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61" r:id="rId3"/>
    <p:sldId id="283" r:id="rId4"/>
    <p:sldId id="280" r:id="rId5"/>
    <p:sldId id="284" r:id="rId6"/>
    <p:sldId id="294" r:id="rId7"/>
    <p:sldId id="265" r:id="rId8"/>
    <p:sldId id="285" r:id="rId9"/>
    <p:sldId id="286" r:id="rId10"/>
    <p:sldId id="287" r:id="rId11"/>
    <p:sldId id="296" r:id="rId12"/>
    <p:sldId id="301" r:id="rId13"/>
    <p:sldId id="299" r:id="rId14"/>
    <p:sldId id="272" r:id="rId15"/>
    <p:sldId id="291" r:id="rId16"/>
    <p:sldId id="302" r:id="rId17"/>
    <p:sldId id="274" r:id="rId18"/>
    <p:sldId id="292" r:id="rId19"/>
    <p:sldId id="279" r:id="rId20"/>
  </p:sldIdLst>
  <p:sldSz cx="12192000" cy="6858000"/>
  <p:notesSz cx="6858000" cy="9144000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55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C100"/>
    <a:srgbClr val="FAE82D"/>
    <a:srgbClr val="F4E34B"/>
    <a:srgbClr val="F4E14B"/>
    <a:srgbClr val="F4E253"/>
    <a:srgbClr val="F2E052"/>
    <a:srgbClr val="F9E72D"/>
    <a:srgbClr val="F2DF4A"/>
    <a:srgbClr val="FFD101"/>
    <a:srgbClr val="F187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85" autoAdjust="0"/>
    <p:restoredTop sz="91740"/>
  </p:normalViewPr>
  <p:slideViewPr>
    <p:cSldViewPr snapToGrid="0" showGuides="1">
      <p:cViewPr>
        <p:scale>
          <a:sx n="109" d="100"/>
          <a:sy n="109" d="100"/>
        </p:scale>
        <p:origin x="264" y="336"/>
      </p:cViewPr>
      <p:guideLst>
        <p:guide orient="horz" pos="2455"/>
        <p:guide pos="3840"/>
        <p:guide pos="2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192"/>
    </p:cViewPr>
  </p:sorterViewPr>
  <p:notesViewPr>
    <p:cSldViewPr snapToGrid="0">
      <p:cViewPr varScale="1">
        <p:scale>
          <a:sx n="99" d="100"/>
          <a:sy n="99" d="100"/>
        </p:scale>
        <p:origin x="372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gs" Target="tags/tag4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0E633-7709-4778-881C-3556F3C04ED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8BFD6-8149-4478-BA19-0EED99C3332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71FCDC-125F-BC48-8661-5F4C1D81B7A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7788C-0752-F24D-8BBA-4F430CC053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90550" y="385456"/>
            <a:ext cx="11229975" cy="6250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 Text Here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90549" y="1067629"/>
            <a:ext cx="11229975" cy="3227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 Title Text Here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90549" y="1415224"/>
            <a:ext cx="11229975" cy="395220"/>
          </a:xfrm>
          <a:prstGeom prst="rect">
            <a:avLst/>
          </a:prstGeom>
        </p:spPr>
        <p:txBody>
          <a:bodyPr/>
          <a:lstStyle>
            <a:lvl1pPr marL="0" indent="0" latinLnBrk="0">
              <a:spcBef>
                <a:spcPts val="0"/>
              </a:spcBef>
              <a:buNone/>
              <a:defRPr sz="1200"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atinLnBrk="0">
              <a:spcBef>
                <a:spcPts val="0"/>
              </a:spcBef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is simply dummy text of the printing and typesetting industry.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has been the industry's standard dummy text ever since the 1500s, </a:t>
            </a:r>
            <a:endParaRPr lang="en-US" dirty="0"/>
          </a:p>
          <a:p>
            <a:pPr latinLnBrk="0">
              <a:spcBef>
                <a:spcPts val="0"/>
              </a:spcBef>
            </a:pPr>
            <a:r>
              <a:rPr lang="en-US" dirty="0"/>
              <a:t>when an unknown printer took a galley of type and scrambled it to make a type specimen book.</a:t>
            </a:r>
            <a:endParaRPr lang="en-US" dirty="0"/>
          </a:p>
        </p:txBody>
      </p:sp>
      <p:sp>
        <p:nvSpPr>
          <p:cNvPr id="2" name="Rounded Rectangle 1"/>
          <p:cNvSpPr/>
          <p:nvPr userDrawn="1"/>
        </p:nvSpPr>
        <p:spPr>
          <a:xfrm>
            <a:off x="374647" y="385456"/>
            <a:ext cx="146050" cy="947805"/>
          </a:xfrm>
          <a:prstGeom prst="roundRect">
            <a:avLst>
              <a:gd name="adj" fmla="val 50000"/>
            </a:avLst>
          </a:prstGeom>
          <a:solidFill>
            <a:srgbClr val="FAE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Parallelogram 21"/>
          <p:cNvSpPr/>
          <p:nvPr userDrawn="1"/>
        </p:nvSpPr>
        <p:spPr>
          <a:xfrm rot="5400000">
            <a:off x="324704" y="592392"/>
            <a:ext cx="245935" cy="146050"/>
          </a:xfrm>
          <a:prstGeom prst="parallelogram">
            <a:avLst>
              <a:gd name="adj" fmla="val 48151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#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531951" y="571500"/>
            <a:ext cx="5602158" cy="6286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 advClick="0" advTm="1000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线连接符 9"/>
          <p:cNvCxnSpPr/>
          <p:nvPr userDrawn="1"/>
        </p:nvCxnSpPr>
        <p:spPr>
          <a:xfrm>
            <a:off x="0" y="942263"/>
            <a:ext cx="7711323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#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>
          <a:xfrm>
            <a:off x="0" y="1981200"/>
            <a:ext cx="12192000" cy="24003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 advClick="0" advTm="1000">
    <p:push/>
  </p:transition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emf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24" b="538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5" y="0"/>
            <a:ext cx="12189291" cy="6858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69351" y="3830872"/>
            <a:ext cx="81417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8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基于</a:t>
            </a:r>
            <a:r>
              <a:rPr kumimoji="1" lang="en-US" altLang="zh-CN" sz="48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RFM</a:t>
            </a:r>
            <a:r>
              <a:rPr kumimoji="1" lang="zh-CN" altLang="en-US" sz="48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endParaRPr kumimoji="1" lang="en-US" altLang="zh-CN" sz="4800" b="1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zh-CN" altLang="en-US" sz="48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用户精细化管理</a:t>
            </a:r>
            <a:endParaRPr kumimoji="1" lang="zh-CN" altLang="en-US" sz="48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86284" y="5490937"/>
            <a:ext cx="416705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BY </a:t>
            </a:r>
            <a:r>
              <a:rPr kumimoji="1"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张童</a:t>
            </a:r>
            <a:r>
              <a:rPr kumimoji="1"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银</a:t>
            </a:r>
            <a:endParaRPr kumimoji="1" lang="zh-CN" altLang="en-US" sz="2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ext Placeholder 13"/>
          <p:cNvSpPr txBox="1"/>
          <p:nvPr/>
        </p:nvSpPr>
        <p:spPr>
          <a:xfrm>
            <a:off x="649270" y="506727"/>
            <a:ext cx="3885141" cy="1526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ts val="600"/>
              </a:spcAft>
              <a:buNone/>
            </a:pPr>
            <a:r>
              <a:rPr lang="zh-CN" altLang="en-US" sz="3000" b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数据建模：</a:t>
            </a:r>
            <a:r>
              <a:rPr lang="en-US" altLang="zh-CN" sz="3000" b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RFM</a:t>
            </a:r>
            <a:endParaRPr lang="en-US" altLang="zh-CN" sz="3000" b="1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60" name="Straight Connector 59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3"/>
          <p:cNvSpPr txBox="1"/>
          <p:nvPr/>
        </p:nvSpPr>
        <p:spPr>
          <a:xfrm>
            <a:off x="4945336" y="506727"/>
            <a:ext cx="6609921" cy="1526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600"/>
              </a:spcAft>
            </a:pPr>
            <a:r>
              <a:rPr lang="zh-CN" altLang="en-US" sz="2200">
                <a:solidFill>
                  <a:schemeClr val="bg1"/>
                </a:solidFill>
              </a:rPr>
              <a:t>定义</a:t>
            </a:r>
            <a:r>
              <a:rPr lang="en-US" altLang="zh-CN" sz="2200">
                <a:solidFill>
                  <a:schemeClr val="bg1"/>
                </a:solidFill>
              </a:rPr>
              <a:t>RFM</a:t>
            </a:r>
            <a:r>
              <a:rPr lang="zh-CN" altLang="en-US" sz="2200">
                <a:solidFill>
                  <a:schemeClr val="bg1"/>
                </a:solidFill>
              </a:rPr>
              <a:t>标签与客户类型</a:t>
            </a:r>
            <a:endParaRPr lang="en-US" altLang="zh-CN" sz="2200">
              <a:solidFill>
                <a:schemeClr val="bg1"/>
              </a:solidFill>
            </a:endParaRPr>
          </a:p>
          <a:p>
            <a:pPr lvl="0">
              <a:spcBef>
                <a:spcPts val="0"/>
              </a:spcBef>
              <a:spcAft>
                <a:spcPts val="600"/>
              </a:spcAft>
            </a:pPr>
            <a:r>
              <a:rPr lang="zh-CN" altLang="en-US" sz="2200">
                <a:solidFill>
                  <a:schemeClr val="bg1"/>
                </a:solidFill>
              </a:rPr>
              <a:t>使用</a:t>
            </a:r>
            <a:r>
              <a:rPr lang="en-US" altLang="zh-CN" sz="2200">
                <a:solidFill>
                  <a:schemeClr val="bg1"/>
                </a:solidFill>
              </a:rPr>
              <a:t>Vlookup</a:t>
            </a:r>
            <a:r>
              <a:rPr lang="zh-CN" altLang="en-US" sz="2200">
                <a:solidFill>
                  <a:schemeClr val="bg1"/>
                </a:solidFill>
              </a:rPr>
              <a:t>对用户实现分组</a:t>
            </a:r>
            <a:endParaRPr lang="en-US" altLang="zh-CN" sz="220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3308" y="3696551"/>
            <a:ext cx="5559480" cy="140376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736" y="2576256"/>
            <a:ext cx="5546955" cy="36525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ext Placeholder 13"/>
          <p:cNvSpPr txBox="1"/>
          <p:nvPr/>
        </p:nvSpPr>
        <p:spPr>
          <a:xfrm>
            <a:off x="649270" y="506727"/>
            <a:ext cx="3885141" cy="1526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ts val="600"/>
              </a:spcAft>
              <a:buNone/>
            </a:pPr>
            <a:r>
              <a:rPr lang="zh-CN" altLang="en-US" sz="3000" b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数据可视化：客户价值分类</a:t>
            </a:r>
            <a:endParaRPr lang="en-US" altLang="zh-CN" sz="3000" b="1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76" name="Straight Connector 75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3"/>
          <p:cNvSpPr txBox="1"/>
          <p:nvPr/>
        </p:nvSpPr>
        <p:spPr>
          <a:xfrm>
            <a:off x="4945336" y="506727"/>
            <a:ext cx="6609921" cy="1526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600"/>
              </a:spcAft>
            </a:pPr>
            <a:r>
              <a:rPr lang="en-US" altLang="zh-CN" sz="2200">
                <a:solidFill>
                  <a:schemeClr val="bg1"/>
                </a:solidFill>
              </a:rPr>
              <a:t>8</a:t>
            </a:r>
            <a:r>
              <a:rPr lang="zh-CN" altLang="en-US" sz="2200">
                <a:solidFill>
                  <a:schemeClr val="bg1"/>
                </a:solidFill>
              </a:rPr>
              <a:t>类客户群的数量分布：占比多少</a:t>
            </a:r>
            <a:endParaRPr lang="en-US" altLang="zh-CN" sz="2200">
              <a:solidFill>
                <a:schemeClr val="bg1"/>
              </a:solidFill>
            </a:endParaRPr>
          </a:p>
          <a:p>
            <a:pPr lvl="0">
              <a:spcBef>
                <a:spcPts val="0"/>
              </a:spcBef>
              <a:spcAft>
                <a:spcPts val="600"/>
              </a:spcAft>
            </a:pPr>
            <a:r>
              <a:rPr lang="en-US" altLang="zh-CN" sz="2200">
                <a:solidFill>
                  <a:schemeClr val="bg1"/>
                </a:solidFill>
              </a:rPr>
              <a:t>8</a:t>
            </a:r>
            <a:r>
              <a:rPr lang="zh-CN" altLang="en-US" sz="2200">
                <a:solidFill>
                  <a:schemeClr val="bg1"/>
                </a:solidFill>
              </a:rPr>
              <a:t>类客户群的特征分布：属性大小</a:t>
            </a:r>
            <a:endParaRPr lang="en-US" altLang="zh-CN" sz="220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3308" y="2848730"/>
            <a:ext cx="5559480" cy="309941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6827" y="2527997"/>
            <a:ext cx="4916773" cy="3749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 Placeholder 13"/>
          <p:cNvSpPr txBox="1"/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ts val="600"/>
              </a:spcAft>
              <a:buNone/>
            </a:pPr>
            <a:r>
              <a:rPr lang="zh-CN" altLang="en-US" sz="54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数据可视化：</a:t>
            </a:r>
            <a:r>
              <a:rPr lang="en-US" altLang="zh-CN" sz="54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GMV</a:t>
            </a:r>
            <a:r>
              <a:rPr lang="zh-CN" altLang="en-US" sz="54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贡献占比</a:t>
            </a:r>
            <a:endParaRPr lang="en-US" altLang="zh-CN" sz="5400" b="1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69" name="Straight Connector 68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0400" y="2426818"/>
            <a:ext cx="2958251" cy="3997637"/>
          </a:xfrm>
          <a:prstGeom prst="rect">
            <a:avLst/>
          </a:prstGeom>
        </p:spPr>
      </p:pic>
      <p:cxnSp>
        <p:nvCxnSpPr>
          <p:cNvPr id="71" name="Straight Connector 70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r="3012" b="-1"/>
          <a:stretch>
            <a:fillRect/>
          </a:stretch>
        </p:blipFill>
        <p:spPr>
          <a:xfrm>
            <a:off x="7060122" y="2426818"/>
            <a:ext cx="4225819" cy="39976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509260" y="0"/>
            <a:ext cx="6682740" cy="6183630"/>
          </a:xfrm>
          <a:prstGeom prst="rect">
            <a:avLst/>
          </a:prstGeom>
          <a:solidFill>
            <a:srgbClr val="FAE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1" r="20271"/>
          <a:stretch>
            <a:fillRect/>
          </a:stretch>
        </p:blipFill>
        <p:spPr/>
      </p:pic>
      <p:sp>
        <p:nvSpPr>
          <p:cNvPr id="9" name="Text Placeholder 13"/>
          <p:cNvSpPr txBox="1"/>
          <p:nvPr/>
        </p:nvSpPr>
        <p:spPr>
          <a:xfrm>
            <a:off x="7108916" y="2765695"/>
            <a:ext cx="3300412" cy="6250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分析结果</a:t>
            </a:r>
            <a:endParaRPr 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61703" y="1438603"/>
            <a:ext cx="1400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2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03</a:t>
            </a:r>
            <a:endParaRPr kumimoji="1" lang="zh-CN" altLang="en-US" sz="72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000"/>
    </mc:Choice>
    <mc:Fallback>
      <p:transition advClick="0" advTm="1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 Placeholder 13"/>
          <p:cNvSpPr txBox="1"/>
          <p:nvPr/>
        </p:nvSpPr>
        <p:spPr>
          <a:xfrm>
            <a:off x="838200" y="5852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zh-CN" altLang="en-US" sz="4400" b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客户价值分析</a:t>
            </a:r>
            <a:endParaRPr lang="en-US" altLang="zh-CN" sz="4400" b="1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/>
          <a:srcRect r="5011" b="-2"/>
          <a:stretch>
            <a:fillRect/>
          </a:stretch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3" name="Text Placeholder 3"/>
          <p:cNvSpPr txBox="1"/>
          <p:nvPr/>
        </p:nvSpPr>
        <p:spPr>
          <a:xfrm>
            <a:off x="7221415" y="2386584"/>
            <a:ext cx="4428040" cy="40611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高价值用户（重要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XX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客户）占总数 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40.67%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，不到一半，且占比人数与价值重要性成反比，有待进一步转化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新客户与流失客户占比 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55.2%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，超过一半，有极大发挥空间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潜力与一般维持客户，不足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5%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，占比较小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 Placeholder 13"/>
          <p:cNvSpPr txBox="1"/>
          <p:nvPr/>
        </p:nvSpPr>
        <p:spPr>
          <a:xfrm>
            <a:off x="645064" y="525982"/>
            <a:ext cx="4282983" cy="12003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zh-CN" altLang="en-US" sz="3600" b="1">
                <a:latin typeface="+mj-lt"/>
                <a:ea typeface="+mj-ea"/>
                <a:cs typeface="+mj-cs"/>
              </a:rPr>
              <a:t>客户</a:t>
            </a:r>
            <a:r>
              <a:rPr lang="en-US" altLang="zh-CN" sz="3600" b="1">
                <a:latin typeface="+mj-lt"/>
                <a:ea typeface="+mj-ea"/>
                <a:cs typeface="+mj-cs"/>
              </a:rPr>
              <a:t>GMV</a:t>
            </a:r>
            <a:r>
              <a:rPr lang="zh-CN" altLang="en-US" sz="3600" b="1">
                <a:latin typeface="+mj-lt"/>
                <a:ea typeface="+mj-ea"/>
                <a:cs typeface="+mj-cs"/>
              </a:rPr>
              <a:t>贡献占比</a:t>
            </a:r>
            <a:endParaRPr lang="en-US" altLang="zh-CN" sz="3600" b="1">
              <a:latin typeface="+mj-lt"/>
              <a:ea typeface="+mj-ea"/>
              <a:cs typeface="+mj-cs"/>
            </a:endParaRPr>
          </a:p>
        </p:txBody>
      </p:sp>
      <p:sp>
        <p:nvSpPr>
          <p:cNvPr id="62" name="Rectangle 6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 txBox="1"/>
          <p:nvPr/>
        </p:nvSpPr>
        <p:spPr>
          <a:xfrm>
            <a:off x="645065" y="2031101"/>
            <a:ext cx="4571703" cy="3511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高价值用户（重要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XX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客户）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GMV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贡献占总数 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95.5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%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，其中重要挽留客户贡献最大， 是重点维护与创利对象</a:t>
            </a:r>
            <a:endParaRPr lang="en-US" altLang="zh-CN"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新客户与流失客户，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GMV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贡献不足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5%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，相比其过半的人数占比，贡献极小，要注重互动，提升留存</a:t>
            </a:r>
            <a:endParaRPr lang="en-US" altLang="zh-CN"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潜力与一般维持客户，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GMV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贡献不足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1%</a:t>
            </a:r>
            <a:endParaRPr lang="en-US" altLang="zh-CN"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4" name="Rectangle 6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/>
          <a:srcRect r="3012" b="-1"/>
          <a:stretch>
            <a:fillRect/>
          </a:stretch>
        </p:blipFill>
        <p:spPr>
          <a:xfrm>
            <a:off x="5987738" y="650494"/>
            <a:ext cx="5628018" cy="53241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509260" y="0"/>
            <a:ext cx="6682740" cy="6183630"/>
          </a:xfrm>
          <a:prstGeom prst="rect">
            <a:avLst/>
          </a:prstGeom>
          <a:solidFill>
            <a:srgbClr val="FAE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1" r="20271"/>
          <a:stretch>
            <a:fillRect/>
          </a:stretch>
        </p:blipFill>
        <p:spPr/>
      </p:pic>
      <p:sp>
        <p:nvSpPr>
          <p:cNvPr id="9" name="Text Placeholder 13"/>
          <p:cNvSpPr txBox="1"/>
          <p:nvPr/>
        </p:nvSpPr>
        <p:spPr>
          <a:xfrm>
            <a:off x="7108916" y="2765695"/>
            <a:ext cx="3300412" cy="6250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方案建议</a:t>
            </a:r>
            <a:endParaRPr 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Text Placeholder 3"/>
          <p:cNvSpPr txBox="1"/>
          <p:nvPr/>
        </p:nvSpPr>
        <p:spPr>
          <a:xfrm>
            <a:off x="7108915" y="3435201"/>
            <a:ext cx="4364628" cy="3530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设计精细化运营策略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61703" y="1438603"/>
            <a:ext cx="1400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2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04</a:t>
            </a:r>
            <a:endParaRPr kumimoji="1" lang="zh-CN" altLang="en-US" sz="72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000"/>
    </mc:Choice>
    <mc:Fallback>
      <p:transition advClick="0" advTm="1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"/>
          <p:cNvSpPr txBox="1"/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精细化运营策略</a:t>
            </a:r>
            <a:endParaRPr lang="en-US" altLang="zh-CN" sz="4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Text Placeholder 3"/>
          <p:cNvSpPr txBox="1"/>
          <p:nvPr/>
        </p:nvSpPr>
        <p:spPr>
          <a:xfrm>
            <a:off x="608877" y="1130906"/>
            <a:ext cx="10809401" cy="58677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重要价值客户：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GMV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占比超过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90%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，人数占比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40%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，可视为企业的头部客户，需继续投入资源，持续维护和提升客户体验。可以通过会员升级、积分兑换等手段提升用户留存与付费率。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其中，对于重要挽留客户（高客单价），应重视与此类用户的互动，通过提升留存，逐步转化为忠诚客户（重要价值客户）。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对于较低价值的用户，如潜力客户、新客户、一般价值客户，可以通过发放折扣券、新人礼包等直接的方式，首先提升活跃度。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流失用户占了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30%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，虽然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GMV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贡献占比不足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3%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，但订单总量占比高达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23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.64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%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，需深入挖掘流失原因，努力提升复购率与客户粘性。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4088674"/>
            <a:ext cx="12192001" cy="392944"/>
          </a:xfrm>
          <a:prstGeom prst="rect">
            <a:avLst/>
          </a:prstGeom>
          <a:solidFill>
            <a:srgbClr val="F9E7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4E14B"/>
              </a:solidFill>
            </a:endParaRPr>
          </a:p>
        </p:txBody>
      </p:sp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46" b="35246"/>
          <a:stretch>
            <a:fillRect/>
          </a:stretch>
        </p:blipFill>
        <p:spPr/>
      </p:pic>
      <p:sp>
        <p:nvSpPr>
          <p:cNvPr id="17" name="TextBox 16"/>
          <p:cNvSpPr txBox="1"/>
          <p:nvPr/>
        </p:nvSpPr>
        <p:spPr>
          <a:xfrm>
            <a:off x="590550" y="2651369"/>
            <a:ext cx="10287000" cy="1626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15000" b="1" dirty="0">
                <a:solidFill>
                  <a:srgbClr val="FAE82D"/>
                </a:solidFill>
                <a:latin typeface="Montserrat" panose="00000500000000000000" pitchFamily="50" charset="0"/>
              </a:rPr>
              <a:t>thanks</a:t>
            </a:r>
            <a:endParaRPr lang="ru-RU" sz="15000" b="1" dirty="0">
              <a:solidFill>
                <a:srgbClr val="FAE82D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000"/>
    </mc:Choice>
    <mc:Fallback>
      <p:transition advClick="0" advTm="1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509260" y="0"/>
            <a:ext cx="6682740" cy="6183630"/>
          </a:xfrm>
          <a:prstGeom prst="rect">
            <a:avLst/>
          </a:prstGeom>
          <a:solidFill>
            <a:srgbClr val="FAE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1" r="20271"/>
          <a:stretch>
            <a:fillRect/>
          </a:stretch>
        </p:blipFill>
        <p:spPr/>
      </p:pic>
      <p:grpSp>
        <p:nvGrpSpPr>
          <p:cNvPr id="7" name="Group 4"/>
          <p:cNvGrpSpPr/>
          <p:nvPr/>
        </p:nvGrpSpPr>
        <p:grpSpPr bwMode="auto">
          <a:xfrm>
            <a:off x="7731654" y="965200"/>
            <a:ext cx="2723715" cy="771525"/>
            <a:chOff x="0" y="0"/>
            <a:chExt cx="2723603" cy="771525"/>
          </a:xfrm>
        </p:grpSpPr>
        <p:sp>
          <p:nvSpPr>
            <p:cNvPr id="8" name="椭圆 3"/>
            <p:cNvSpPr>
              <a:spLocks noChangeArrowheads="1"/>
            </p:cNvSpPr>
            <p:nvPr/>
          </p:nvSpPr>
          <p:spPr bwMode="auto">
            <a:xfrm>
              <a:off x="0" y="0"/>
              <a:ext cx="771525" cy="771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Impact" panose="020B0806030902050204" charset="0"/>
                </a:rPr>
                <a:t>01</a:t>
              </a:r>
              <a:endParaRPr lang="zh-CN" altLang="en-US" sz="2400">
                <a:solidFill>
                  <a:schemeClr val="bg1"/>
                </a:solidFill>
                <a:latin typeface="Impact" panose="020B0806030902050204" charset="0"/>
              </a:endParaRPr>
            </a:p>
          </p:txBody>
        </p:sp>
        <p:sp>
          <p:nvSpPr>
            <p:cNvPr id="11" name="文本框 1"/>
            <p:cNvSpPr txBox="1">
              <a:spLocks noChangeArrowheads="1"/>
            </p:cNvSpPr>
            <p:nvPr/>
          </p:nvSpPr>
          <p:spPr bwMode="auto">
            <a:xfrm>
              <a:off x="1000125" y="181302"/>
              <a:ext cx="172347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2400">
                  <a:latin typeface="微软雅黑" panose="020B0503020204020204" charset="-122"/>
                  <a:ea typeface="微软雅黑" panose="020B0503020204020204" charset="-122"/>
                </a:rPr>
                <a:t>背景与目标</a:t>
              </a:r>
              <a:endParaRPr lang="zh-CN" altLang="en-US"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2" name="Group 7"/>
          <p:cNvGrpSpPr/>
          <p:nvPr/>
        </p:nvGrpSpPr>
        <p:grpSpPr bwMode="auto">
          <a:xfrm>
            <a:off x="7731654" y="2208213"/>
            <a:ext cx="2415675" cy="771525"/>
            <a:chOff x="0" y="0"/>
            <a:chExt cx="2416210" cy="771525"/>
          </a:xfrm>
        </p:grpSpPr>
        <p:sp>
          <p:nvSpPr>
            <p:cNvPr id="13" name="椭圆 7"/>
            <p:cNvSpPr>
              <a:spLocks noChangeArrowheads="1"/>
            </p:cNvSpPr>
            <p:nvPr/>
          </p:nvSpPr>
          <p:spPr bwMode="auto">
            <a:xfrm>
              <a:off x="0" y="0"/>
              <a:ext cx="771525" cy="771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Impact" panose="020B0806030902050204" charset="0"/>
                </a:rPr>
                <a:t>02</a:t>
              </a:r>
              <a:endParaRPr lang="zh-CN" altLang="en-US" sz="2400">
                <a:solidFill>
                  <a:schemeClr val="bg1"/>
                </a:solidFill>
                <a:latin typeface="Impact" panose="020B0806030902050204" charset="0"/>
              </a:endParaRPr>
            </a:p>
          </p:txBody>
        </p:sp>
        <p:sp>
          <p:nvSpPr>
            <p:cNvPr id="14" name="文本框 12"/>
            <p:cNvSpPr txBox="1">
              <a:spLocks noChangeArrowheads="1"/>
            </p:cNvSpPr>
            <p:nvPr/>
          </p:nvSpPr>
          <p:spPr bwMode="auto">
            <a:xfrm>
              <a:off x="1000125" y="178861"/>
              <a:ext cx="141608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2400">
                  <a:latin typeface="微软雅黑" panose="020B0503020204020204" charset="-122"/>
                  <a:ea typeface="微软雅黑" panose="020B0503020204020204" charset="-122"/>
                </a:rPr>
                <a:t>分析过程</a:t>
              </a:r>
              <a:endParaRPr lang="zh-CN" altLang="en-US"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5" name="Group 4"/>
          <p:cNvGrpSpPr/>
          <p:nvPr/>
        </p:nvGrpSpPr>
        <p:grpSpPr bwMode="auto">
          <a:xfrm>
            <a:off x="7731654" y="3451226"/>
            <a:ext cx="2415938" cy="771525"/>
            <a:chOff x="0" y="0"/>
            <a:chExt cx="2415839" cy="771525"/>
          </a:xfrm>
        </p:grpSpPr>
        <p:sp>
          <p:nvSpPr>
            <p:cNvPr id="16" name="椭圆 3"/>
            <p:cNvSpPr>
              <a:spLocks noChangeArrowheads="1"/>
            </p:cNvSpPr>
            <p:nvPr/>
          </p:nvSpPr>
          <p:spPr bwMode="auto">
            <a:xfrm>
              <a:off x="0" y="0"/>
              <a:ext cx="771525" cy="771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Impact" panose="020B0806030902050204" charset="0"/>
                </a:rPr>
                <a:t>03</a:t>
              </a:r>
              <a:endParaRPr lang="zh-CN" altLang="en-US" sz="2400">
                <a:solidFill>
                  <a:schemeClr val="bg1"/>
                </a:solidFill>
                <a:latin typeface="Impact" panose="020B0806030902050204" charset="0"/>
              </a:endParaRPr>
            </a:p>
          </p:txBody>
        </p:sp>
        <p:sp>
          <p:nvSpPr>
            <p:cNvPr id="17" name="文本框 1"/>
            <p:cNvSpPr txBox="1">
              <a:spLocks noChangeArrowheads="1"/>
            </p:cNvSpPr>
            <p:nvPr/>
          </p:nvSpPr>
          <p:spPr bwMode="auto">
            <a:xfrm>
              <a:off x="1000125" y="181302"/>
              <a:ext cx="141571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2400">
                  <a:latin typeface="微软雅黑" panose="020B0503020204020204" charset="-122"/>
                  <a:ea typeface="微软雅黑" panose="020B0503020204020204" charset="-122"/>
                </a:rPr>
                <a:t>分析结果</a:t>
              </a:r>
              <a:endParaRPr lang="zh-CN" altLang="en-US"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8" name="Group 7"/>
          <p:cNvGrpSpPr/>
          <p:nvPr/>
        </p:nvGrpSpPr>
        <p:grpSpPr bwMode="auto">
          <a:xfrm>
            <a:off x="7731654" y="4694239"/>
            <a:ext cx="2415676" cy="771525"/>
            <a:chOff x="0" y="0"/>
            <a:chExt cx="2416211" cy="771525"/>
          </a:xfrm>
        </p:grpSpPr>
        <p:sp>
          <p:nvSpPr>
            <p:cNvPr id="19" name="椭圆 7"/>
            <p:cNvSpPr>
              <a:spLocks noChangeArrowheads="1"/>
            </p:cNvSpPr>
            <p:nvPr/>
          </p:nvSpPr>
          <p:spPr bwMode="auto">
            <a:xfrm>
              <a:off x="0" y="0"/>
              <a:ext cx="771525" cy="771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Impact" panose="020B0806030902050204" charset="0"/>
                </a:rPr>
                <a:t>04</a:t>
              </a:r>
              <a:endParaRPr lang="zh-CN" altLang="en-US" sz="2400">
                <a:solidFill>
                  <a:schemeClr val="bg1"/>
                </a:solidFill>
                <a:latin typeface="Impact" panose="020B0806030902050204" charset="0"/>
              </a:endParaRPr>
            </a:p>
          </p:txBody>
        </p:sp>
        <p:sp>
          <p:nvSpPr>
            <p:cNvPr id="20" name="文本框 12"/>
            <p:cNvSpPr txBox="1">
              <a:spLocks noChangeArrowheads="1"/>
            </p:cNvSpPr>
            <p:nvPr/>
          </p:nvSpPr>
          <p:spPr bwMode="auto">
            <a:xfrm>
              <a:off x="1000125" y="178861"/>
              <a:ext cx="141608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2400">
                  <a:latin typeface="微软雅黑" panose="020B0503020204020204" charset="-122"/>
                  <a:ea typeface="微软雅黑" panose="020B0503020204020204" charset="-122"/>
                </a:rPr>
                <a:t>方案建议</a:t>
              </a:r>
              <a:endParaRPr lang="zh-CN" altLang="en-US"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000"/>
    </mc:Choice>
    <mc:Fallback>
      <p:transition advClick="0" advTm="1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509260" y="0"/>
            <a:ext cx="6682740" cy="6183630"/>
          </a:xfrm>
          <a:prstGeom prst="rect">
            <a:avLst/>
          </a:prstGeom>
          <a:solidFill>
            <a:srgbClr val="FAE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1" r="20271"/>
          <a:stretch>
            <a:fillRect/>
          </a:stretch>
        </p:blipFill>
        <p:spPr/>
      </p:pic>
      <p:sp>
        <p:nvSpPr>
          <p:cNvPr id="9" name="Text Placeholder 13"/>
          <p:cNvSpPr txBox="1"/>
          <p:nvPr/>
        </p:nvSpPr>
        <p:spPr>
          <a:xfrm>
            <a:off x="7108916" y="2765695"/>
            <a:ext cx="3300412" cy="6250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背景与目标</a:t>
            </a:r>
            <a:endParaRPr 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Text Placeholder 3"/>
          <p:cNvSpPr txBox="1"/>
          <p:nvPr/>
        </p:nvSpPr>
        <p:spPr>
          <a:xfrm>
            <a:off x="7108915" y="3469067"/>
            <a:ext cx="3939512" cy="3227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61703" y="1438603"/>
            <a:ext cx="1400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01</a:t>
            </a:r>
            <a:endParaRPr kumimoji="1" lang="zh-CN" altLang="en-US" sz="72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000"/>
    </mc:Choice>
    <mc:Fallback>
      <p:transition advClick="0" advTm="1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"/>
          <p:cNvSpPr txBox="1"/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背景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Text Placeholder 3"/>
          <p:cNvSpPr txBox="1"/>
          <p:nvPr/>
        </p:nvSpPr>
        <p:spPr>
          <a:xfrm>
            <a:off x="444753" y="1400537"/>
            <a:ext cx="10733787" cy="443584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在我们以客户为中心，制定运营和营销策略时，我们希望针对不同类型的客户进行差异化的经营策略，实现以更加合理的资源分配形态，获取最大化的客户转化表现。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0" indent="-45720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0" indent="-4572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而针对客户的分组分群，我们将使用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RFM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模型进行分析。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RFM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模型，是衡量客户价值和创力能力的重要工具和手段，也是用于客户关系管理的经典模型。它通过对交易环节中最为核心的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个维度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最近消费、消费频率、消费金额，细分客户群体，从而体现不同客户的价值。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"/>
          <p:cNvSpPr txBox="1"/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目标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Text Placeholder 3"/>
          <p:cNvSpPr txBox="1"/>
          <p:nvPr/>
        </p:nvSpPr>
        <p:spPr>
          <a:xfrm>
            <a:off x="686085" y="2249251"/>
            <a:ext cx="10733787" cy="334464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我们将基于「某电商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2018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年全年交易数据」，学习如何利用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RFM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模型，以及聚类算法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K-Means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，对客户群体进行分类。并针对不同价值的客户群体，制定运营、营销策略。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509260" y="0"/>
            <a:ext cx="6682740" cy="6183630"/>
          </a:xfrm>
          <a:prstGeom prst="rect">
            <a:avLst/>
          </a:prstGeom>
          <a:solidFill>
            <a:srgbClr val="FAE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1" r="20271"/>
          <a:stretch>
            <a:fillRect/>
          </a:stretch>
        </p:blipFill>
        <p:spPr/>
      </p:pic>
      <p:sp>
        <p:nvSpPr>
          <p:cNvPr id="9" name="Text Placeholder 13"/>
          <p:cNvSpPr txBox="1"/>
          <p:nvPr/>
        </p:nvSpPr>
        <p:spPr>
          <a:xfrm>
            <a:off x="7178076" y="2080330"/>
            <a:ext cx="3300412" cy="6250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分析过程</a:t>
            </a:r>
            <a:endParaRPr 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Text Placeholder 3"/>
          <p:cNvSpPr txBox="1"/>
          <p:nvPr/>
        </p:nvSpPr>
        <p:spPr>
          <a:xfrm>
            <a:off x="7178075" y="2783702"/>
            <a:ext cx="3939512" cy="23729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AutoNum type="arabicPeriod"/>
            </a:pPr>
            <a:r>
              <a:rPr lang="zh-CN" altLang="en-US" sz="1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分析思路</a:t>
            </a:r>
            <a:endParaRPr lang="en-US" altLang="zh-CN" sz="1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数据预处理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数据建模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>
              <a:lnSpc>
                <a:spcPct val="100000"/>
              </a:lnSpc>
              <a:buFont typeface="+mj-ea"/>
              <a:buAutoNum type="circleNumDbPlain"/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K-Means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聚类分析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>
              <a:lnSpc>
                <a:spcPct val="100000"/>
              </a:lnSpc>
              <a:buFont typeface="+mj-ea"/>
              <a:buAutoNum type="circleNumDbPlain"/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RFM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分析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数据可视化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>
              <a:lnSpc>
                <a:spcPct val="100000"/>
              </a:lnSpc>
              <a:buFont typeface="+mj-ea"/>
              <a:buAutoNum type="circleNumDbPlain"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人数占比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>
              <a:lnSpc>
                <a:spcPct val="100000"/>
              </a:lnSpc>
              <a:buFont typeface="+mj-ea"/>
              <a:buAutoNum type="circleNumDbPlain"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消费贡献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130863" y="753238"/>
            <a:ext cx="1400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2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02</a:t>
            </a:r>
            <a:endParaRPr kumimoji="1" lang="zh-CN" altLang="en-US" sz="72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000"/>
    </mc:Choice>
    <mc:Fallback>
      <p:transition advClick="0" advTm="1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"/>
          <p:cNvSpPr txBox="1"/>
          <p:nvPr/>
        </p:nvSpPr>
        <p:spPr>
          <a:xfrm>
            <a:off x="648929" y="629266"/>
            <a:ext cx="3505495" cy="1622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zh-CN" alt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分析思路</a:t>
            </a:r>
            <a:endParaRPr lang="en-US" altLang="zh-CN" sz="44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3"/>
          <p:cNvSpPr txBox="1"/>
          <p:nvPr/>
        </p:nvSpPr>
        <p:spPr>
          <a:xfrm>
            <a:off x="648931" y="2438400"/>
            <a:ext cx="3505494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600"/>
              </a:spcAft>
            </a:pPr>
            <a:r>
              <a:rPr lang="zh-CN" altLang="en-US" sz="17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某电商后台交易数据</a:t>
            </a:r>
            <a:endParaRPr lang="en-US" altLang="zh-CN" sz="17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14400" lvl="1">
              <a:spcBef>
                <a:spcPts val="0"/>
              </a:spcBef>
              <a:spcAft>
                <a:spcPts val="600"/>
              </a:spcAft>
            </a:pPr>
            <a:r>
              <a:rPr lang="zh-CN" altLang="en-US" sz="1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时间范围：</a:t>
            </a:r>
            <a:r>
              <a:rPr lang="en-US" altLang="zh-CN" sz="1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2018</a:t>
            </a:r>
            <a:r>
              <a:rPr lang="zh-CN" altLang="en-US" sz="1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年全年</a:t>
            </a:r>
            <a:endParaRPr lang="en-US" altLang="zh-CN" sz="17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14400" lvl="1">
              <a:spcBef>
                <a:spcPts val="0"/>
              </a:spcBef>
              <a:spcAft>
                <a:spcPts val="600"/>
              </a:spcAft>
            </a:pPr>
            <a:r>
              <a:rPr lang="zh-CN" altLang="en-US" sz="1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数据条数：</a:t>
            </a:r>
            <a:r>
              <a:rPr lang="en-US" altLang="zh-CN" sz="1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81,349</a:t>
            </a:r>
            <a:endParaRPr lang="en-US" altLang="zh-CN" sz="17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14400" lvl="1">
              <a:spcBef>
                <a:spcPts val="0"/>
              </a:spcBef>
              <a:spcAft>
                <a:spcPts val="600"/>
              </a:spcAft>
            </a:pPr>
            <a:r>
              <a:rPr lang="zh-CN" altLang="en-US" sz="1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包含字段：会员</a:t>
            </a:r>
            <a:r>
              <a:rPr lang="en-US" altLang="zh-CN" sz="1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ID</a:t>
            </a:r>
            <a:r>
              <a:rPr lang="zh-CN" altLang="en-US" sz="1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、订单号、提交日期、订单金额</a:t>
            </a:r>
            <a:endParaRPr lang="en-US" altLang="zh-CN" sz="17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0">
              <a:spcBef>
                <a:spcPts val="0"/>
              </a:spcBef>
              <a:spcAft>
                <a:spcPts val="600"/>
              </a:spcAft>
            </a:pPr>
            <a:endParaRPr lang="en-US" altLang="zh-CN" sz="17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0">
              <a:spcBef>
                <a:spcPts val="0"/>
              </a:spcBef>
              <a:spcAft>
                <a:spcPts val="600"/>
              </a:spcAft>
            </a:pPr>
            <a:r>
              <a:rPr lang="en-US" altLang="zh-CN" sz="17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RFM</a:t>
            </a:r>
            <a:r>
              <a:rPr lang="zh-CN" altLang="en-US" sz="17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指标</a:t>
            </a:r>
            <a:endParaRPr lang="en-US" altLang="zh-CN" sz="17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altLang="zh-CN" sz="1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</a:t>
            </a:r>
            <a:r>
              <a:rPr lang="zh-CN" altLang="en-US" sz="1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：客户最近一次提交订单的日期（单位：天）</a:t>
            </a:r>
            <a:endParaRPr lang="en-US" altLang="zh-CN" sz="17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altLang="zh-CN" sz="1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</a:t>
            </a:r>
            <a:r>
              <a:rPr lang="zh-CN" altLang="en-US" sz="1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：客户在</a:t>
            </a:r>
            <a:r>
              <a:rPr lang="en-US" altLang="zh-CN" sz="1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2018</a:t>
            </a:r>
            <a:r>
              <a:rPr lang="zh-CN" altLang="en-US" sz="1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年总的提交订单次数（单位：次）</a:t>
            </a:r>
            <a:endParaRPr lang="en-US" altLang="zh-CN" sz="17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altLang="zh-CN" sz="1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</a:t>
            </a:r>
            <a:r>
              <a:rPr lang="zh-CN" altLang="en-US" sz="1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：客户在</a:t>
            </a:r>
            <a:r>
              <a:rPr lang="en-US" altLang="zh-CN" sz="1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2018</a:t>
            </a:r>
            <a:r>
              <a:rPr lang="zh-CN" altLang="en-US" sz="1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年提交订单的总金额（单位：元）</a:t>
            </a:r>
            <a:endParaRPr lang="en-US" altLang="zh-CN" sz="17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4" name="Rectangle 5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05862" y="1982737"/>
            <a:ext cx="6019331" cy="2889279"/>
          </a:xfrm>
          <a:prstGeom prst="rect">
            <a:avLst/>
          </a:prstGeom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7" name="Rectangle 4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ext Placeholder 13"/>
          <p:cNvSpPr txBox="1"/>
          <p:nvPr/>
        </p:nvSpPr>
        <p:spPr>
          <a:xfrm>
            <a:off x="1051560" y="586822"/>
            <a:ext cx="3657600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zh-CN" altLang="en-US" sz="3200" b="1">
                <a:latin typeface="+mj-lt"/>
                <a:ea typeface="+mj-ea"/>
                <a:cs typeface="+mj-cs"/>
              </a:rPr>
              <a:t>数据预处理</a:t>
            </a:r>
            <a:endParaRPr lang="en-US" altLang="zh-CN" sz="3200" b="1">
              <a:latin typeface="+mj-lt"/>
              <a:ea typeface="+mj-ea"/>
              <a:cs typeface="+mj-cs"/>
            </a:endParaRPr>
          </a:p>
        </p:txBody>
      </p:sp>
      <p:sp>
        <p:nvSpPr>
          <p:cNvPr id="49" name="Rectangle 4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" name="Rectangle 5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3"/>
          <p:cNvSpPr txBox="1"/>
          <p:nvPr/>
        </p:nvSpPr>
        <p:spPr>
          <a:xfrm>
            <a:off x="5250106" y="586822"/>
            <a:ext cx="6106742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600"/>
              </a:spcAft>
            </a:pPr>
            <a:r>
              <a:rPr lang="en-US" altLang="zh-CN" sz="1800"/>
              <a:t>  </a:t>
            </a:r>
            <a:r>
              <a:rPr lang="zh-CN" altLang="en-US" sz="1800"/>
              <a:t>缺失值：</a:t>
            </a:r>
            <a:r>
              <a:rPr lang="en-US" altLang="zh-CN" sz="1800"/>
              <a:t>null</a:t>
            </a:r>
            <a:r>
              <a:rPr lang="zh-CN" altLang="en-US" sz="1800"/>
              <a:t>（删除）</a:t>
            </a:r>
            <a:endParaRPr lang="en-US" altLang="zh-CN" sz="1800"/>
          </a:p>
          <a:p>
            <a:pPr lvl="0">
              <a:spcBef>
                <a:spcPts val="0"/>
              </a:spcBef>
              <a:spcAft>
                <a:spcPts val="600"/>
              </a:spcAft>
            </a:pPr>
            <a:r>
              <a:rPr lang="en-US" altLang="zh-CN" sz="1800"/>
              <a:t>  </a:t>
            </a:r>
            <a:r>
              <a:rPr lang="zh-CN" altLang="en-US" sz="1800"/>
              <a:t>异常值：金额小于</a:t>
            </a:r>
            <a:r>
              <a:rPr lang="en-US" altLang="zh-CN" sz="1800"/>
              <a:t>0</a:t>
            </a:r>
            <a:endParaRPr lang="en-US" altLang="zh-CN" sz="1800"/>
          </a:p>
          <a:p>
            <a:pPr lvl="0">
              <a:spcBef>
                <a:spcPts val="0"/>
              </a:spcBef>
              <a:spcAft>
                <a:spcPts val="600"/>
              </a:spcAft>
            </a:pPr>
            <a:r>
              <a:rPr lang="en-US" altLang="zh-CN" sz="1800"/>
              <a:t>  </a:t>
            </a:r>
            <a:r>
              <a:rPr lang="zh-CN" altLang="en-US" sz="1800"/>
              <a:t>数据变换：按用户</a:t>
            </a:r>
            <a:r>
              <a:rPr lang="en-US" altLang="zh-CN" sz="1800"/>
              <a:t>ID</a:t>
            </a:r>
            <a:r>
              <a:rPr lang="zh-CN" altLang="en-US" sz="1800"/>
              <a:t>统计数据</a:t>
            </a:r>
            <a:endParaRPr lang="en-US" altLang="zh-CN" sz="180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18001" y="2729397"/>
            <a:ext cx="3557318" cy="348386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24" y="3560021"/>
            <a:ext cx="5523082" cy="18226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 Placeholder 13"/>
          <p:cNvSpPr txBox="1"/>
          <p:nvPr/>
        </p:nvSpPr>
        <p:spPr>
          <a:xfrm>
            <a:off x="589560" y="856180"/>
            <a:ext cx="4560584" cy="1128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zh-CN" altLang="en-US" sz="3700" b="1">
                <a:latin typeface="+mj-lt"/>
                <a:ea typeface="+mj-ea"/>
                <a:cs typeface="+mj-cs"/>
              </a:rPr>
              <a:t>数据建模：</a:t>
            </a:r>
            <a:r>
              <a:rPr lang="en-US" altLang="zh-CN" sz="3700" b="1">
                <a:latin typeface="+mj-lt"/>
                <a:ea typeface="+mj-ea"/>
                <a:cs typeface="+mj-cs"/>
              </a:rPr>
              <a:t>K-Means</a:t>
            </a:r>
            <a:endParaRPr lang="en-US" altLang="zh-CN" sz="3700" b="1">
              <a:latin typeface="+mj-lt"/>
              <a:ea typeface="+mj-ea"/>
              <a:cs typeface="+mj-cs"/>
            </a:endParaRPr>
          </a:p>
        </p:txBody>
      </p:sp>
      <p:grpSp>
        <p:nvGrpSpPr>
          <p:cNvPr id="47" name="Group 46"/>
          <p:cNvGrpSpPr>
            <a:grpSpLocks noGrp="1" noRot="1" noChangeAspect="1" noMove="1" noResize="1" noUngrp="1"/>
          </p:cNvGrpSpPr>
          <p:nvPr/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48" name="Rectangle 47"/>
            <p:cNvSpPr/>
            <p:nvPr/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Rectangle 5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3"/>
          <p:cNvSpPr txBox="1"/>
          <p:nvPr/>
        </p:nvSpPr>
        <p:spPr>
          <a:xfrm>
            <a:off x="590719" y="2330505"/>
            <a:ext cx="4559425" cy="3979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600"/>
              </a:spcAft>
            </a:pPr>
            <a:r>
              <a:rPr lang="zh-CN" altLang="en-US" sz="2000"/>
              <a:t>使用聚类算法获取阈值</a:t>
            </a:r>
            <a:endParaRPr lang="en-US" altLang="zh-CN" sz="2000"/>
          </a:p>
          <a:p>
            <a:pPr lvl="0">
              <a:spcBef>
                <a:spcPts val="0"/>
              </a:spcBef>
              <a:spcAft>
                <a:spcPts val="600"/>
              </a:spcAft>
            </a:pPr>
            <a:r>
              <a:rPr lang="zh-CN" altLang="en-US" sz="2000"/>
              <a:t>设置</a:t>
            </a:r>
            <a:r>
              <a:rPr lang="en-US" altLang="zh-CN" sz="2000"/>
              <a:t>RFM</a:t>
            </a:r>
            <a:r>
              <a:rPr lang="zh-CN" altLang="en-US" sz="2000"/>
              <a:t>打分卡标准</a:t>
            </a:r>
            <a:endParaRPr lang="en-US" altLang="zh-CN" sz="2000"/>
          </a:p>
        </p:txBody>
      </p:sp>
      <p:sp>
        <p:nvSpPr>
          <p:cNvPr id="53" name="Rectangle 5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1"/>
          <a:srcRect r="1742" b="1"/>
          <a:stretch>
            <a:fillRect/>
          </a:stretch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SLIDE_MODEL_TYPE" val="timeline"/>
</p:tagLst>
</file>

<file path=ppt/tags/tag2.xml><?xml version="1.0" encoding="utf-8"?>
<p:tagLst xmlns:p="http://schemas.openxmlformats.org/presentationml/2006/main">
  <p:tag name="KSO_WM_SLIDE_MODEL_TYPE" val="timeline"/>
</p:tagLst>
</file>

<file path=ppt/tags/tag3.xml><?xml version="1.0" encoding="utf-8"?>
<p:tagLst xmlns:p="http://schemas.openxmlformats.org/presentationml/2006/main">
  <p:tag name="KSO_WM_SLIDE_MODEL_TYPE" val="timeline"/>
</p:tagLst>
</file>

<file path=ppt/tags/tag4.xml><?xml version="1.0" encoding="utf-8"?>
<p:tagLst xmlns:p="http://schemas.openxmlformats.org/presentationml/2006/main">
  <p:tag name="commondata" val="eyJoZGlkIjoiZjJkY2FlOGE1NjBkN2U0MzI0YzIyOWZlZmY2MjQ2ODg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1219</Words>
  <Application>WPS 演示</Application>
  <PresentationFormat>宽屏</PresentationFormat>
  <Paragraphs>114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Arial</vt:lpstr>
      <vt:lpstr>宋体</vt:lpstr>
      <vt:lpstr>Wingdings</vt:lpstr>
      <vt:lpstr>Calibri</vt:lpstr>
      <vt:lpstr>微软雅黑</vt:lpstr>
      <vt:lpstr>Impact</vt:lpstr>
      <vt:lpstr>Calibri</vt:lpstr>
      <vt:lpstr>Montserrat</vt:lpstr>
      <vt:lpstr>Segoe Print</vt:lpstr>
      <vt:lpstr>Arial Unicode MS</vt:lpstr>
      <vt:lpstr>等线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pt1</dc:creator>
  <cp:lastModifiedBy>追风筝的人</cp:lastModifiedBy>
  <cp:revision>557</cp:revision>
  <dcterms:created xsi:type="dcterms:W3CDTF">2015-12-10T05:15:00Z</dcterms:created>
  <dcterms:modified xsi:type="dcterms:W3CDTF">2024-01-31T08:59:33Z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B53642CE20EA48028B627BE60CF4536F_12</vt:lpwstr>
  </property>
  <property fmtid="{D5CDD505-2E9C-101B-9397-08002B2CF9AE}" pid="3" name="KSOProductBuildVer">
    <vt:lpwstr>2052-12.1.0.16250</vt:lpwstr>
  </property>
</Properties>
</file>