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handoutMasterIdLst>
    <p:handoutMasterId r:id="rId24"/>
  </p:handoutMasterIdLst>
  <p:sldIdLst>
    <p:sldId id="261" r:id="rId3"/>
    <p:sldId id="283" r:id="rId4"/>
    <p:sldId id="280" r:id="rId5"/>
    <p:sldId id="284" r:id="rId6"/>
    <p:sldId id="265" r:id="rId7"/>
    <p:sldId id="303" r:id="rId8"/>
    <p:sldId id="304" r:id="rId9"/>
    <p:sldId id="305" r:id="rId10"/>
    <p:sldId id="306" r:id="rId11"/>
    <p:sldId id="307" r:id="rId12"/>
    <p:sldId id="308" r:id="rId13"/>
    <p:sldId id="272" r:id="rId14"/>
    <p:sldId id="309" r:id="rId15"/>
    <p:sldId id="312" r:id="rId16"/>
    <p:sldId id="310" r:id="rId17"/>
    <p:sldId id="313" r:id="rId18"/>
    <p:sldId id="311" r:id="rId19"/>
    <p:sldId id="274" r:id="rId20"/>
    <p:sldId id="314" r:id="rId21"/>
    <p:sldId id="279" r:id="rId23"/>
  </p:sldIdLst>
  <p:sldSz cx="12192000" cy="6858000"/>
  <p:notesSz cx="6858000" cy="9144000"/>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55" userDrawn="1">
          <p15:clr>
            <a:srgbClr val="A4A3A4"/>
          </p15:clr>
        </p15:guide>
        <p15:guide id="2" pos="3840" userDrawn="1">
          <p15:clr>
            <a:srgbClr val="A4A3A4"/>
          </p15:clr>
        </p15:guide>
        <p15:guide id="3" pos="23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C100"/>
    <a:srgbClr val="FAE82D"/>
    <a:srgbClr val="F4E34B"/>
    <a:srgbClr val="F4E14B"/>
    <a:srgbClr val="F4E253"/>
    <a:srgbClr val="F2E052"/>
    <a:srgbClr val="F9E72D"/>
    <a:srgbClr val="F2DF4A"/>
    <a:srgbClr val="FFD101"/>
    <a:srgbClr val="F187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89" autoAdjust="0"/>
    <p:restoredTop sz="91744"/>
  </p:normalViewPr>
  <p:slideViewPr>
    <p:cSldViewPr snapToGrid="0" showGuides="1">
      <p:cViewPr>
        <p:scale>
          <a:sx n="98" d="100"/>
          <a:sy n="98" d="100"/>
        </p:scale>
        <p:origin x="184" y="608"/>
      </p:cViewPr>
      <p:guideLst>
        <p:guide orient="horz" pos="2455"/>
        <p:guide pos="3840"/>
        <p:guide pos="234"/>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192"/>
    </p:cViewPr>
  </p:sorterViewPr>
  <p:notesViewPr>
    <p:cSldViewPr snapToGrid="0">
      <p:cViewPr varScale="1">
        <p:scale>
          <a:sx n="99" d="100"/>
          <a:sy n="99" d="100"/>
        </p:scale>
        <p:origin x="3728" y="18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gs" Target="tags/tag14.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20.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BA0E633-7709-4778-881C-3556F3C04EDA}"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98BFD6-8149-4478-BA19-0EED99C33323}"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71FCDC-125F-BC48-8661-5F4C1D81B7A7}" type="datetimeFigureOut">
              <a:rPr kumimoji="1" lang="zh-CN" altLang="en-US" smtClean="0"/>
            </a:fld>
            <a:endParaRPr kumimoji="1"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87788C-0752-F24D-8BBA-4F430CC0530E}"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0E87788C-0752-F24D-8BBA-4F430CC0530E}"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590550" y="385456"/>
            <a:ext cx="11229975" cy="625021"/>
          </a:xfrm>
          <a:prstGeom prst="rect">
            <a:avLst/>
          </a:prstGeom>
        </p:spPr>
        <p:txBody>
          <a:bodyPr/>
          <a:lstStyle>
            <a:lvl1pPr marL="0" indent="0">
              <a:buNone/>
              <a:defRPr sz="3600"/>
            </a:lvl1pPr>
            <a:lvl2pPr marL="457200" indent="0">
              <a:buNone/>
              <a:defRPr/>
            </a:lvl2pPr>
            <a:lvl3pPr marL="914400" indent="0">
              <a:buNone/>
              <a:defRPr/>
            </a:lvl3pPr>
            <a:lvl4pPr marL="1371600" indent="0">
              <a:buNone/>
              <a:defRPr/>
            </a:lvl4pPr>
            <a:lvl5pPr marL="1828800" indent="0">
              <a:buNone/>
              <a:defRPr/>
            </a:lvl5pPr>
          </a:lstStyle>
          <a:p>
            <a:pPr lvl="0"/>
            <a:r>
              <a:rPr lang="en-US" dirty="0"/>
              <a:t>Title Text Here</a:t>
            </a:r>
            <a:endParaRPr lang="en-US" dirty="0"/>
          </a:p>
        </p:txBody>
      </p:sp>
      <p:sp>
        <p:nvSpPr>
          <p:cNvPr id="6" name="Text Placeholder 2"/>
          <p:cNvSpPr>
            <a:spLocks noGrp="1"/>
          </p:cNvSpPr>
          <p:nvPr>
            <p:ph type="body" sz="quarter" idx="11" hasCustomPrompt="1"/>
          </p:nvPr>
        </p:nvSpPr>
        <p:spPr>
          <a:xfrm>
            <a:off x="590549" y="1067629"/>
            <a:ext cx="11229975" cy="322783"/>
          </a:xfrm>
          <a:prstGeom prst="rect">
            <a:avLst/>
          </a:prstGeo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Sub Title Text Here</a:t>
            </a:r>
            <a:endParaRPr lang="en-US" dirty="0"/>
          </a:p>
        </p:txBody>
      </p:sp>
      <p:sp>
        <p:nvSpPr>
          <p:cNvPr id="7" name="Text Placeholder 2"/>
          <p:cNvSpPr>
            <a:spLocks noGrp="1"/>
          </p:cNvSpPr>
          <p:nvPr>
            <p:ph type="body" sz="quarter" idx="12" hasCustomPrompt="1"/>
          </p:nvPr>
        </p:nvSpPr>
        <p:spPr>
          <a:xfrm>
            <a:off x="590549" y="1415224"/>
            <a:ext cx="11229975" cy="395220"/>
          </a:xfrm>
          <a:prstGeom prst="rect">
            <a:avLst/>
          </a:prstGeom>
        </p:spPr>
        <p:txBody>
          <a:bodyPr/>
          <a:lstStyle>
            <a:lvl1pPr marL="0" indent="0" latinLnBrk="0">
              <a:spcBef>
                <a:spcPts val="0"/>
              </a:spcBef>
              <a:buNone/>
              <a:defRPr sz="1200">
                <a:latin typeface="Calibri" panose="020F050202020403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atinLnBrk="0">
              <a:spcBef>
                <a:spcPts val="0"/>
              </a:spcBef>
            </a:pPr>
            <a:r>
              <a:rPr lang="en-US" dirty="0" err="1"/>
              <a:t>Lorem</a:t>
            </a:r>
            <a:r>
              <a:rPr lang="en-US" dirty="0"/>
              <a:t> </a:t>
            </a:r>
            <a:r>
              <a:rPr lang="en-US" dirty="0" err="1"/>
              <a:t>Ipsum</a:t>
            </a:r>
            <a:r>
              <a:rPr lang="en-US" dirty="0"/>
              <a:t> is simply dummy text of the printing and typesetting industry. </a:t>
            </a:r>
            <a:r>
              <a:rPr lang="en-US" dirty="0" err="1"/>
              <a:t>Lorem</a:t>
            </a:r>
            <a:r>
              <a:rPr lang="en-US" dirty="0"/>
              <a:t> </a:t>
            </a:r>
            <a:r>
              <a:rPr lang="en-US" dirty="0" err="1"/>
              <a:t>Ipsum</a:t>
            </a:r>
            <a:r>
              <a:rPr lang="en-US" dirty="0"/>
              <a:t> has been the industry's standard dummy text ever since the 1500s, </a:t>
            </a:r>
            <a:endParaRPr lang="en-US" dirty="0"/>
          </a:p>
          <a:p>
            <a:pPr latinLnBrk="0">
              <a:spcBef>
                <a:spcPts val="0"/>
              </a:spcBef>
            </a:pPr>
            <a:r>
              <a:rPr lang="en-US" dirty="0"/>
              <a:t>when an unknown printer took a galley of type and scrambled it to make a type specimen book.</a:t>
            </a:r>
            <a:endParaRPr lang="en-US" dirty="0"/>
          </a:p>
        </p:txBody>
      </p:sp>
      <p:sp>
        <p:nvSpPr>
          <p:cNvPr id="2" name="Rounded Rectangle 1"/>
          <p:cNvSpPr/>
          <p:nvPr userDrawn="1"/>
        </p:nvSpPr>
        <p:spPr>
          <a:xfrm>
            <a:off x="374647" y="385456"/>
            <a:ext cx="146050" cy="947805"/>
          </a:xfrm>
          <a:prstGeom prst="roundRect">
            <a:avLst>
              <a:gd name="adj" fmla="val 50000"/>
            </a:avLst>
          </a:prstGeom>
          <a:solidFill>
            <a:srgbClr val="FAE8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2" name="Parallelogram 21"/>
          <p:cNvSpPr/>
          <p:nvPr userDrawn="1"/>
        </p:nvSpPr>
        <p:spPr>
          <a:xfrm rot="5400000">
            <a:off x="324704" y="592392"/>
            <a:ext cx="245935" cy="146050"/>
          </a:xfrm>
          <a:prstGeom prst="parallelogram">
            <a:avLst>
              <a:gd name="adj" fmla="val 48151"/>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lide #35">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531951" y="571500"/>
            <a:ext cx="5602158" cy="6286500"/>
          </a:xfrm>
          <a:prstGeom prst="rect">
            <a:avLst/>
          </a:prstGeom>
        </p:spPr>
        <p:txBody>
          <a:bodyPr/>
          <a:lstStyle/>
          <a:p>
            <a:endParaRPr lang="en-US"/>
          </a:p>
        </p:txBody>
      </p:sp>
    </p:spTree>
  </p:cSld>
  <p:clrMapOvr>
    <a:masterClrMapping/>
  </p:clrMapOvr>
  <p:transition spd="slow" advClick="0" advTm="1000">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5_Section Header">
    <p:spTree>
      <p:nvGrpSpPr>
        <p:cNvPr id="1" name=""/>
        <p:cNvGrpSpPr/>
        <p:nvPr/>
      </p:nvGrpSpPr>
      <p:grpSpPr>
        <a:xfrm>
          <a:off x="0" y="0"/>
          <a:ext cx="0" cy="0"/>
          <a:chOff x="0" y="0"/>
          <a:chExt cx="0" cy="0"/>
        </a:xfrm>
      </p:grpSpPr>
      <p:cxnSp>
        <p:nvCxnSpPr>
          <p:cNvPr id="9" name="直线连接符 9"/>
          <p:cNvCxnSpPr/>
          <p:nvPr userDrawn="1"/>
        </p:nvCxnSpPr>
        <p:spPr>
          <a:xfrm>
            <a:off x="0" y="942263"/>
            <a:ext cx="7711323"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lide #40">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0" y="1981200"/>
            <a:ext cx="12192000" cy="2400300"/>
          </a:xfrm>
          <a:prstGeom prst="rect">
            <a:avLst/>
          </a:prstGeom>
        </p:spPr>
        <p:txBody>
          <a:bodyPr/>
          <a:lstStyle/>
          <a:p>
            <a:endParaRPr lang="en-US"/>
          </a:p>
        </p:txBody>
      </p:sp>
    </p:spTree>
  </p:cSld>
  <p:clrMapOvr>
    <a:masterClrMapping/>
  </p:clrMapOvr>
  <p:transition spd="slow" advClick="0" advTm="1000">
    <p:push/>
  </p:transition>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6.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7.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8.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9.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0.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1.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2.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3.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5.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1" cstate="print">
            <a:extLst>
              <a:ext uri="{28A0092B-C50C-407E-A947-70E740481C1C}">
                <a14:useLocalDpi xmlns:a14="http://schemas.microsoft.com/office/drawing/2010/main" val="0"/>
              </a:ext>
            </a:extLst>
          </a:blip>
          <a:srcRect t="10324" b="5385"/>
          <a:stretch>
            <a:fillRect/>
          </a:stretch>
        </p:blipFill>
        <p:spPr>
          <a:xfrm>
            <a:off x="0" y="0"/>
            <a:ext cx="12192000" cy="6858000"/>
          </a:xfrm>
          <a:prstGeom prst="rect">
            <a:avLst/>
          </a:prstGeom>
        </p:spPr>
      </p:pic>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5" y="0"/>
            <a:ext cx="12189291" cy="6858000"/>
          </a:xfrm>
          <a:prstGeom prst="rect">
            <a:avLst/>
          </a:prstGeom>
        </p:spPr>
      </p:pic>
      <p:sp>
        <p:nvSpPr>
          <p:cNvPr id="11" name="文本框 10"/>
          <p:cNvSpPr txBox="1"/>
          <p:nvPr/>
        </p:nvSpPr>
        <p:spPr>
          <a:xfrm>
            <a:off x="869351" y="3830872"/>
            <a:ext cx="8141739" cy="1569660"/>
          </a:xfrm>
          <a:prstGeom prst="rect">
            <a:avLst/>
          </a:prstGeom>
          <a:noFill/>
        </p:spPr>
        <p:txBody>
          <a:bodyPr wrap="square" rtlCol="0">
            <a:spAutoFit/>
          </a:bodyPr>
          <a:lstStyle/>
          <a:p>
            <a:r>
              <a:rPr kumimoji="1" lang="zh-CN" altLang="en-US" sz="4800" b="1" dirty="0" smtClean="0">
                <a:latin typeface="微软雅黑" panose="020B0503020204020204" charset="-122"/>
                <a:ea typeface="微软雅黑" panose="020B0503020204020204" charset="-122"/>
                <a:cs typeface="微软雅黑" panose="020B0503020204020204" charset="-122"/>
              </a:rPr>
              <a:t>基于</a:t>
            </a:r>
            <a:r>
              <a:rPr kumimoji="1" lang="en-US" altLang="zh-CN" sz="4800" b="1" dirty="0" smtClean="0">
                <a:latin typeface="微软雅黑" panose="020B0503020204020204" charset="-122"/>
                <a:ea typeface="微软雅黑" panose="020B0503020204020204" charset="-122"/>
                <a:cs typeface="微软雅黑" panose="020B0503020204020204" charset="-122"/>
              </a:rPr>
              <a:t>KMeans</a:t>
            </a:r>
            <a:r>
              <a:rPr kumimoji="1" lang="zh-CN" altLang="en-US" sz="4800" b="1" dirty="0" smtClean="0">
                <a:latin typeface="微软雅黑" panose="020B0503020204020204" charset="-122"/>
                <a:ea typeface="微软雅黑" panose="020B0503020204020204" charset="-122"/>
                <a:cs typeface="微软雅黑" panose="020B0503020204020204" charset="-122"/>
              </a:rPr>
              <a:t>的</a:t>
            </a:r>
            <a:endParaRPr kumimoji="1" lang="en-US" altLang="zh-CN" sz="4800" b="1" dirty="0" smtClean="0">
              <a:latin typeface="微软雅黑" panose="020B0503020204020204" charset="-122"/>
              <a:ea typeface="微软雅黑" panose="020B0503020204020204" charset="-122"/>
              <a:cs typeface="微软雅黑" panose="020B0503020204020204" charset="-122"/>
            </a:endParaRPr>
          </a:p>
          <a:p>
            <a:r>
              <a:rPr kumimoji="1" lang="zh-CN" altLang="en-US" sz="4800" b="1" dirty="0" smtClean="0">
                <a:latin typeface="微软雅黑" panose="020B0503020204020204" charset="-122"/>
                <a:ea typeface="微软雅黑" panose="020B0503020204020204" charset="-122"/>
                <a:cs typeface="微软雅黑" panose="020B0503020204020204" charset="-122"/>
              </a:rPr>
              <a:t>广告效果聚类分析</a:t>
            </a:r>
            <a:endParaRPr kumimoji="1" lang="zh-CN" altLang="en-US" sz="4800" b="1" dirty="0">
              <a:latin typeface="微软雅黑" panose="020B0503020204020204" charset="-122"/>
              <a:ea typeface="微软雅黑" panose="020B0503020204020204" charset="-122"/>
              <a:cs typeface="微软雅黑" panose="020B0503020204020204" charset="-122"/>
            </a:endParaRPr>
          </a:p>
        </p:txBody>
      </p:sp>
      <p:sp>
        <p:nvSpPr>
          <p:cNvPr id="12" name="文本框 11"/>
          <p:cNvSpPr txBox="1"/>
          <p:nvPr/>
        </p:nvSpPr>
        <p:spPr>
          <a:xfrm>
            <a:off x="886284" y="5490937"/>
            <a:ext cx="4167051" cy="398780"/>
          </a:xfrm>
          <a:prstGeom prst="rect">
            <a:avLst/>
          </a:prstGeom>
          <a:noFill/>
        </p:spPr>
        <p:txBody>
          <a:bodyPr wrap="square" rtlCol="0">
            <a:spAutoFit/>
          </a:bodyPr>
          <a:lstStyle/>
          <a:p>
            <a:r>
              <a:rPr kumimoji="1" lang="en-US" altLang="zh-CN" sz="2000" dirty="0" smtClean="0">
                <a:latin typeface="微软雅黑" panose="020B0503020204020204" charset="-122"/>
                <a:ea typeface="微软雅黑" panose="020B0503020204020204" charset="-122"/>
                <a:cs typeface="微软雅黑" panose="020B0503020204020204" charset="-122"/>
              </a:rPr>
              <a:t>BY </a:t>
            </a:r>
            <a:r>
              <a:rPr kumimoji="1" lang="zh-CN" altLang="en-US" sz="2000" dirty="0" smtClean="0">
                <a:latin typeface="微软雅黑" panose="020B0503020204020204" charset="-122"/>
                <a:ea typeface="微软雅黑" panose="020B0503020204020204" charset="-122"/>
                <a:cs typeface="微软雅黑" panose="020B0503020204020204" charset="-122"/>
              </a:rPr>
              <a:t>张童</a:t>
            </a:r>
            <a:r>
              <a:rPr kumimoji="1" lang="zh-CN" altLang="en-US" sz="2000" dirty="0" smtClean="0">
                <a:latin typeface="微软雅黑" panose="020B0503020204020204" charset="-122"/>
                <a:ea typeface="微软雅黑" panose="020B0503020204020204" charset="-122"/>
                <a:cs typeface="微软雅黑" panose="020B0503020204020204" charset="-122"/>
              </a:rPr>
              <a:t>银</a:t>
            </a:r>
            <a:endParaRPr kumimoji="1" lang="zh-CN" altLang="en-US" sz="2000" dirty="0" smtClean="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 Placeholder 13"/>
          <p:cNvSpPr txBox="1"/>
          <p:nvPr/>
        </p:nvSpPr>
        <p:spPr>
          <a:xfrm>
            <a:off x="189186" y="217929"/>
            <a:ext cx="10888389" cy="7060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4000" b="1" dirty="0" smtClean="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字符串分类：</a:t>
            </a:r>
            <a:r>
              <a:rPr lang="en-US" altLang="zh-CN" sz="4000" b="1" dirty="0" smtClean="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One-Hot</a:t>
            </a:r>
            <a:r>
              <a:rPr lang="zh-CN" altLang="en-US" sz="40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编码</a:t>
            </a:r>
            <a:endParaRPr lang="en-US" altLang="zh-CN" sz="4000" b="1" dirty="0" smtClean="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endParaRPr>
          </a:p>
        </p:txBody>
      </p:sp>
      <p:sp>
        <p:nvSpPr>
          <p:cNvPr id="5" name="Text Placeholder 3"/>
          <p:cNvSpPr txBox="1"/>
          <p:nvPr/>
        </p:nvSpPr>
        <p:spPr>
          <a:xfrm>
            <a:off x="1612512" y="1343607"/>
            <a:ext cx="5329464" cy="16608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50000"/>
              </a:lnSpc>
              <a:spcBef>
                <a:spcPts val="0"/>
              </a:spcBef>
              <a:buFont typeface="Wingdings" panose="05000000000000000000" pitchFamily="2" charset="2"/>
              <a:buChar char="p"/>
            </a:pPr>
            <a:r>
              <a:rPr lang="zh-CN" altLang="en-US" sz="2400" dirty="0">
                <a:latin typeface="微软雅黑" panose="020B0503020204020204" charset="-122"/>
                <a:ea typeface="微软雅黑" panose="020B0503020204020204" charset="-122"/>
                <a:cs typeface="微软雅黑" panose="020B0503020204020204" charset="-122"/>
              </a:rPr>
              <a:t>  将字符特征转化为标志位（</a:t>
            </a:r>
            <a:r>
              <a:rPr lang="en-US" altLang="zh-CN" sz="2400" dirty="0">
                <a:latin typeface="微软雅黑" panose="020B0503020204020204" charset="-122"/>
                <a:ea typeface="微软雅黑" panose="020B0503020204020204" charset="-122"/>
                <a:cs typeface="微软雅黑" panose="020B0503020204020204" charset="-122"/>
              </a:rPr>
              <a:t>0</a:t>
            </a:r>
            <a:r>
              <a:rPr lang="zh-CN" altLang="en-US" sz="2400" dirty="0">
                <a:latin typeface="微软雅黑" panose="020B0503020204020204" charset="-122"/>
                <a:ea typeface="微软雅黑" panose="020B0503020204020204" charset="-122"/>
                <a:cs typeface="微软雅黑" panose="020B0503020204020204" charset="-122"/>
              </a:rPr>
              <a:t>、</a:t>
            </a:r>
            <a:r>
              <a:rPr lang="en-US" altLang="zh-CN" sz="2400" dirty="0">
                <a:latin typeface="微软雅黑" panose="020B0503020204020204" charset="-122"/>
                <a:ea typeface="微软雅黑" panose="020B0503020204020204" charset="-122"/>
                <a:cs typeface="微软雅黑" panose="020B0503020204020204" charset="-122"/>
              </a:rPr>
              <a:t>1</a:t>
            </a:r>
            <a:r>
              <a:rPr lang="zh-CN" altLang="en-US" sz="2400" dirty="0">
                <a:latin typeface="微软雅黑" panose="020B0503020204020204" charset="-122"/>
                <a:ea typeface="微软雅黑" panose="020B0503020204020204" charset="-122"/>
                <a:cs typeface="微软雅黑" panose="020B0503020204020204" charset="-122"/>
              </a:rPr>
              <a:t>）</a:t>
            </a:r>
            <a:endParaRPr lang="en-US" altLang="zh-CN" sz="2400" dirty="0">
              <a:latin typeface="微软雅黑" panose="020B0503020204020204" charset="-122"/>
              <a:ea typeface="微软雅黑" panose="020B0503020204020204" charset="-122"/>
              <a:cs typeface="微软雅黑" panose="020B0503020204020204" charset="-122"/>
            </a:endParaRPr>
          </a:p>
          <a:p>
            <a:pPr lvl="0">
              <a:lnSpc>
                <a:spcPct val="150000"/>
              </a:lnSpc>
              <a:spcBef>
                <a:spcPts val="0"/>
              </a:spcBef>
              <a:buFont typeface="Wingdings" panose="05000000000000000000" pitchFamily="2" charset="2"/>
              <a:buChar char="p"/>
            </a:pPr>
            <a:r>
              <a:rPr lang="zh-CN" altLang="en-US" sz="2400" dirty="0">
                <a:latin typeface="微软雅黑" panose="020B0503020204020204" charset="-122"/>
                <a:ea typeface="微软雅黑" panose="020B0503020204020204" charset="-122"/>
                <a:cs typeface="微软雅黑" panose="020B0503020204020204" charset="-122"/>
              </a:rPr>
              <a:t>  使用</a:t>
            </a:r>
            <a:r>
              <a:rPr lang="en-US" altLang="zh-CN" sz="2400" dirty="0">
                <a:latin typeface="微软雅黑" panose="020B0503020204020204" charset="-122"/>
                <a:ea typeface="微软雅黑" panose="020B0503020204020204" charset="-122"/>
                <a:cs typeface="微软雅黑" panose="020B0503020204020204" charset="-122"/>
              </a:rPr>
              <a:t>One-Hot</a:t>
            </a:r>
            <a:r>
              <a:rPr lang="zh-CN" altLang="en-US" sz="2400" dirty="0">
                <a:latin typeface="微软雅黑" panose="020B0503020204020204" charset="-122"/>
                <a:ea typeface="微软雅黑" panose="020B0503020204020204" charset="-122"/>
                <a:cs typeface="微软雅黑" panose="020B0503020204020204" charset="-122"/>
              </a:rPr>
              <a:t>独热编码</a:t>
            </a:r>
            <a:endParaRPr lang="en-US" altLang="zh-CN" sz="2400" dirty="0">
              <a:latin typeface="微软雅黑" panose="020B0503020204020204" charset="-122"/>
              <a:ea typeface="微软雅黑" panose="020B0503020204020204" charset="-122"/>
              <a:cs typeface="微软雅黑" panose="020B0503020204020204" charset="-122"/>
            </a:endParaRPr>
          </a:p>
        </p:txBody>
      </p:sp>
      <p:pic>
        <p:nvPicPr>
          <p:cNvPr id="2" name="图片 1"/>
          <p:cNvPicPr>
            <a:picLocks noChangeAspect="1"/>
          </p:cNvPicPr>
          <p:nvPr/>
        </p:nvPicPr>
        <p:blipFill>
          <a:blip r:embed="rId1"/>
          <a:stretch>
            <a:fillRect/>
          </a:stretch>
        </p:blipFill>
        <p:spPr>
          <a:xfrm>
            <a:off x="1612511" y="3004457"/>
            <a:ext cx="9963405" cy="2836506"/>
          </a:xfrm>
          <a:prstGeom prst="rect">
            <a:avLst/>
          </a:prstGeom>
        </p:spPr>
      </p:pic>
    </p:spTree>
    <p:custDataLst>
      <p:tags r:id="rId2"/>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 Placeholder 13"/>
          <p:cNvSpPr txBox="1"/>
          <p:nvPr/>
        </p:nvSpPr>
        <p:spPr>
          <a:xfrm>
            <a:off x="189186" y="217929"/>
            <a:ext cx="10888389" cy="7060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4000" b="1" dirty="0" smtClean="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KMeans</a:t>
            </a:r>
            <a:r>
              <a:rPr lang="zh-CN" altLang="en-US" sz="4000" b="1" dirty="0" smtClean="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建模</a:t>
            </a:r>
            <a:endParaRPr lang="en-US" altLang="zh-CN" sz="4000" b="1" dirty="0" smtClean="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endParaRPr>
          </a:p>
        </p:txBody>
      </p:sp>
      <p:sp>
        <p:nvSpPr>
          <p:cNvPr id="5" name="Text Placeholder 3"/>
          <p:cNvSpPr txBox="1"/>
          <p:nvPr/>
        </p:nvSpPr>
        <p:spPr>
          <a:xfrm>
            <a:off x="1519206" y="1164939"/>
            <a:ext cx="5329464" cy="18287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50000"/>
              </a:lnSpc>
              <a:spcBef>
                <a:spcPts val="0"/>
              </a:spcBef>
              <a:buFont typeface="Wingdings" panose="05000000000000000000" pitchFamily="2" charset="2"/>
              <a:buChar char="p"/>
            </a:pPr>
            <a:r>
              <a:rPr lang="zh-CN" altLang="en-US" sz="2400" dirty="0">
                <a:latin typeface="微软雅黑" panose="020B0503020204020204" charset="-122"/>
                <a:ea typeface="微软雅黑" panose="020B0503020204020204" charset="-122"/>
                <a:cs typeface="微软雅黑" panose="020B0503020204020204" charset="-122"/>
              </a:rPr>
              <a:t>  基于平均轮廓系数，获取最佳</a:t>
            </a:r>
            <a:r>
              <a:rPr lang="en-US" altLang="zh-CN" sz="2400" dirty="0">
                <a:latin typeface="微软雅黑" panose="020B0503020204020204" charset="-122"/>
                <a:ea typeface="微软雅黑" panose="020B0503020204020204" charset="-122"/>
                <a:cs typeface="微软雅黑" panose="020B0503020204020204" charset="-122"/>
              </a:rPr>
              <a:t>K</a:t>
            </a:r>
            <a:r>
              <a:rPr lang="zh-CN" altLang="en-US" sz="2400" dirty="0">
                <a:latin typeface="微软雅黑" panose="020B0503020204020204" charset="-122"/>
                <a:ea typeface="微软雅黑" panose="020B0503020204020204" charset="-122"/>
                <a:cs typeface="微软雅黑" panose="020B0503020204020204" charset="-122"/>
              </a:rPr>
              <a:t>值</a:t>
            </a:r>
            <a:endParaRPr lang="en-US" altLang="zh-CN" sz="2400" dirty="0">
              <a:latin typeface="微软雅黑" panose="020B0503020204020204" charset="-122"/>
              <a:ea typeface="微软雅黑" panose="020B0503020204020204" charset="-122"/>
              <a:cs typeface="微软雅黑" panose="020B0503020204020204" charset="-122"/>
            </a:endParaRPr>
          </a:p>
          <a:p>
            <a:pPr lvl="0">
              <a:lnSpc>
                <a:spcPct val="150000"/>
              </a:lnSpc>
              <a:spcBef>
                <a:spcPts val="0"/>
              </a:spcBef>
              <a:buFont typeface="Wingdings" panose="05000000000000000000" pitchFamily="2" charset="2"/>
              <a:buChar char="p"/>
            </a:pPr>
            <a:r>
              <a:rPr lang="zh-CN" altLang="en-US" sz="2400" dirty="0">
                <a:latin typeface="微软雅黑" panose="020B0503020204020204" charset="-122"/>
                <a:ea typeface="微软雅黑" panose="020B0503020204020204" charset="-122"/>
                <a:cs typeface="微软雅黑" panose="020B0503020204020204" charset="-122"/>
              </a:rPr>
              <a:t>  </a:t>
            </a:r>
            <a:r>
              <a:rPr lang="en-US" altLang="zh-CN" sz="2400" dirty="0">
                <a:latin typeface="微软雅黑" panose="020B0503020204020204" charset="-122"/>
                <a:ea typeface="微软雅黑" panose="020B0503020204020204" charset="-122"/>
                <a:cs typeface="微软雅黑" panose="020B0503020204020204" charset="-122"/>
              </a:rPr>
              <a:t>K=4</a:t>
            </a:r>
            <a:endParaRPr lang="en-US" altLang="zh-CN" sz="2400" dirty="0">
              <a:latin typeface="微软雅黑" panose="020B0503020204020204" charset="-122"/>
              <a:ea typeface="微软雅黑" panose="020B0503020204020204" charset="-122"/>
              <a:cs typeface="微软雅黑" panose="020B0503020204020204" charset="-122"/>
            </a:endParaRPr>
          </a:p>
        </p:txBody>
      </p:sp>
      <p:pic>
        <p:nvPicPr>
          <p:cNvPr id="3" name="图片 2"/>
          <p:cNvPicPr>
            <a:picLocks noChangeAspect="1"/>
          </p:cNvPicPr>
          <p:nvPr/>
        </p:nvPicPr>
        <p:blipFill>
          <a:blip r:embed="rId1"/>
          <a:stretch>
            <a:fillRect/>
          </a:stretch>
        </p:blipFill>
        <p:spPr>
          <a:xfrm>
            <a:off x="3230012" y="2079339"/>
            <a:ext cx="8022706" cy="4102062"/>
          </a:xfrm>
          <a:prstGeom prst="rect">
            <a:avLst/>
          </a:prstGeom>
        </p:spPr>
      </p:pic>
    </p:spTree>
    <p:custDataLst>
      <p:tags r:id="rId2"/>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509260" y="0"/>
            <a:ext cx="6682740" cy="6183630"/>
          </a:xfrm>
          <a:prstGeom prst="rect">
            <a:avLst/>
          </a:prstGeom>
          <a:solidFill>
            <a:srgbClr val="FAE8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3" name="图片占位符 2"/>
          <p:cNvPicPr>
            <a:picLocks noGrp="1" noChangeAspect="1"/>
          </p:cNvPicPr>
          <p:nvPr>
            <p:ph type="pic" sz="quarter" idx="10"/>
          </p:nvPr>
        </p:nvPicPr>
        <p:blipFill>
          <a:blip r:embed="rId1" cstate="print">
            <a:extLst>
              <a:ext uri="{28A0092B-C50C-407E-A947-70E740481C1C}">
                <a14:useLocalDpi xmlns:a14="http://schemas.microsoft.com/office/drawing/2010/main" val="0"/>
              </a:ext>
            </a:extLst>
          </a:blip>
          <a:srcRect l="20271" r="20271"/>
          <a:stretch>
            <a:fillRect/>
          </a:stretch>
        </p:blipFill>
        <p:spPr/>
      </p:pic>
      <p:sp>
        <p:nvSpPr>
          <p:cNvPr id="9" name="Text Placeholder 13"/>
          <p:cNvSpPr txBox="1"/>
          <p:nvPr/>
        </p:nvSpPr>
        <p:spPr>
          <a:xfrm>
            <a:off x="7108916" y="2765695"/>
            <a:ext cx="3300412" cy="62502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40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分析结果</a:t>
            </a:r>
            <a:endParaRPr lang="en-US" sz="40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7061703" y="1438603"/>
            <a:ext cx="1400901" cy="1200329"/>
          </a:xfrm>
          <a:prstGeom prst="rect">
            <a:avLst/>
          </a:prstGeom>
          <a:noFill/>
        </p:spPr>
        <p:txBody>
          <a:bodyPr wrap="square" rtlCol="0">
            <a:spAutoFit/>
          </a:bodyPr>
          <a:lstStyle/>
          <a:p>
            <a:r>
              <a:rPr kumimoji="1" lang="en-US" altLang="zh-CN" sz="7200" b="1" dirty="0" smtClean="0">
                <a:latin typeface="微软雅黑" panose="020B0503020204020204" charset="-122"/>
                <a:ea typeface="微软雅黑" panose="020B0503020204020204" charset="-122"/>
                <a:cs typeface="微软雅黑" panose="020B0503020204020204" charset="-122"/>
              </a:rPr>
              <a:t>03</a:t>
            </a:r>
            <a:endParaRPr kumimoji="1" lang="zh-CN" altLang="en-US" sz="7200" b="1" dirty="0">
              <a:latin typeface="微软雅黑" panose="020B0503020204020204" charset="-122"/>
              <a:ea typeface="微软雅黑" panose="020B0503020204020204" charset="-122"/>
              <a:cs typeface="微软雅黑" panose="020B0503020204020204" charset="-122"/>
            </a:endParaRPr>
          </a:p>
        </p:txBody>
      </p:sp>
      <p:sp>
        <p:nvSpPr>
          <p:cNvPr id="7" name="Text Placeholder 3"/>
          <p:cNvSpPr txBox="1"/>
          <p:nvPr/>
        </p:nvSpPr>
        <p:spPr>
          <a:xfrm>
            <a:off x="7108916" y="3517479"/>
            <a:ext cx="3939512" cy="23729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0000"/>
              </a:lnSpc>
              <a:buAutoNum type="arabicPeriod"/>
            </a:pPr>
            <a:r>
              <a:rPr lang="zh-CN" altLang="en-US" sz="1800" dirty="0" smtClean="0">
                <a:latin typeface="微软雅黑" panose="020B0503020204020204" charset="-122"/>
                <a:ea typeface="微软雅黑" panose="020B0503020204020204" charset="-122"/>
                <a:cs typeface="微软雅黑" panose="020B0503020204020204" charset="-122"/>
              </a:rPr>
              <a:t>聚类结果分析</a:t>
            </a:r>
            <a:endParaRPr lang="en-US" altLang="zh-CN" sz="1800" dirty="0" smtClean="0">
              <a:latin typeface="微软雅黑" panose="020B0503020204020204" charset="-122"/>
              <a:ea typeface="微软雅黑" panose="020B0503020204020204" charset="-122"/>
              <a:cs typeface="微软雅黑" panose="020B0503020204020204" charset="-122"/>
            </a:endParaRPr>
          </a:p>
          <a:p>
            <a:pPr marL="342900" indent="-342900">
              <a:lnSpc>
                <a:spcPct val="100000"/>
              </a:lnSpc>
              <a:buAutoNum type="arabicPeriod"/>
            </a:pPr>
            <a:r>
              <a:rPr lang="zh-CN" altLang="en-US" sz="1800" dirty="0" smtClean="0">
                <a:latin typeface="微软雅黑" panose="020B0503020204020204" charset="-122"/>
                <a:ea typeface="微软雅黑" panose="020B0503020204020204" charset="-122"/>
                <a:cs typeface="微软雅黑" panose="020B0503020204020204" charset="-122"/>
              </a:rPr>
              <a:t>数值特征对比</a:t>
            </a:r>
            <a:endParaRPr lang="en-US" altLang="zh-CN" sz="1800" dirty="0" smtClean="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 Placeholder 13"/>
          <p:cNvSpPr txBox="1"/>
          <p:nvPr/>
        </p:nvSpPr>
        <p:spPr>
          <a:xfrm>
            <a:off x="189186" y="217929"/>
            <a:ext cx="10888389" cy="7060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4000" b="1" dirty="0" smtClean="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聚类分析结果</a:t>
            </a:r>
            <a:endParaRPr lang="en-US" altLang="zh-CN" sz="4000" b="1" dirty="0" smtClean="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endParaRPr>
          </a:p>
        </p:txBody>
      </p:sp>
      <p:sp>
        <p:nvSpPr>
          <p:cNvPr id="6" name="Text Placeholder 3"/>
          <p:cNvSpPr txBox="1"/>
          <p:nvPr/>
        </p:nvSpPr>
        <p:spPr>
          <a:xfrm>
            <a:off x="7352522" y="2575249"/>
            <a:ext cx="4497356" cy="322839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buNone/>
            </a:pPr>
            <a:r>
              <a:rPr lang="zh-CN" altLang="en-US" sz="2400" dirty="0">
                <a:latin typeface="微软雅黑" panose="020B0503020204020204" charset="-122"/>
                <a:ea typeface="微软雅黑" panose="020B0503020204020204" charset="-122"/>
                <a:cs typeface="微软雅黑" panose="020B0503020204020204" charset="-122"/>
              </a:rPr>
              <a:t>渠道分类</a:t>
            </a:r>
            <a:r>
              <a:rPr lang="en-US" altLang="zh-CN" sz="2400" dirty="0">
                <a:latin typeface="微软雅黑" panose="020B0503020204020204" charset="-122"/>
                <a:ea typeface="微软雅黑" panose="020B0503020204020204" charset="-122"/>
                <a:cs typeface="微软雅黑" panose="020B0503020204020204" charset="-122"/>
              </a:rPr>
              <a:t>4</a:t>
            </a:r>
            <a:r>
              <a:rPr lang="zh-CN" altLang="en-US" sz="2400" dirty="0">
                <a:latin typeface="微软雅黑" panose="020B0503020204020204" charset="-122"/>
                <a:ea typeface="微软雅黑" panose="020B0503020204020204" charset="-122"/>
                <a:cs typeface="微软雅黑" panose="020B0503020204020204" charset="-122"/>
              </a:rPr>
              <a:t>个类别，样本数据分别为</a:t>
            </a:r>
            <a:r>
              <a:rPr lang="en-US" altLang="zh-CN" sz="2400" dirty="0">
                <a:latin typeface="微软雅黑" panose="020B0503020204020204" charset="-122"/>
                <a:ea typeface="微软雅黑" panose="020B0503020204020204" charset="-122"/>
                <a:cs typeface="微软雅黑" panose="020B0503020204020204" charset="-122"/>
              </a:rPr>
              <a:t>73</a:t>
            </a:r>
            <a:r>
              <a:rPr lang="zh-CN" altLang="en-US" sz="2400" dirty="0">
                <a:latin typeface="微软雅黑" panose="020B0503020204020204" charset="-122"/>
                <a:ea typeface="微软雅黑" panose="020B0503020204020204" charset="-122"/>
                <a:cs typeface="微软雅黑" panose="020B0503020204020204" charset="-122"/>
              </a:rPr>
              <a:t>、</a:t>
            </a:r>
            <a:r>
              <a:rPr lang="en-US" altLang="zh-CN" sz="2400" dirty="0">
                <a:latin typeface="微软雅黑" panose="020B0503020204020204" charset="-122"/>
                <a:ea typeface="微软雅黑" panose="020B0503020204020204" charset="-122"/>
                <a:cs typeface="微软雅黑" panose="020B0503020204020204" charset="-122"/>
              </a:rPr>
              <a:t>349</a:t>
            </a:r>
            <a:r>
              <a:rPr lang="zh-CN" altLang="en-US" sz="2400" dirty="0">
                <a:latin typeface="微软雅黑" panose="020B0503020204020204" charset="-122"/>
                <a:ea typeface="微软雅黑" panose="020B0503020204020204" charset="-122"/>
                <a:cs typeface="微软雅黑" panose="020B0503020204020204" charset="-122"/>
              </a:rPr>
              <a:t>、</a:t>
            </a:r>
            <a:r>
              <a:rPr lang="en-US" altLang="zh-CN" sz="2400" dirty="0">
                <a:latin typeface="微软雅黑" panose="020B0503020204020204" charset="-122"/>
                <a:ea typeface="微软雅黑" panose="020B0503020204020204" charset="-122"/>
                <a:cs typeface="微软雅黑" panose="020B0503020204020204" charset="-122"/>
              </a:rPr>
              <a:t>154</a:t>
            </a:r>
            <a:r>
              <a:rPr lang="zh-CN" altLang="en-US" sz="2400" dirty="0">
                <a:latin typeface="微软雅黑" panose="020B0503020204020204" charset="-122"/>
                <a:ea typeface="微软雅黑" panose="020B0503020204020204" charset="-122"/>
                <a:cs typeface="微软雅黑" panose="020B0503020204020204" charset="-122"/>
              </a:rPr>
              <a:t>、</a:t>
            </a:r>
            <a:r>
              <a:rPr lang="en-US" altLang="zh-CN" sz="2400" dirty="0">
                <a:latin typeface="微软雅黑" panose="020B0503020204020204" charset="-122"/>
                <a:ea typeface="微软雅黑" panose="020B0503020204020204" charset="-122"/>
                <a:cs typeface="微软雅黑" panose="020B0503020204020204" charset="-122"/>
              </a:rPr>
              <a:t>313</a:t>
            </a:r>
            <a:r>
              <a:rPr lang="zh-CN" altLang="en-US" sz="2400" dirty="0">
                <a:latin typeface="微软雅黑" panose="020B0503020204020204" charset="-122"/>
                <a:ea typeface="微软雅黑" panose="020B0503020204020204" charset="-122"/>
                <a:cs typeface="微软雅黑" panose="020B0503020204020204" charset="-122"/>
              </a:rPr>
              <a:t>，其中第一类样本量较少。</a:t>
            </a:r>
            <a:endParaRPr lang="en-US" altLang="zh-CN" sz="2400" dirty="0">
              <a:latin typeface="微软雅黑" panose="020B0503020204020204" charset="-122"/>
              <a:ea typeface="微软雅黑" panose="020B0503020204020204" charset="-122"/>
              <a:cs typeface="微软雅黑" panose="020B0503020204020204" charset="-122"/>
            </a:endParaRPr>
          </a:p>
        </p:txBody>
      </p:sp>
      <p:pic>
        <p:nvPicPr>
          <p:cNvPr id="7" name="图片 6"/>
          <p:cNvPicPr>
            <a:picLocks noChangeAspect="1"/>
          </p:cNvPicPr>
          <p:nvPr/>
        </p:nvPicPr>
        <p:blipFill>
          <a:blip r:embed="rId1"/>
          <a:stretch>
            <a:fillRect/>
          </a:stretch>
        </p:blipFill>
        <p:spPr>
          <a:xfrm>
            <a:off x="831424" y="1578775"/>
            <a:ext cx="6091892" cy="4019873"/>
          </a:xfrm>
          <a:prstGeom prst="rect">
            <a:avLst/>
          </a:prstGeom>
        </p:spPr>
      </p:pic>
    </p:spTree>
    <p:custDataLst>
      <p:tags r:id="rId2"/>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 Placeholder 13"/>
          <p:cNvSpPr txBox="1"/>
          <p:nvPr/>
        </p:nvSpPr>
        <p:spPr>
          <a:xfrm>
            <a:off x="189186" y="217929"/>
            <a:ext cx="10888389" cy="7060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40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不同广告渠道的特征对比</a:t>
            </a:r>
            <a:endParaRPr lang="en-US" altLang="zh-CN" sz="4000" b="1" dirty="0" smtClean="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endParaRPr>
          </a:p>
        </p:txBody>
      </p:sp>
      <p:sp>
        <p:nvSpPr>
          <p:cNvPr id="6" name="Text Placeholder 3"/>
          <p:cNvSpPr txBox="1"/>
          <p:nvPr/>
        </p:nvSpPr>
        <p:spPr>
          <a:xfrm>
            <a:off x="6986762" y="2174030"/>
            <a:ext cx="4497356" cy="322839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buNone/>
            </a:pPr>
            <a:r>
              <a:rPr lang="zh-CN" altLang="en-US" sz="2400" b="1" dirty="0">
                <a:solidFill>
                  <a:schemeClr val="accent5"/>
                </a:solidFill>
                <a:latin typeface="微软雅黑" panose="020B0503020204020204" charset="-122"/>
                <a:ea typeface="微软雅黑" panose="020B0503020204020204" charset="-122"/>
                <a:cs typeface="微软雅黑" panose="020B0503020204020204" charset="-122"/>
              </a:rPr>
              <a:t>聚类</a:t>
            </a:r>
            <a:r>
              <a:rPr lang="en-US" altLang="zh-CN" sz="2400" b="1" dirty="0">
                <a:solidFill>
                  <a:schemeClr val="accent5"/>
                </a:solidFill>
                <a:latin typeface="微软雅黑" panose="020B0503020204020204" charset="-122"/>
                <a:ea typeface="微软雅黑" panose="020B0503020204020204" charset="-122"/>
                <a:cs typeface="微软雅黑" panose="020B0503020204020204" charset="-122"/>
              </a:rPr>
              <a:t>1</a:t>
            </a:r>
            <a:r>
              <a:rPr lang="zh-CN" altLang="en-US" sz="2400" b="1" dirty="0">
                <a:solidFill>
                  <a:schemeClr val="accent5"/>
                </a:solidFill>
                <a:latin typeface="微软雅黑" panose="020B0503020204020204" charset="-122"/>
                <a:ea typeface="微软雅黑" panose="020B0503020204020204" charset="-122"/>
                <a:cs typeface="微软雅黑" panose="020B0503020204020204" charset="-122"/>
              </a:rPr>
              <a:t>（标签</a:t>
            </a:r>
            <a:r>
              <a:rPr lang="en-US" altLang="zh-CN" sz="2400" b="1" dirty="0">
                <a:solidFill>
                  <a:schemeClr val="accent5"/>
                </a:solidFill>
                <a:latin typeface="微软雅黑" panose="020B0503020204020204" charset="-122"/>
                <a:ea typeface="微软雅黑" panose="020B0503020204020204" charset="-122"/>
                <a:cs typeface="微软雅黑" panose="020B0503020204020204" charset="-122"/>
              </a:rPr>
              <a:t>0</a:t>
            </a:r>
            <a:r>
              <a:rPr lang="zh-CN" altLang="en-US" sz="2400" b="1" dirty="0">
                <a:solidFill>
                  <a:schemeClr val="accent5"/>
                </a:solidFill>
                <a:latin typeface="微软雅黑" panose="020B0503020204020204" charset="-122"/>
                <a:ea typeface="微软雅黑" panose="020B0503020204020204" charset="-122"/>
                <a:cs typeface="微软雅黑" panose="020B0503020204020204" charset="-122"/>
              </a:rPr>
              <a:t>）：综合效果好</a:t>
            </a:r>
            <a:endParaRPr lang="en-US" altLang="zh-CN" sz="2400" b="1" dirty="0">
              <a:solidFill>
                <a:schemeClr val="accent5"/>
              </a:solidFill>
              <a:latin typeface="微软雅黑" panose="020B0503020204020204" charset="-122"/>
              <a:ea typeface="微软雅黑" panose="020B0503020204020204" charset="-122"/>
              <a:cs typeface="微软雅黑" panose="020B0503020204020204" charset="-122"/>
            </a:endParaRPr>
          </a:p>
          <a:p>
            <a:pPr marL="0" lvl="0" indent="0">
              <a:lnSpc>
                <a:spcPct val="150000"/>
              </a:lnSpc>
              <a:spcBef>
                <a:spcPts val="0"/>
              </a:spcBef>
              <a:buNone/>
            </a:pPr>
            <a:r>
              <a:rPr lang="zh-CN" altLang="en-US" sz="2400" dirty="0">
                <a:latin typeface="微软雅黑" panose="020B0503020204020204" charset="-122"/>
                <a:ea typeface="微软雅黑" panose="020B0503020204020204" charset="-122"/>
                <a:cs typeface="微软雅黑" panose="020B0503020204020204" charset="-122"/>
              </a:rPr>
              <a:t>除了平均注册率较差，在平均搜索量、日均</a:t>
            </a:r>
            <a:r>
              <a:rPr lang="en-US" altLang="zh-CN" sz="2400" dirty="0">
                <a:latin typeface="微软雅黑" panose="020B0503020204020204" charset="-122"/>
                <a:ea typeface="微软雅黑" panose="020B0503020204020204" charset="-122"/>
                <a:cs typeface="微软雅黑" panose="020B0503020204020204" charset="-122"/>
              </a:rPr>
              <a:t>UV</a:t>
            </a:r>
            <a:r>
              <a:rPr lang="zh-CN" altLang="en-US" sz="2400" dirty="0">
                <a:latin typeface="微软雅黑" panose="020B0503020204020204" charset="-122"/>
                <a:ea typeface="微软雅黑" panose="020B0503020204020204" charset="-122"/>
                <a:cs typeface="微软雅黑" panose="020B0503020204020204" charset="-122"/>
              </a:rPr>
              <a:t>、订单转化率等广告效果指标的表现都不错，是一类综合效果比较好的媒体类</a:t>
            </a:r>
            <a:endParaRPr lang="en-US" altLang="zh-CN" sz="2400" dirty="0">
              <a:latin typeface="微软雅黑" panose="020B0503020204020204" charset="-122"/>
              <a:ea typeface="微软雅黑" panose="020B0503020204020204" charset="-122"/>
              <a:cs typeface="微软雅黑" panose="020B0503020204020204" charset="-122"/>
            </a:endParaRPr>
          </a:p>
        </p:txBody>
      </p:sp>
      <p:pic>
        <p:nvPicPr>
          <p:cNvPr id="2" name="图片 1"/>
          <p:cNvPicPr>
            <a:picLocks noChangeAspect="1"/>
          </p:cNvPicPr>
          <p:nvPr/>
        </p:nvPicPr>
        <p:blipFill>
          <a:blip r:embed="rId1"/>
          <a:stretch>
            <a:fillRect/>
          </a:stretch>
        </p:blipFill>
        <p:spPr>
          <a:xfrm>
            <a:off x="528960" y="1119671"/>
            <a:ext cx="6050795" cy="5337111"/>
          </a:xfrm>
          <a:prstGeom prst="rect">
            <a:avLst/>
          </a:prstGeom>
        </p:spPr>
      </p:pic>
    </p:spTree>
    <p:custDataLst>
      <p:tags r:id="rId2"/>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 Placeholder 13"/>
          <p:cNvSpPr txBox="1"/>
          <p:nvPr/>
        </p:nvSpPr>
        <p:spPr>
          <a:xfrm>
            <a:off x="189186" y="217929"/>
            <a:ext cx="10888389" cy="7060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40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不同广告渠道的特征对比</a:t>
            </a:r>
            <a:endParaRPr lang="en-US" altLang="zh-CN" sz="4000" b="1" dirty="0" smtClean="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endParaRPr>
          </a:p>
        </p:txBody>
      </p:sp>
      <p:sp>
        <p:nvSpPr>
          <p:cNvPr id="6" name="Text Placeholder 3"/>
          <p:cNvSpPr txBox="1"/>
          <p:nvPr/>
        </p:nvSpPr>
        <p:spPr>
          <a:xfrm>
            <a:off x="7117390" y="2174030"/>
            <a:ext cx="4497356" cy="322839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buNone/>
            </a:pPr>
            <a:r>
              <a:rPr lang="zh-CN" altLang="en-US" sz="2400" b="1" dirty="0">
                <a:solidFill>
                  <a:srgbClr val="EEC100"/>
                </a:solidFill>
                <a:latin typeface="微软雅黑" panose="020B0503020204020204" charset="-122"/>
                <a:ea typeface="微软雅黑" panose="020B0503020204020204" charset="-122"/>
                <a:cs typeface="微软雅黑" panose="020B0503020204020204" charset="-122"/>
              </a:rPr>
              <a:t>聚类</a:t>
            </a:r>
            <a:r>
              <a:rPr lang="en-US" altLang="zh-CN" sz="2400" b="1" dirty="0">
                <a:solidFill>
                  <a:srgbClr val="EEC100"/>
                </a:solidFill>
                <a:latin typeface="微软雅黑" panose="020B0503020204020204" charset="-122"/>
                <a:ea typeface="微软雅黑" panose="020B0503020204020204" charset="-122"/>
                <a:cs typeface="微软雅黑" panose="020B0503020204020204" charset="-122"/>
              </a:rPr>
              <a:t>2</a:t>
            </a:r>
            <a:r>
              <a:rPr lang="zh-CN" altLang="en-US" sz="2400" b="1" dirty="0">
                <a:solidFill>
                  <a:srgbClr val="EEC100"/>
                </a:solidFill>
                <a:latin typeface="微软雅黑" panose="020B0503020204020204" charset="-122"/>
                <a:ea typeface="微软雅黑" panose="020B0503020204020204" charset="-122"/>
                <a:cs typeface="微软雅黑" panose="020B0503020204020204" charset="-122"/>
              </a:rPr>
              <a:t>（标签</a:t>
            </a:r>
            <a:r>
              <a:rPr lang="en-US" altLang="zh-CN" sz="2400" b="1" dirty="0">
                <a:solidFill>
                  <a:srgbClr val="EEC100"/>
                </a:solidFill>
                <a:latin typeface="微软雅黑" panose="020B0503020204020204" charset="-122"/>
                <a:ea typeface="微软雅黑" panose="020B0503020204020204" charset="-122"/>
                <a:cs typeface="微软雅黑" panose="020B0503020204020204" charset="-122"/>
              </a:rPr>
              <a:t>1</a:t>
            </a:r>
            <a:r>
              <a:rPr lang="zh-CN" altLang="en-US" sz="2400" b="1" dirty="0">
                <a:solidFill>
                  <a:srgbClr val="EEC100"/>
                </a:solidFill>
                <a:latin typeface="微软雅黑" panose="020B0503020204020204" charset="-122"/>
                <a:ea typeface="微软雅黑" panose="020B0503020204020204" charset="-122"/>
                <a:cs typeface="微软雅黑" panose="020B0503020204020204" charset="-122"/>
              </a:rPr>
              <a:t>）：欠佳</a:t>
            </a:r>
            <a:endParaRPr lang="en-US" altLang="zh-CN" sz="2400" b="1" dirty="0">
              <a:solidFill>
                <a:srgbClr val="EEC100"/>
              </a:solidFill>
              <a:latin typeface="微软雅黑" panose="020B0503020204020204" charset="-122"/>
              <a:ea typeface="微软雅黑" panose="020B0503020204020204" charset="-122"/>
              <a:cs typeface="微软雅黑" panose="020B0503020204020204" charset="-122"/>
            </a:endParaRPr>
          </a:p>
          <a:p>
            <a:pPr marL="0" lvl="0" indent="0">
              <a:lnSpc>
                <a:spcPct val="150000"/>
              </a:lnSpc>
              <a:spcBef>
                <a:spcPts val="0"/>
              </a:spcBef>
              <a:buNone/>
            </a:pPr>
            <a:r>
              <a:rPr lang="zh-CN" altLang="en-US" sz="2400" dirty="0">
                <a:latin typeface="微软雅黑" panose="020B0503020204020204" charset="-122"/>
                <a:ea typeface="微软雅黑" panose="020B0503020204020204" charset="-122"/>
                <a:cs typeface="微软雅黑" panose="020B0503020204020204" charset="-122"/>
              </a:rPr>
              <a:t>除了访问深度较高外，其他特征都属于极低的层次，因此广告媒体效果质量欠佳，且占比达</a:t>
            </a:r>
            <a:r>
              <a:rPr lang="en-US" altLang="zh-CN" sz="2400" dirty="0">
                <a:latin typeface="微软雅黑" panose="020B0503020204020204" charset="-122"/>
                <a:ea typeface="微软雅黑" panose="020B0503020204020204" charset="-122"/>
                <a:cs typeface="微软雅黑" panose="020B0503020204020204" charset="-122"/>
              </a:rPr>
              <a:t>39%</a:t>
            </a:r>
            <a:r>
              <a:rPr lang="zh-CN" altLang="en-US" sz="2400" dirty="0">
                <a:latin typeface="微软雅黑" panose="020B0503020204020204" charset="-122"/>
                <a:ea typeface="微软雅黑" panose="020B0503020204020204" charset="-122"/>
                <a:cs typeface="微软雅黑" panose="020B0503020204020204" charset="-122"/>
              </a:rPr>
              <a:t>，属主体渠道</a:t>
            </a:r>
            <a:endParaRPr lang="en-US" altLang="zh-CN" sz="2400" dirty="0">
              <a:latin typeface="微软雅黑" panose="020B0503020204020204" charset="-122"/>
              <a:ea typeface="微软雅黑" panose="020B0503020204020204" charset="-122"/>
              <a:cs typeface="微软雅黑" panose="020B0503020204020204" charset="-122"/>
            </a:endParaRPr>
          </a:p>
        </p:txBody>
      </p:sp>
      <p:pic>
        <p:nvPicPr>
          <p:cNvPr id="2" name="图片 1"/>
          <p:cNvPicPr>
            <a:picLocks noChangeAspect="1"/>
          </p:cNvPicPr>
          <p:nvPr/>
        </p:nvPicPr>
        <p:blipFill>
          <a:blip r:embed="rId1"/>
          <a:stretch>
            <a:fillRect/>
          </a:stretch>
        </p:blipFill>
        <p:spPr>
          <a:xfrm>
            <a:off x="528960" y="1119671"/>
            <a:ext cx="6050795" cy="5337111"/>
          </a:xfrm>
          <a:prstGeom prst="rect">
            <a:avLst/>
          </a:prstGeom>
        </p:spPr>
      </p:pic>
    </p:spTree>
    <p:custDataLst>
      <p:tags r:id="rId2"/>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 Placeholder 13"/>
          <p:cNvSpPr txBox="1"/>
          <p:nvPr/>
        </p:nvSpPr>
        <p:spPr>
          <a:xfrm>
            <a:off x="189186" y="217929"/>
            <a:ext cx="10888389" cy="7060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40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不同广告渠道的特征对比</a:t>
            </a:r>
            <a:endParaRPr lang="en-US" altLang="zh-CN" sz="4000" b="1" dirty="0" smtClean="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endParaRPr>
          </a:p>
        </p:txBody>
      </p:sp>
      <p:sp>
        <p:nvSpPr>
          <p:cNvPr id="6" name="Text Placeholder 3"/>
          <p:cNvSpPr txBox="1"/>
          <p:nvPr/>
        </p:nvSpPr>
        <p:spPr>
          <a:xfrm>
            <a:off x="7156579" y="2174030"/>
            <a:ext cx="4497356" cy="322839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buNone/>
            </a:pPr>
            <a:r>
              <a:rPr lang="zh-CN" altLang="en-US" sz="2400" b="1" dirty="0">
                <a:solidFill>
                  <a:srgbClr val="FF0000"/>
                </a:solidFill>
                <a:latin typeface="微软雅黑" panose="020B0503020204020204" charset="-122"/>
                <a:ea typeface="微软雅黑" panose="020B0503020204020204" charset="-122"/>
                <a:cs typeface="微软雅黑" panose="020B0503020204020204" charset="-122"/>
              </a:rPr>
              <a:t>聚类</a:t>
            </a: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rPr>
              <a:t>3</a:t>
            </a:r>
            <a:r>
              <a:rPr lang="zh-CN" altLang="en-US" sz="2400" b="1" dirty="0">
                <a:solidFill>
                  <a:srgbClr val="FF0000"/>
                </a:solidFill>
                <a:latin typeface="微软雅黑" panose="020B0503020204020204" charset="-122"/>
                <a:ea typeface="微软雅黑" panose="020B0503020204020204" charset="-122"/>
                <a:cs typeface="微软雅黑" panose="020B0503020204020204" charset="-122"/>
              </a:rPr>
              <a:t>（标签</a:t>
            </a: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rPr>
              <a:t>2</a:t>
            </a:r>
            <a:r>
              <a:rPr lang="zh-CN" altLang="en-US" sz="2400" b="1" dirty="0">
                <a:solidFill>
                  <a:srgbClr val="FF0000"/>
                </a:solidFill>
                <a:latin typeface="微软雅黑" panose="020B0503020204020204" charset="-122"/>
                <a:ea typeface="微软雅黑" panose="020B0503020204020204" charset="-122"/>
                <a:cs typeface="微软雅黑" panose="020B0503020204020204" charset="-122"/>
              </a:rPr>
              <a:t>）</a:t>
            </a:r>
            <a:r>
              <a:rPr lang="zh-CN" altLang="en-US" sz="2400" b="1" dirty="0">
                <a:solidFill>
                  <a:srgbClr val="FF0000"/>
                </a:solidFill>
                <a:latin typeface="微软雅黑" panose="020B0503020204020204" charset="-122"/>
                <a:ea typeface="微软雅黑" panose="020B0503020204020204" charset="-122"/>
                <a:cs typeface="微软雅黑" panose="020B0503020204020204" charset="-122"/>
              </a:rPr>
              <a:t>：引流</a:t>
            </a:r>
            <a:endParaRPr lang="en-US" altLang="zh-CN" sz="2400" b="1" dirty="0">
              <a:solidFill>
                <a:srgbClr val="FF0000"/>
              </a:solidFill>
              <a:latin typeface="微软雅黑" panose="020B0503020204020204" charset="-122"/>
              <a:ea typeface="微软雅黑" panose="020B0503020204020204" charset="-122"/>
              <a:cs typeface="微软雅黑" panose="020B0503020204020204" charset="-122"/>
            </a:endParaRPr>
          </a:p>
          <a:p>
            <a:pPr marL="0" lvl="0" indent="0">
              <a:lnSpc>
                <a:spcPct val="150000"/>
              </a:lnSpc>
              <a:spcBef>
                <a:spcPts val="0"/>
              </a:spcBef>
              <a:buNone/>
            </a:pPr>
            <a:r>
              <a:rPr lang="zh-CN" altLang="en-US" sz="2400" dirty="0">
                <a:latin typeface="微软雅黑" panose="020B0503020204020204" charset="-122"/>
                <a:ea typeface="微软雅黑" panose="020B0503020204020204" charset="-122"/>
                <a:cs typeface="微软雅黑" panose="020B0503020204020204" charset="-122"/>
              </a:rPr>
              <a:t>日均</a:t>
            </a:r>
            <a:r>
              <a:rPr lang="en-US" altLang="zh-CN" sz="2400" dirty="0">
                <a:latin typeface="微软雅黑" panose="020B0503020204020204" charset="-122"/>
                <a:ea typeface="微软雅黑" panose="020B0503020204020204" charset="-122"/>
                <a:cs typeface="微软雅黑" panose="020B0503020204020204" charset="-122"/>
              </a:rPr>
              <a:t>UV</a:t>
            </a:r>
            <a:r>
              <a:rPr lang="zh-CN" altLang="en-US" sz="2400" dirty="0">
                <a:latin typeface="微软雅黑" panose="020B0503020204020204" charset="-122"/>
                <a:ea typeface="微软雅黑" panose="020B0503020204020204" charset="-122"/>
                <a:cs typeface="微软雅黑" panose="020B0503020204020204" charset="-122"/>
              </a:rPr>
              <a:t>与平均搜索量的表现比较突出，尤其是日均</a:t>
            </a:r>
            <a:r>
              <a:rPr lang="en-US" altLang="zh-CN" sz="2400" dirty="0">
                <a:latin typeface="微软雅黑" panose="020B0503020204020204" charset="-122"/>
                <a:ea typeface="微软雅黑" panose="020B0503020204020204" charset="-122"/>
                <a:cs typeface="微软雅黑" panose="020B0503020204020204" charset="-122"/>
              </a:rPr>
              <a:t>UV</a:t>
            </a:r>
            <a:r>
              <a:rPr lang="zh-CN" altLang="en-US" sz="2400" dirty="0">
                <a:latin typeface="微软雅黑" panose="020B0503020204020204" charset="-122"/>
                <a:ea typeface="微软雅黑" panose="020B0503020204020204" charset="-122"/>
                <a:cs typeface="微软雅黑" panose="020B0503020204020204" charset="-122"/>
              </a:rPr>
              <a:t>，但其他</a:t>
            </a:r>
            <a:r>
              <a:rPr lang="zh-CN" altLang="en-US" sz="2400" dirty="0">
                <a:latin typeface="微软雅黑" panose="020B0503020204020204" charset="-122"/>
                <a:ea typeface="微软雅黑" panose="020B0503020204020204" charset="-122"/>
                <a:cs typeface="微软雅黑" panose="020B0503020204020204" charset="-122"/>
              </a:rPr>
              <a:t>各方面的特征都不明显，符合引流类角色定位</a:t>
            </a:r>
            <a:endParaRPr lang="en-US" altLang="zh-CN" sz="2400" dirty="0">
              <a:latin typeface="微软雅黑" panose="020B0503020204020204" charset="-122"/>
              <a:ea typeface="微软雅黑" panose="020B0503020204020204" charset="-122"/>
              <a:cs typeface="微软雅黑" panose="020B0503020204020204" charset="-122"/>
            </a:endParaRPr>
          </a:p>
        </p:txBody>
      </p:sp>
      <p:pic>
        <p:nvPicPr>
          <p:cNvPr id="2" name="图片 1"/>
          <p:cNvPicPr>
            <a:picLocks noChangeAspect="1"/>
          </p:cNvPicPr>
          <p:nvPr/>
        </p:nvPicPr>
        <p:blipFill>
          <a:blip r:embed="rId1"/>
          <a:stretch>
            <a:fillRect/>
          </a:stretch>
        </p:blipFill>
        <p:spPr>
          <a:xfrm>
            <a:off x="528960" y="1119671"/>
            <a:ext cx="6050795" cy="5337111"/>
          </a:xfrm>
          <a:prstGeom prst="rect">
            <a:avLst/>
          </a:prstGeom>
        </p:spPr>
      </p:pic>
    </p:spTree>
    <p:custDataLst>
      <p:tags r:id="rId2"/>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 Placeholder 13"/>
          <p:cNvSpPr txBox="1"/>
          <p:nvPr/>
        </p:nvSpPr>
        <p:spPr>
          <a:xfrm>
            <a:off x="189186" y="217929"/>
            <a:ext cx="10888389" cy="7060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40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不同广告渠道的特征对比</a:t>
            </a:r>
            <a:endParaRPr lang="en-US" altLang="zh-CN" sz="4000" b="1" dirty="0" smtClean="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endParaRPr>
          </a:p>
        </p:txBody>
      </p:sp>
      <p:sp>
        <p:nvSpPr>
          <p:cNvPr id="6" name="Text Placeholder 3"/>
          <p:cNvSpPr txBox="1"/>
          <p:nvPr/>
        </p:nvSpPr>
        <p:spPr>
          <a:xfrm>
            <a:off x="6884126" y="2174030"/>
            <a:ext cx="4691432" cy="322839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buNone/>
            </a:pPr>
            <a:r>
              <a:rPr lang="zh-CN" altLang="en-US" sz="2400" b="1" dirty="0">
                <a:solidFill>
                  <a:srgbClr val="00B050"/>
                </a:solidFill>
                <a:latin typeface="微软雅黑" panose="020B0503020204020204" charset="-122"/>
                <a:ea typeface="微软雅黑" panose="020B0503020204020204" charset="-122"/>
                <a:cs typeface="微软雅黑" panose="020B0503020204020204" charset="-122"/>
              </a:rPr>
              <a:t>聚类</a:t>
            </a:r>
            <a:r>
              <a:rPr lang="en-US" altLang="zh-CN" sz="2400" b="1" dirty="0">
                <a:solidFill>
                  <a:srgbClr val="00B050"/>
                </a:solidFill>
                <a:latin typeface="微软雅黑" panose="020B0503020204020204" charset="-122"/>
                <a:ea typeface="微软雅黑" panose="020B0503020204020204" charset="-122"/>
                <a:cs typeface="微软雅黑" panose="020B0503020204020204" charset="-122"/>
              </a:rPr>
              <a:t>4</a:t>
            </a:r>
            <a:r>
              <a:rPr lang="zh-CN" altLang="en-US" sz="2400" b="1" dirty="0">
                <a:solidFill>
                  <a:srgbClr val="00B050"/>
                </a:solidFill>
                <a:latin typeface="微软雅黑" panose="020B0503020204020204" charset="-122"/>
                <a:ea typeface="微软雅黑" panose="020B0503020204020204" charset="-122"/>
                <a:cs typeface="微软雅黑" panose="020B0503020204020204" charset="-122"/>
              </a:rPr>
              <a:t>（标签</a:t>
            </a:r>
            <a:r>
              <a:rPr lang="en-US" altLang="zh-CN" sz="2400" b="1" dirty="0">
                <a:solidFill>
                  <a:srgbClr val="00B050"/>
                </a:solidFill>
                <a:latin typeface="微软雅黑" panose="020B0503020204020204" charset="-122"/>
                <a:ea typeface="微软雅黑" panose="020B0503020204020204" charset="-122"/>
                <a:cs typeface="微软雅黑" panose="020B0503020204020204" charset="-122"/>
              </a:rPr>
              <a:t>3</a:t>
            </a:r>
            <a:r>
              <a:rPr lang="zh-CN" altLang="en-US" sz="2400" b="1" dirty="0">
                <a:solidFill>
                  <a:srgbClr val="00B050"/>
                </a:solidFill>
                <a:latin typeface="微软雅黑" panose="020B0503020204020204" charset="-122"/>
                <a:ea typeface="微软雅黑" panose="020B0503020204020204" charset="-122"/>
                <a:cs typeface="微软雅黑" panose="020B0503020204020204" charset="-122"/>
              </a:rPr>
              <a:t>）</a:t>
            </a:r>
            <a:r>
              <a:rPr lang="zh-CN" altLang="en-US" sz="2400" b="1" dirty="0">
                <a:solidFill>
                  <a:srgbClr val="00B050"/>
                </a:solidFill>
                <a:latin typeface="微软雅黑" panose="020B0503020204020204" charset="-122"/>
                <a:ea typeface="微软雅黑" panose="020B0503020204020204" charset="-122"/>
                <a:cs typeface="微软雅黑" panose="020B0503020204020204" charset="-122"/>
              </a:rPr>
              <a:t>：转化高</a:t>
            </a:r>
            <a:endParaRPr lang="en-US" altLang="zh-CN" sz="2400" b="1" dirty="0">
              <a:solidFill>
                <a:srgbClr val="00B050"/>
              </a:solidFill>
              <a:latin typeface="微软雅黑" panose="020B0503020204020204" charset="-122"/>
              <a:ea typeface="微软雅黑" panose="020B0503020204020204" charset="-122"/>
              <a:cs typeface="微软雅黑" panose="020B0503020204020204" charset="-122"/>
            </a:endParaRPr>
          </a:p>
          <a:p>
            <a:pPr marL="0" lvl="0" indent="0">
              <a:lnSpc>
                <a:spcPct val="150000"/>
              </a:lnSpc>
              <a:spcBef>
                <a:spcPts val="0"/>
              </a:spcBef>
              <a:buNone/>
            </a:pPr>
            <a:r>
              <a:rPr lang="zh-CN" altLang="en-US" sz="2400" dirty="0">
                <a:latin typeface="微软雅黑" panose="020B0503020204020204" charset="-122"/>
                <a:ea typeface="微软雅黑" panose="020B0503020204020204" charset="-122"/>
                <a:cs typeface="微软雅黑" panose="020B0503020204020204" charset="-122"/>
              </a:rPr>
              <a:t>在中等的日均</a:t>
            </a:r>
            <a:r>
              <a:rPr lang="en-US" altLang="zh-CN" sz="2400" dirty="0">
                <a:latin typeface="微软雅黑" panose="020B0503020204020204" charset="-122"/>
                <a:ea typeface="微软雅黑" panose="020B0503020204020204" charset="-122"/>
                <a:cs typeface="微软雅黑" panose="020B0503020204020204" charset="-122"/>
              </a:rPr>
              <a:t>UV</a:t>
            </a:r>
            <a:r>
              <a:rPr lang="zh-CN" altLang="en-US" sz="2400" dirty="0">
                <a:latin typeface="微软雅黑" panose="020B0503020204020204" charset="-122"/>
                <a:ea typeface="微软雅黑" panose="020B0503020204020204" charset="-122"/>
                <a:cs typeface="微软雅黑" panose="020B0503020204020204" charset="-122"/>
              </a:rPr>
              <a:t>表现下，有较高的平均注册率、访问深度以及订单转化率，可见该渠道整体转化率较高</a:t>
            </a:r>
            <a:endParaRPr lang="en-US" altLang="zh-CN" sz="2400" dirty="0">
              <a:latin typeface="微软雅黑" panose="020B0503020204020204" charset="-122"/>
              <a:ea typeface="微软雅黑" panose="020B0503020204020204" charset="-122"/>
              <a:cs typeface="微软雅黑" panose="020B0503020204020204" charset="-122"/>
            </a:endParaRPr>
          </a:p>
        </p:txBody>
      </p:sp>
      <p:pic>
        <p:nvPicPr>
          <p:cNvPr id="2" name="图片 1"/>
          <p:cNvPicPr>
            <a:picLocks noChangeAspect="1"/>
          </p:cNvPicPr>
          <p:nvPr/>
        </p:nvPicPr>
        <p:blipFill>
          <a:blip r:embed="rId1"/>
          <a:stretch>
            <a:fillRect/>
          </a:stretch>
        </p:blipFill>
        <p:spPr>
          <a:xfrm>
            <a:off x="528960" y="1119671"/>
            <a:ext cx="6050795" cy="5337111"/>
          </a:xfrm>
          <a:prstGeom prst="rect">
            <a:avLst/>
          </a:prstGeom>
        </p:spPr>
      </p:pic>
    </p:spTree>
    <p:custDataLst>
      <p:tags r:id="rId2"/>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509260" y="0"/>
            <a:ext cx="6682740" cy="6183630"/>
          </a:xfrm>
          <a:prstGeom prst="rect">
            <a:avLst/>
          </a:prstGeom>
          <a:solidFill>
            <a:srgbClr val="FAE8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3" name="图片占位符 2"/>
          <p:cNvPicPr>
            <a:picLocks noGrp="1" noChangeAspect="1"/>
          </p:cNvPicPr>
          <p:nvPr>
            <p:ph type="pic" sz="quarter" idx="10"/>
          </p:nvPr>
        </p:nvPicPr>
        <p:blipFill>
          <a:blip r:embed="rId1" cstate="print">
            <a:extLst>
              <a:ext uri="{28A0092B-C50C-407E-A947-70E740481C1C}">
                <a14:useLocalDpi xmlns:a14="http://schemas.microsoft.com/office/drawing/2010/main" val="0"/>
              </a:ext>
            </a:extLst>
          </a:blip>
          <a:srcRect l="20271" r="20271"/>
          <a:stretch>
            <a:fillRect/>
          </a:stretch>
        </p:blipFill>
        <p:spPr/>
      </p:pic>
      <p:sp>
        <p:nvSpPr>
          <p:cNvPr id="9" name="Text Placeholder 13"/>
          <p:cNvSpPr txBox="1"/>
          <p:nvPr/>
        </p:nvSpPr>
        <p:spPr>
          <a:xfrm>
            <a:off x="7108916" y="2765695"/>
            <a:ext cx="3300412" cy="62502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4000" b="1" dirty="0" smtClean="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方案建议</a:t>
            </a:r>
            <a:endParaRPr lang="en-US" sz="40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7061703" y="1438603"/>
            <a:ext cx="1400901" cy="1200329"/>
          </a:xfrm>
          <a:prstGeom prst="rect">
            <a:avLst/>
          </a:prstGeom>
          <a:noFill/>
        </p:spPr>
        <p:txBody>
          <a:bodyPr wrap="square" rtlCol="0">
            <a:spAutoFit/>
          </a:bodyPr>
          <a:lstStyle/>
          <a:p>
            <a:r>
              <a:rPr kumimoji="1" lang="en-US" altLang="zh-CN" sz="7200" b="1" dirty="0" smtClean="0">
                <a:latin typeface="微软雅黑" panose="020B0503020204020204" charset="-122"/>
                <a:ea typeface="微软雅黑" panose="020B0503020204020204" charset="-122"/>
                <a:cs typeface="微软雅黑" panose="020B0503020204020204" charset="-122"/>
              </a:rPr>
              <a:t>04</a:t>
            </a:r>
            <a:endParaRPr kumimoji="1" lang="zh-CN" altLang="en-US" sz="7200" b="1"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 Placeholder 13"/>
          <p:cNvSpPr txBox="1"/>
          <p:nvPr/>
        </p:nvSpPr>
        <p:spPr>
          <a:xfrm>
            <a:off x="189186" y="217929"/>
            <a:ext cx="10888389" cy="7060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40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不同广告渠道的特征对比</a:t>
            </a:r>
            <a:endParaRPr lang="en-US" altLang="zh-CN" sz="4000" b="1" dirty="0" smtClean="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endParaRPr>
          </a:p>
        </p:txBody>
      </p:sp>
      <p:sp>
        <p:nvSpPr>
          <p:cNvPr id="6" name="Text Placeholder 3"/>
          <p:cNvSpPr txBox="1"/>
          <p:nvPr/>
        </p:nvSpPr>
        <p:spPr>
          <a:xfrm>
            <a:off x="502833" y="1207916"/>
            <a:ext cx="3742595" cy="20191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buNone/>
            </a:pPr>
            <a:r>
              <a:rPr lang="zh-CN" altLang="en-US" sz="1800" b="1" dirty="0">
                <a:solidFill>
                  <a:schemeClr val="accent5"/>
                </a:solidFill>
                <a:latin typeface="微软雅黑" panose="020B0503020204020204" charset="-122"/>
                <a:ea typeface="微软雅黑" panose="020B0503020204020204" charset="-122"/>
                <a:cs typeface="微软雅黑" panose="020B0503020204020204" charset="-122"/>
              </a:rPr>
              <a:t>聚类</a:t>
            </a:r>
            <a:r>
              <a:rPr lang="en-US" altLang="zh-CN" sz="1800" b="1" dirty="0">
                <a:solidFill>
                  <a:schemeClr val="accent5"/>
                </a:solidFill>
                <a:latin typeface="微软雅黑" panose="020B0503020204020204" charset="-122"/>
                <a:ea typeface="微软雅黑" panose="020B0503020204020204" charset="-122"/>
                <a:cs typeface="微软雅黑" panose="020B0503020204020204" charset="-122"/>
              </a:rPr>
              <a:t>1</a:t>
            </a:r>
            <a:r>
              <a:rPr lang="zh-CN" altLang="en-US" sz="1800" b="1" dirty="0">
                <a:solidFill>
                  <a:schemeClr val="accent5"/>
                </a:solidFill>
                <a:latin typeface="微软雅黑" panose="020B0503020204020204" charset="-122"/>
                <a:ea typeface="微软雅黑" panose="020B0503020204020204" charset="-122"/>
                <a:cs typeface="微软雅黑" panose="020B0503020204020204" charset="-122"/>
              </a:rPr>
              <a:t>（标签</a:t>
            </a:r>
            <a:r>
              <a:rPr lang="en-US" altLang="zh-CN" sz="1800" b="1" dirty="0">
                <a:solidFill>
                  <a:schemeClr val="accent5"/>
                </a:solidFill>
                <a:latin typeface="微软雅黑" panose="020B0503020204020204" charset="-122"/>
                <a:ea typeface="微软雅黑" panose="020B0503020204020204" charset="-122"/>
                <a:cs typeface="微软雅黑" panose="020B0503020204020204" charset="-122"/>
              </a:rPr>
              <a:t>0</a:t>
            </a:r>
            <a:r>
              <a:rPr lang="zh-CN" altLang="en-US" sz="1800" b="1" dirty="0">
                <a:solidFill>
                  <a:schemeClr val="accent5"/>
                </a:solidFill>
                <a:latin typeface="微软雅黑" panose="020B0503020204020204" charset="-122"/>
                <a:ea typeface="微软雅黑" panose="020B0503020204020204" charset="-122"/>
                <a:cs typeface="微软雅黑" panose="020B0503020204020204" charset="-122"/>
              </a:rPr>
              <a:t>）：综合效果好</a:t>
            </a:r>
            <a:endParaRPr lang="en-US" altLang="zh-CN" sz="1800" b="1" dirty="0">
              <a:solidFill>
                <a:schemeClr val="accent5"/>
              </a:solidFill>
              <a:latin typeface="微软雅黑" panose="020B0503020204020204" charset="-122"/>
              <a:ea typeface="微软雅黑" panose="020B0503020204020204" charset="-122"/>
              <a:cs typeface="微软雅黑" panose="020B0503020204020204" charset="-122"/>
            </a:endParaRPr>
          </a:p>
          <a:p>
            <a:pPr marL="0" lvl="0" indent="0">
              <a:lnSpc>
                <a:spcPct val="150000"/>
              </a:lnSpc>
              <a:spcBef>
                <a:spcPts val="0"/>
              </a:spcBef>
              <a:buNone/>
            </a:pPr>
            <a:r>
              <a:rPr lang="zh-CN" altLang="en-US" sz="1800" dirty="0">
                <a:latin typeface="微软雅黑" panose="020B0503020204020204" charset="-122"/>
                <a:ea typeface="微软雅黑" panose="020B0503020204020204" charset="-122"/>
                <a:cs typeface="微软雅黑" panose="020B0503020204020204" charset="-122"/>
              </a:rPr>
              <a:t>除了平均注册率较差，在平均搜索量、日均</a:t>
            </a:r>
            <a:r>
              <a:rPr lang="en-US" altLang="zh-CN" sz="1800" dirty="0">
                <a:latin typeface="微软雅黑" panose="020B0503020204020204" charset="-122"/>
                <a:ea typeface="微软雅黑" panose="020B0503020204020204" charset="-122"/>
                <a:cs typeface="微软雅黑" panose="020B0503020204020204" charset="-122"/>
              </a:rPr>
              <a:t>UV</a:t>
            </a:r>
            <a:r>
              <a:rPr lang="zh-CN" altLang="en-US" sz="1800" dirty="0">
                <a:latin typeface="微软雅黑" panose="020B0503020204020204" charset="-122"/>
                <a:ea typeface="微软雅黑" panose="020B0503020204020204" charset="-122"/>
                <a:cs typeface="微软雅黑" panose="020B0503020204020204" charset="-122"/>
              </a:rPr>
              <a:t>、订单转化率等广告效果指标的表现都不错，是一类综合效果比较好的媒体类</a:t>
            </a:r>
            <a:endParaRPr lang="en-US" altLang="zh-CN" sz="1800" dirty="0">
              <a:latin typeface="微软雅黑" panose="020B0503020204020204" charset="-122"/>
              <a:ea typeface="微软雅黑" panose="020B0503020204020204" charset="-122"/>
              <a:cs typeface="微软雅黑" panose="020B0503020204020204" charset="-122"/>
            </a:endParaRPr>
          </a:p>
        </p:txBody>
      </p:sp>
      <p:sp>
        <p:nvSpPr>
          <p:cNvPr id="7" name="Text Placeholder 3"/>
          <p:cNvSpPr txBox="1"/>
          <p:nvPr/>
        </p:nvSpPr>
        <p:spPr>
          <a:xfrm>
            <a:off x="7652736" y="3937516"/>
            <a:ext cx="3777033" cy="20191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buNone/>
            </a:pPr>
            <a:r>
              <a:rPr lang="zh-CN" altLang="en-US" sz="1800" b="1" dirty="0">
                <a:solidFill>
                  <a:srgbClr val="00B050"/>
                </a:solidFill>
                <a:latin typeface="微软雅黑" panose="020B0503020204020204" charset="-122"/>
                <a:ea typeface="微软雅黑" panose="020B0503020204020204" charset="-122"/>
                <a:cs typeface="微软雅黑" panose="020B0503020204020204" charset="-122"/>
              </a:rPr>
              <a:t>聚类</a:t>
            </a:r>
            <a:r>
              <a:rPr lang="en-US" altLang="zh-CN" sz="1800" b="1" dirty="0">
                <a:solidFill>
                  <a:srgbClr val="00B050"/>
                </a:solidFill>
                <a:latin typeface="微软雅黑" panose="020B0503020204020204" charset="-122"/>
                <a:ea typeface="微软雅黑" panose="020B0503020204020204" charset="-122"/>
                <a:cs typeface="微软雅黑" panose="020B0503020204020204" charset="-122"/>
              </a:rPr>
              <a:t>4</a:t>
            </a:r>
            <a:r>
              <a:rPr lang="zh-CN" altLang="en-US" sz="1800" b="1" dirty="0">
                <a:solidFill>
                  <a:srgbClr val="00B050"/>
                </a:solidFill>
                <a:latin typeface="微软雅黑" panose="020B0503020204020204" charset="-122"/>
                <a:ea typeface="微软雅黑" panose="020B0503020204020204" charset="-122"/>
                <a:cs typeface="微软雅黑" panose="020B0503020204020204" charset="-122"/>
              </a:rPr>
              <a:t>（标签</a:t>
            </a:r>
            <a:r>
              <a:rPr lang="en-US" altLang="zh-CN" sz="1800" b="1" dirty="0">
                <a:solidFill>
                  <a:srgbClr val="00B050"/>
                </a:solidFill>
                <a:latin typeface="微软雅黑" panose="020B0503020204020204" charset="-122"/>
                <a:ea typeface="微软雅黑" panose="020B0503020204020204" charset="-122"/>
                <a:cs typeface="微软雅黑" panose="020B0503020204020204" charset="-122"/>
              </a:rPr>
              <a:t>3</a:t>
            </a:r>
            <a:r>
              <a:rPr lang="zh-CN" altLang="en-US" sz="1800" b="1" dirty="0">
                <a:solidFill>
                  <a:srgbClr val="00B050"/>
                </a:solidFill>
                <a:latin typeface="微软雅黑" panose="020B0503020204020204" charset="-122"/>
                <a:ea typeface="微软雅黑" panose="020B0503020204020204" charset="-122"/>
                <a:cs typeface="微软雅黑" panose="020B0503020204020204" charset="-122"/>
              </a:rPr>
              <a:t>）</a:t>
            </a:r>
            <a:r>
              <a:rPr lang="zh-CN" altLang="en-US" sz="1800" b="1" dirty="0">
                <a:solidFill>
                  <a:srgbClr val="00B050"/>
                </a:solidFill>
                <a:latin typeface="微软雅黑" panose="020B0503020204020204" charset="-122"/>
                <a:ea typeface="微软雅黑" panose="020B0503020204020204" charset="-122"/>
                <a:cs typeface="微软雅黑" panose="020B0503020204020204" charset="-122"/>
              </a:rPr>
              <a:t>：转化高</a:t>
            </a:r>
            <a:endParaRPr lang="en-US" altLang="zh-CN" sz="1800" b="1" dirty="0">
              <a:solidFill>
                <a:srgbClr val="00B050"/>
              </a:solidFill>
              <a:latin typeface="微软雅黑" panose="020B0503020204020204" charset="-122"/>
              <a:ea typeface="微软雅黑" panose="020B0503020204020204" charset="-122"/>
              <a:cs typeface="微软雅黑" panose="020B0503020204020204" charset="-122"/>
            </a:endParaRPr>
          </a:p>
          <a:p>
            <a:pPr marL="0" lvl="0" indent="0">
              <a:lnSpc>
                <a:spcPct val="150000"/>
              </a:lnSpc>
              <a:spcBef>
                <a:spcPts val="0"/>
              </a:spcBef>
              <a:buNone/>
            </a:pPr>
            <a:r>
              <a:rPr lang="zh-CN" altLang="en-US" sz="1800" dirty="0">
                <a:latin typeface="微软雅黑" panose="020B0503020204020204" charset="-122"/>
                <a:ea typeface="微软雅黑" panose="020B0503020204020204" charset="-122"/>
                <a:cs typeface="微软雅黑" panose="020B0503020204020204" charset="-122"/>
              </a:rPr>
              <a:t>在中等的日均</a:t>
            </a:r>
            <a:r>
              <a:rPr lang="en-US" altLang="zh-CN" sz="1800" dirty="0">
                <a:latin typeface="微软雅黑" panose="020B0503020204020204" charset="-122"/>
                <a:ea typeface="微软雅黑" panose="020B0503020204020204" charset="-122"/>
                <a:cs typeface="微软雅黑" panose="020B0503020204020204" charset="-122"/>
              </a:rPr>
              <a:t>UV</a:t>
            </a:r>
            <a:r>
              <a:rPr lang="zh-CN" altLang="en-US" sz="1800" dirty="0">
                <a:latin typeface="微软雅黑" panose="020B0503020204020204" charset="-122"/>
                <a:ea typeface="微软雅黑" panose="020B0503020204020204" charset="-122"/>
                <a:cs typeface="微软雅黑" panose="020B0503020204020204" charset="-122"/>
              </a:rPr>
              <a:t>表现下，有较高的平均注册率、访问深度以及订单转化率，可见该渠道整体转化率较高</a:t>
            </a:r>
            <a:endParaRPr lang="en-US" altLang="zh-CN" sz="1800" dirty="0">
              <a:latin typeface="微软雅黑" panose="020B0503020204020204" charset="-122"/>
              <a:ea typeface="微软雅黑" panose="020B0503020204020204" charset="-122"/>
              <a:cs typeface="微软雅黑" panose="020B0503020204020204" charset="-122"/>
            </a:endParaRPr>
          </a:p>
        </p:txBody>
      </p:sp>
      <p:sp>
        <p:nvSpPr>
          <p:cNvPr id="8" name="Text Placeholder 3"/>
          <p:cNvSpPr txBox="1"/>
          <p:nvPr/>
        </p:nvSpPr>
        <p:spPr>
          <a:xfrm>
            <a:off x="502833" y="3920988"/>
            <a:ext cx="3742594" cy="20191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buNone/>
            </a:pPr>
            <a:r>
              <a:rPr lang="zh-CN" altLang="en-US" sz="1800" b="1" dirty="0">
                <a:solidFill>
                  <a:srgbClr val="FF0000"/>
                </a:solidFill>
                <a:latin typeface="微软雅黑" panose="020B0503020204020204" charset="-122"/>
                <a:ea typeface="微软雅黑" panose="020B0503020204020204" charset="-122"/>
                <a:cs typeface="微软雅黑" panose="020B0503020204020204" charset="-122"/>
              </a:rPr>
              <a:t>聚类</a:t>
            </a:r>
            <a:r>
              <a:rPr lang="en-US" altLang="zh-CN" sz="1800" b="1" dirty="0">
                <a:solidFill>
                  <a:srgbClr val="FF0000"/>
                </a:solidFill>
                <a:latin typeface="微软雅黑" panose="020B0503020204020204" charset="-122"/>
                <a:ea typeface="微软雅黑" panose="020B0503020204020204" charset="-122"/>
                <a:cs typeface="微软雅黑" panose="020B0503020204020204" charset="-122"/>
              </a:rPr>
              <a:t>3</a:t>
            </a:r>
            <a:r>
              <a:rPr lang="zh-CN" altLang="en-US" sz="1800" b="1" dirty="0">
                <a:solidFill>
                  <a:srgbClr val="FF0000"/>
                </a:solidFill>
                <a:latin typeface="微软雅黑" panose="020B0503020204020204" charset="-122"/>
                <a:ea typeface="微软雅黑" panose="020B0503020204020204" charset="-122"/>
                <a:cs typeface="微软雅黑" panose="020B0503020204020204" charset="-122"/>
              </a:rPr>
              <a:t>（标签</a:t>
            </a:r>
            <a:r>
              <a:rPr lang="en-US" altLang="zh-CN" sz="1800" b="1" dirty="0">
                <a:solidFill>
                  <a:srgbClr val="FF0000"/>
                </a:solidFill>
                <a:latin typeface="微软雅黑" panose="020B0503020204020204" charset="-122"/>
                <a:ea typeface="微软雅黑" panose="020B0503020204020204" charset="-122"/>
                <a:cs typeface="微软雅黑" panose="020B0503020204020204" charset="-122"/>
              </a:rPr>
              <a:t>2</a:t>
            </a:r>
            <a:r>
              <a:rPr lang="zh-CN" altLang="en-US" sz="1800" b="1" dirty="0">
                <a:solidFill>
                  <a:srgbClr val="FF0000"/>
                </a:solidFill>
                <a:latin typeface="微软雅黑" panose="020B0503020204020204" charset="-122"/>
                <a:ea typeface="微软雅黑" panose="020B0503020204020204" charset="-122"/>
                <a:cs typeface="微软雅黑" panose="020B0503020204020204" charset="-122"/>
              </a:rPr>
              <a:t>）</a:t>
            </a:r>
            <a:r>
              <a:rPr lang="zh-CN" altLang="en-US" sz="1800" b="1" dirty="0">
                <a:solidFill>
                  <a:srgbClr val="FF0000"/>
                </a:solidFill>
                <a:latin typeface="微软雅黑" panose="020B0503020204020204" charset="-122"/>
                <a:ea typeface="微软雅黑" panose="020B0503020204020204" charset="-122"/>
                <a:cs typeface="微软雅黑" panose="020B0503020204020204" charset="-122"/>
              </a:rPr>
              <a:t>：引流</a:t>
            </a:r>
            <a:endParaRPr lang="en-US" altLang="zh-CN" sz="1800" b="1" dirty="0">
              <a:solidFill>
                <a:srgbClr val="FF0000"/>
              </a:solidFill>
              <a:latin typeface="微软雅黑" panose="020B0503020204020204" charset="-122"/>
              <a:ea typeface="微软雅黑" panose="020B0503020204020204" charset="-122"/>
              <a:cs typeface="微软雅黑" panose="020B0503020204020204" charset="-122"/>
            </a:endParaRPr>
          </a:p>
          <a:p>
            <a:pPr marL="0" lvl="0" indent="0">
              <a:lnSpc>
                <a:spcPct val="150000"/>
              </a:lnSpc>
              <a:spcBef>
                <a:spcPts val="0"/>
              </a:spcBef>
              <a:buNone/>
            </a:pPr>
            <a:r>
              <a:rPr lang="zh-CN" altLang="en-US" sz="1800" dirty="0">
                <a:latin typeface="微软雅黑" panose="020B0503020204020204" charset="-122"/>
                <a:ea typeface="微软雅黑" panose="020B0503020204020204" charset="-122"/>
                <a:cs typeface="微软雅黑" panose="020B0503020204020204" charset="-122"/>
              </a:rPr>
              <a:t>日均</a:t>
            </a:r>
            <a:r>
              <a:rPr lang="en-US" altLang="zh-CN" sz="1800" dirty="0">
                <a:latin typeface="微软雅黑" panose="020B0503020204020204" charset="-122"/>
                <a:ea typeface="微软雅黑" panose="020B0503020204020204" charset="-122"/>
                <a:cs typeface="微软雅黑" panose="020B0503020204020204" charset="-122"/>
              </a:rPr>
              <a:t>UV</a:t>
            </a:r>
            <a:r>
              <a:rPr lang="zh-CN" altLang="en-US" sz="1800" dirty="0">
                <a:latin typeface="微软雅黑" panose="020B0503020204020204" charset="-122"/>
                <a:ea typeface="微软雅黑" panose="020B0503020204020204" charset="-122"/>
                <a:cs typeface="微软雅黑" panose="020B0503020204020204" charset="-122"/>
              </a:rPr>
              <a:t>与平均搜索量的表现比较突出，尤其是日均</a:t>
            </a:r>
            <a:r>
              <a:rPr lang="en-US" altLang="zh-CN" sz="1800" dirty="0">
                <a:latin typeface="微软雅黑" panose="020B0503020204020204" charset="-122"/>
                <a:ea typeface="微软雅黑" panose="020B0503020204020204" charset="-122"/>
                <a:cs typeface="微软雅黑" panose="020B0503020204020204" charset="-122"/>
              </a:rPr>
              <a:t>UV</a:t>
            </a:r>
            <a:r>
              <a:rPr lang="zh-CN" altLang="en-US" sz="1800" dirty="0">
                <a:latin typeface="微软雅黑" panose="020B0503020204020204" charset="-122"/>
                <a:ea typeface="微软雅黑" panose="020B0503020204020204" charset="-122"/>
                <a:cs typeface="微软雅黑" panose="020B0503020204020204" charset="-122"/>
              </a:rPr>
              <a:t>，但其他</a:t>
            </a:r>
            <a:r>
              <a:rPr lang="zh-CN" altLang="en-US" sz="1800" dirty="0">
                <a:latin typeface="微软雅黑" panose="020B0503020204020204" charset="-122"/>
                <a:ea typeface="微软雅黑" panose="020B0503020204020204" charset="-122"/>
                <a:cs typeface="微软雅黑" panose="020B0503020204020204" charset="-122"/>
              </a:rPr>
              <a:t>各方面的特征都不明显，符合引流类角色定位</a:t>
            </a:r>
            <a:endParaRPr lang="en-US" altLang="zh-CN" sz="1800" dirty="0">
              <a:latin typeface="微软雅黑" panose="020B0503020204020204" charset="-122"/>
              <a:ea typeface="微软雅黑" panose="020B0503020204020204" charset="-122"/>
              <a:cs typeface="微软雅黑" panose="020B0503020204020204" charset="-122"/>
            </a:endParaRPr>
          </a:p>
        </p:txBody>
      </p:sp>
      <p:sp>
        <p:nvSpPr>
          <p:cNvPr id="9" name="Text Placeholder 3"/>
          <p:cNvSpPr txBox="1"/>
          <p:nvPr/>
        </p:nvSpPr>
        <p:spPr>
          <a:xfrm>
            <a:off x="7652736" y="1224443"/>
            <a:ext cx="3829284" cy="20191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buNone/>
            </a:pPr>
            <a:r>
              <a:rPr lang="zh-CN" altLang="en-US" sz="1800" b="1" dirty="0">
                <a:solidFill>
                  <a:srgbClr val="EEC100"/>
                </a:solidFill>
                <a:latin typeface="微软雅黑" panose="020B0503020204020204" charset="-122"/>
                <a:ea typeface="微软雅黑" panose="020B0503020204020204" charset="-122"/>
                <a:cs typeface="微软雅黑" panose="020B0503020204020204" charset="-122"/>
              </a:rPr>
              <a:t>聚类</a:t>
            </a:r>
            <a:r>
              <a:rPr lang="en-US" altLang="zh-CN" sz="1800" b="1" dirty="0">
                <a:solidFill>
                  <a:srgbClr val="EEC100"/>
                </a:solidFill>
                <a:latin typeface="微软雅黑" panose="020B0503020204020204" charset="-122"/>
                <a:ea typeface="微软雅黑" panose="020B0503020204020204" charset="-122"/>
                <a:cs typeface="微软雅黑" panose="020B0503020204020204" charset="-122"/>
              </a:rPr>
              <a:t>2</a:t>
            </a:r>
            <a:r>
              <a:rPr lang="zh-CN" altLang="en-US" sz="1800" b="1" dirty="0">
                <a:solidFill>
                  <a:srgbClr val="EEC100"/>
                </a:solidFill>
                <a:latin typeface="微软雅黑" panose="020B0503020204020204" charset="-122"/>
                <a:ea typeface="微软雅黑" panose="020B0503020204020204" charset="-122"/>
                <a:cs typeface="微软雅黑" panose="020B0503020204020204" charset="-122"/>
              </a:rPr>
              <a:t>（标签</a:t>
            </a:r>
            <a:r>
              <a:rPr lang="en-US" altLang="zh-CN" sz="1800" b="1" dirty="0">
                <a:solidFill>
                  <a:srgbClr val="EEC100"/>
                </a:solidFill>
                <a:latin typeface="微软雅黑" panose="020B0503020204020204" charset="-122"/>
                <a:ea typeface="微软雅黑" panose="020B0503020204020204" charset="-122"/>
                <a:cs typeface="微软雅黑" panose="020B0503020204020204" charset="-122"/>
              </a:rPr>
              <a:t>1</a:t>
            </a:r>
            <a:r>
              <a:rPr lang="zh-CN" altLang="en-US" sz="1800" b="1" dirty="0">
                <a:solidFill>
                  <a:srgbClr val="EEC100"/>
                </a:solidFill>
                <a:latin typeface="微软雅黑" panose="020B0503020204020204" charset="-122"/>
                <a:ea typeface="微软雅黑" panose="020B0503020204020204" charset="-122"/>
                <a:cs typeface="微软雅黑" panose="020B0503020204020204" charset="-122"/>
              </a:rPr>
              <a:t>）：欠佳</a:t>
            </a:r>
            <a:endParaRPr lang="en-US" altLang="zh-CN" sz="1800" b="1" dirty="0">
              <a:solidFill>
                <a:srgbClr val="EEC100"/>
              </a:solidFill>
              <a:latin typeface="微软雅黑" panose="020B0503020204020204" charset="-122"/>
              <a:ea typeface="微软雅黑" panose="020B0503020204020204" charset="-122"/>
              <a:cs typeface="微软雅黑" panose="020B0503020204020204" charset="-122"/>
            </a:endParaRPr>
          </a:p>
          <a:p>
            <a:pPr marL="0" lvl="0" indent="0">
              <a:lnSpc>
                <a:spcPct val="150000"/>
              </a:lnSpc>
              <a:spcBef>
                <a:spcPts val="0"/>
              </a:spcBef>
              <a:buNone/>
            </a:pPr>
            <a:r>
              <a:rPr lang="zh-CN" altLang="en-US" sz="1800" dirty="0">
                <a:latin typeface="微软雅黑" panose="020B0503020204020204" charset="-122"/>
                <a:ea typeface="微软雅黑" panose="020B0503020204020204" charset="-122"/>
                <a:cs typeface="微软雅黑" panose="020B0503020204020204" charset="-122"/>
              </a:rPr>
              <a:t>除了访问深度较高外，其他特征都属于极低的层次，因此广告媒体效果质量欠佳，且占比达</a:t>
            </a:r>
            <a:r>
              <a:rPr lang="en-US" altLang="zh-CN" sz="1800" dirty="0">
                <a:latin typeface="微软雅黑" panose="020B0503020204020204" charset="-122"/>
                <a:ea typeface="微软雅黑" panose="020B0503020204020204" charset="-122"/>
                <a:cs typeface="微软雅黑" panose="020B0503020204020204" charset="-122"/>
              </a:rPr>
              <a:t>39%</a:t>
            </a:r>
            <a:r>
              <a:rPr lang="zh-CN" altLang="en-US" sz="1800" dirty="0">
                <a:latin typeface="微软雅黑" panose="020B0503020204020204" charset="-122"/>
                <a:ea typeface="微软雅黑" panose="020B0503020204020204" charset="-122"/>
                <a:cs typeface="微软雅黑" panose="020B0503020204020204" charset="-122"/>
              </a:rPr>
              <a:t>，属主主体渠道</a:t>
            </a:r>
            <a:endParaRPr lang="en-US" altLang="zh-CN" sz="1800" dirty="0">
              <a:latin typeface="微软雅黑" panose="020B0503020204020204" charset="-122"/>
              <a:ea typeface="微软雅黑" panose="020B0503020204020204" charset="-122"/>
              <a:cs typeface="微软雅黑" panose="020B0503020204020204" charset="-122"/>
            </a:endParaRPr>
          </a:p>
        </p:txBody>
      </p:sp>
      <p:sp>
        <p:nvSpPr>
          <p:cNvPr id="10" name="Text Placeholder 3"/>
          <p:cNvSpPr txBox="1"/>
          <p:nvPr/>
        </p:nvSpPr>
        <p:spPr>
          <a:xfrm>
            <a:off x="4697320" y="1154050"/>
            <a:ext cx="2503521" cy="118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lnSpc>
                <a:spcPct val="150000"/>
              </a:lnSpc>
              <a:spcBef>
                <a:spcPts val="0"/>
              </a:spcBef>
              <a:buNone/>
            </a:pPr>
            <a:r>
              <a:rPr lang="zh-CN" altLang="en-US" sz="2400" b="1" dirty="0">
                <a:solidFill>
                  <a:srgbClr val="0070C0"/>
                </a:solidFill>
                <a:latin typeface="微软雅黑" panose="020B0503020204020204" charset="-122"/>
                <a:ea typeface="微软雅黑" panose="020B0503020204020204" charset="-122"/>
                <a:cs typeface="微软雅黑" panose="020B0503020204020204" charset="-122"/>
              </a:rPr>
              <a:t>适用于各种场景下的广告投放</a:t>
            </a:r>
            <a:endParaRPr lang="en-US" altLang="zh-CN" sz="2400" b="1" dirty="0">
              <a:solidFill>
                <a:srgbClr val="0070C0"/>
              </a:solidFill>
              <a:latin typeface="微软雅黑" panose="020B0503020204020204" charset="-122"/>
              <a:ea typeface="微软雅黑" panose="020B0503020204020204" charset="-122"/>
              <a:cs typeface="微软雅黑" panose="020B0503020204020204" charset="-122"/>
            </a:endParaRPr>
          </a:p>
        </p:txBody>
      </p:sp>
      <p:sp>
        <p:nvSpPr>
          <p:cNvPr id="11" name="Text Placeholder 3"/>
          <p:cNvSpPr txBox="1"/>
          <p:nvPr/>
        </p:nvSpPr>
        <p:spPr>
          <a:xfrm>
            <a:off x="4667928" y="2341712"/>
            <a:ext cx="2562306" cy="118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lnSpc>
                <a:spcPct val="150000"/>
              </a:lnSpc>
              <a:spcBef>
                <a:spcPts val="0"/>
              </a:spcBef>
              <a:buNone/>
            </a:pPr>
            <a:r>
              <a:rPr lang="zh-CN" altLang="en-US" sz="2400" b="1" dirty="0">
                <a:solidFill>
                  <a:srgbClr val="EEC100"/>
                </a:solidFill>
                <a:latin typeface="微软雅黑" panose="020B0503020204020204" charset="-122"/>
                <a:ea typeface="微软雅黑" panose="020B0503020204020204" charset="-122"/>
                <a:cs typeface="微软雅黑" panose="020B0503020204020204" charset="-122"/>
              </a:rPr>
              <a:t>低性价比，重点考虑投放价值</a:t>
            </a:r>
            <a:endParaRPr lang="en-US" altLang="zh-CN" sz="2400" b="1" dirty="0">
              <a:solidFill>
                <a:srgbClr val="EEC100"/>
              </a:solidFill>
              <a:latin typeface="微软雅黑" panose="020B0503020204020204" charset="-122"/>
              <a:ea typeface="微软雅黑" panose="020B0503020204020204" charset="-122"/>
              <a:cs typeface="微软雅黑" panose="020B0503020204020204" charset="-122"/>
            </a:endParaRPr>
          </a:p>
        </p:txBody>
      </p:sp>
      <p:sp>
        <p:nvSpPr>
          <p:cNvPr id="12" name="Text Placeholder 3"/>
          <p:cNvSpPr txBox="1"/>
          <p:nvPr/>
        </p:nvSpPr>
        <p:spPr>
          <a:xfrm>
            <a:off x="4540528" y="3672933"/>
            <a:ext cx="3004459" cy="113059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lnSpc>
                <a:spcPct val="150000"/>
              </a:lnSpc>
              <a:spcBef>
                <a:spcPts val="0"/>
              </a:spcBef>
              <a:buNone/>
            </a:pPr>
            <a:r>
              <a:rPr lang="zh-CN" altLang="en-US" sz="2400" b="1" dirty="0">
                <a:solidFill>
                  <a:srgbClr val="FF0000"/>
                </a:solidFill>
                <a:latin typeface="微软雅黑" panose="020B0503020204020204" charset="-122"/>
                <a:ea typeface="微软雅黑" panose="020B0503020204020204" charset="-122"/>
                <a:cs typeface="微软雅黑" panose="020B0503020204020204" charset="-122"/>
              </a:rPr>
              <a:t>符合广告本身诉求</a:t>
            </a:r>
            <a:endParaRPr lang="en-US" altLang="zh-CN" sz="2400" b="1" dirty="0">
              <a:solidFill>
                <a:srgbClr val="FF0000"/>
              </a:solidFill>
              <a:latin typeface="微软雅黑" panose="020B0503020204020204" charset="-122"/>
              <a:ea typeface="微软雅黑" panose="020B0503020204020204" charset="-122"/>
              <a:cs typeface="微软雅黑" panose="020B0503020204020204" charset="-122"/>
            </a:endParaRPr>
          </a:p>
          <a:p>
            <a:pPr marL="0" lvl="0" indent="0" algn="ctr">
              <a:lnSpc>
                <a:spcPct val="150000"/>
              </a:lnSpc>
              <a:spcBef>
                <a:spcPts val="0"/>
              </a:spcBef>
              <a:buNone/>
            </a:pPr>
            <a:r>
              <a:rPr lang="zh-CN" altLang="en-US" sz="2400" b="1" dirty="0">
                <a:solidFill>
                  <a:srgbClr val="FF0000"/>
                </a:solidFill>
                <a:latin typeface="微软雅黑" panose="020B0503020204020204" charset="-122"/>
                <a:ea typeface="微软雅黑" panose="020B0503020204020204" charset="-122"/>
                <a:cs typeface="微软雅黑" panose="020B0503020204020204" charset="-122"/>
              </a:rPr>
              <a:t>适合拉新场景使用</a:t>
            </a:r>
            <a:endParaRPr lang="en-US" altLang="zh-CN" sz="2400" b="1" dirty="0">
              <a:solidFill>
                <a:srgbClr val="FF0000"/>
              </a:solidFill>
              <a:latin typeface="微软雅黑" panose="020B0503020204020204" charset="-122"/>
              <a:ea typeface="微软雅黑" panose="020B0503020204020204" charset="-122"/>
              <a:cs typeface="微软雅黑" panose="020B0503020204020204" charset="-122"/>
            </a:endParaRPr>
          </a:p>
        </p:txBody>
      </p:sp>
      <p:sp>
        <p:nvSpPr>
          <p:cNvPr id="13" name="Text Placeholder 3"/>
          <p:cNvSpPr txBox="1"/>
          <p:nvPr/>
        </p:nvSpPr>
        <p:spPr>
          <a:xfrm>
            <a:off x="4629790" y="4947088"/>
            <a:ext cx="2825933" cy="113059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lnSpc>
                <a:spcPct val="150000"/>
              </a:lnSpc>
              <a:spcBef>
                <a:spcPts val="0"/>
              </a:spcBef>
              <a:buNone/>
            </a:pPr>
            <a:r>
              <a:rPr lang="zh-CN" altLang="en-US" sz="2400" b="1" dirty="0">
                <a:solidFill>
                  <a:srgbClr val="00B050"/>
                </a:solidFill>
                <a:latin typeface="微软雅黑" panose="020B0503020204020204" charset="-122"/>
                <a:ea typeface="微软雅黑" panose="020B0503020204020204" charset="-122"/>
                <a:cs typeface="微软雅黑" panose="020B0503020204020204" charset="-122"/>
              </a:rPr>
              <a:t>高转化，高质量</a:t>
            </a:r>
            <a:endParaRPr lang="en-US" altLang="zh-CN" sz="2400" b="1" dirty="0">
              <a:solidFill>
                <a:srgbClr val="00B050"/>
              </a:solidFill>
              <a:latin typeface="微软雅黑" panose="020B0503020204020204" charset="-122"/>
              <a:ea typeface="微软雅黑" panose="020B0503020204020204" charset="-122"/>
              <a:cs typeface="微软雅黑" panose="020B0503020204020204" charset="-122"/>
            </a:endParaRPr>
          </a:p>
          <a:p>
            <a:pPr marL="0" lvl="0" indent="0" algn="ctr">
              <a:lnSpc>
                <a:spcPct val="150000"/>
              </a:lnSpc>
              <a:spcBef>
                <a:spcPts val="0"/>
              </a:spcBef>
              <a:buNone/>
            </a:pPr>
            <a:r>
              <a:rPr lang="zh-CN" altLang="en-US" sz="2400" b="1" dirty="0">
                <a:solidFill>
                  <a:srgbClr val="00B050"/>
                </a:solidFill>
                <a:latin typeface="微软雅黑" panose="020B0503020204020204" charset="-122"/>
                <a:ea typeface="微软雅黑" panose="020B0503020204020204" charset="-122"/>
                <a:cs typeface="微软雅黑" panose="020B0503020204020204" charset="-122"/>
              </a:rPr>
              <a:t>重点提升订单转化</a:t>
            </a:r>
            <a:endParaRPr lang="en-US" altLang="zh-CN" sz="2400" b="1" dirty="0">
              <a:solidFill>
                <a:srgbClr val="00B050"/>
              </a:solidFill>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509260" y="0"/>
            <a:ext cx="6682740" cy="6183630"/>
          </a:xfrm>
          <a:prstGeom prst="rect">
            <a:avLst/>
          </a:prstGeom>
          <a:solidFill>
            <a:srgbClr val="FAE8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3" name="图片占位符 2"/>
          <p:cNvPicPr>
            <a:picLocks noGrp="1" noChangeAspect="1"/>
          </p:cNvPicPr>
          <p:nvPr>
            <p:ph type="pic" sz="quarter" idx="10"/>
          </p:nvPr>
        </p:nvPicPr>
        <p:blipFill>
          <a:blip r:embed="rId1" cstate="print">
            <a:extLst>
              <a:ext uri="{28A0092B-C50C-407E-A947-70E740481C1C}">
                <a14:useLocalDpi xmlns:a14="http://schemas.microsoft.com/office/drawing/2010/main" val="0"/>
              </a:ext>
            </a:extLst>
          </a:blip>
          <a:srcRect l="20271" r="20271"/>
          <a:stretch>
            <a:fillRect/>
          </a:stretch>
        </p:blipFill>
        <p:spPr/>
      </p:pic>
      <p:grpSp>
        <p:nvGrpSpPr>
          <p:cNvPr id="7" name="Group 4"/>
          <p:cNvGrpSpPr/>
          <p:nvPr/>
        </p:nvGrpSpPr>
        <p:grpSpPr bwMode="auto">
          <a:xfrm>
            <a:off x="7731654" y="965200"/>
            <a:ext cx="2723715" cy="771525"/>
            <a:chOff x="0" y="0"/>
            <a:chExt cx="2723603" cy="771525"/>
          </a:xfrm>
        </p:grpSpPr>
        <p:sp>
          <p:nvSpPr>
            <p:cNvPr id="8" name="椭圆 3"/>
            <p:cNvSpPr>
              <a:spLocks noChangeArrowheads="1"/>
            </p:cNvSpPr>
            <p:nvPr/>
          </p:nvSpPr>
          <p:spPr bwMode="auto">
            <a:xfrm>
              <a:off x="0" y="0"/>
              <a:ext cx="771525" cy="771525"/>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400">
                  <a:solidFill>
                    <a:schemeClr val="bg1"/>
                  </a:solidFill>
                  <a:latin typeface="Impact" panose="020B0806030902050204" charset="0"/>
                </a:rPr>
                <a:t>01</a:t>
              </a:r>
              <a:endParaRPr lang="zh-CN" altLang="en-US" sz="2400">
                <a:solidFill>
                  <a:schemeClr val="bg1"/>
                </a:solidFill>
                <a:latin typeface="Impact" panose="020B0806030902050204" charset="0"/>
              </a:endParaRPr>
            </a:p>
          </p:txBody>
        </p:sp>
        <p:sp>
          <p:nvSpPr>
            <p:cNvPr id="11" name="文本框 1"/>
            <p:cNvSpPr txBox="1">
              <a:spLocks noChangeArrowheads="1"/>
            </p:cNvSpPr>
            <p:nvPr/>
          </p:nvSpPr>
          <p:spPr bwMode="auto">
            <a:xfrm>
              <a:off x="1000125" y="181302"/>
              <a:ext cx="17234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a:latin typeface="微软雅黑" panose="020B0503020204020204" charset="-122"/>
                  <a:ea typeface="微软雅黑" panose="020B0503020204020204" charset="-122"/>
                </a:rPr>
                <a:t>背景与目标</a:t>
              </a:r>
              <a:endParaRPr lang="zh-CN" altLang="en-US" sz="2400">
                <a:latin typeface="微软雅黑" panose="020B0503020204020204" charset="-122"/>
                <a:ea typeface="微软雅黑" panose="020B0503020204020204" charset="-122"/>
              </a:endParaRPr>
            </a:p>
          </p:txBody>
        </p:sp>
      </p:grpSp>
      <p:grpSp>
        <p:nvGrpSpPr>
          <p:cNvPr id="12" name="Group 7"/>
          <p:cNvGrpSpPr/>
          <p:nvPr/>
        </p:nvGrpSpPr>
        <p:grpSpPr bwMode="auto">
          <a:xfrm>
            <a:off x="7731654" y="2208213"/>
            <a:ext cx="2415675" cy="771525"/>
            <a:chOff x="0" y="0"/>
            <a:chExt cx="2416210" cy="771525"/>
          </a:xfrm>
        </p:grpSpPr>
        <p:sp>
          <p:nvSpPr>
            <p:cNvPr id="13" name="椭圆 7"/>
            <p:cNvSpPr>
              <a:spLocks noChangeArrowheads="1"/>
            </p:cNvSpPr>
            <p:nvPr/>
          </p:nvSpPr>
          <p:spPr bwMode="auto">
            <a:xfrm>
              <a:off x="0" y="0"/>
              <a:ext cx="771525" cy="771525"/>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400">
                  <a:solidFill>
                    <a:schemeClr val="bg1"/>
                  </a:solidFill>
                  <a:latin typeface="Impact" panose="020B0806030902050204" charset="0"/>
                </a:rPr>
                <a:t>02</a:t>
              </a:r>
              <a:endParaRPr lang="zh-CN" altLang="en-US" sz="2400">
                <a:solidFill>
                  <a:schemeClr val="bg1"/>
                </a:solidFill>
                <a:latin typeface="Impact" panose="020B0806030902050204" charset="0"/>
              </a:endParaRPr>
            </a:p>
          </p:txBody>
        </p:sp>
        <p:sp>
          <p:nvSpPr>
            <p:cNvPr id="14" name="文本框 12"/>
            <p:cNvSpPr txBox="1">
              <a:spLocks noChangeArrowheads="1"/>
            </p:cNvSpPr>
            <p:nvPr/>
          </p:nvSpPr>
          <p:spPr bwMode="auto">
            <a:xfrm>
              <a:off x="1000125" y="178861"/>
              <a:ext cx="14160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a:latin typeface="微软雅黑" panose="020B0503020204020204" charset="-122"/>
                  <a:ea typeface="微软雅黑" panose="020B0503020204020204" charset="-122"/>
                </a:rPr>
                <a:t>分析过程</a:t>
              </a:r>
              <a:endParaRPr lang="zh-CN" altLang="en-US" sz="2400">
                <a:latin typeface="微软雅黑" panose="020B0503020204020204" charset="-122"/>
                <a:ea typeface="微软雅黑" panose="020B0503020204020204" charset="-122"/>
              </a:endParaRPr>
            </a:p>
          </p:txBody>
        </p:sp>
      </p:grpSp>
      <p:grpSp>
        <p:nvGrpSpPr>
          <p:cNvPr id="15" name="Group 4"/>
          <p:cNvGrpSpPr/>
          <p:nvPr/>
        </p:nvGrpSpPr>
        <p:grpSpPr bwMode="auto">
          <a:xfrm>
            <a:off x="7731654" y="3451226"/>
            <a:ext cx="2415938" cy="771525"/>
            <a:chOff x="0" y="0"/>
            <a:chExt cx="2415839" cy="771525"/>
          </a:xfrm>
        </p:grpSpPr>
        <p:sp>
          <p:nvSpPr>
            <p:cNvPr id="16" name="椭圆 3"/>
            <p:cNvSpPr>
              <a:spLocks noChangeArrowheads="1"/>
            </p:cNvSpPr>
            <p:nvPr/>
          </p:nvSpPr>
          <p:spPr bwMode="auto">
            <a:xfrm>
              <a:off x="0" y="0"/>
              <a:ext cx="771525" cy="771525"/>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400">
                  <a:solidFill>
                    <a:schemeClr val="bg1"/>
                  </a:solidFill>
                  <a:latin typeface="Impact" panose="020B0806030902050204" charset="0"/>
                </a:rPr>
                <a:t>03</a:t>
              </a:r>
              <a:endParaRPr lang="zh-CN" altLang="en-US" sz="2400">
                <a:solidFill>
                  <a:schemeClr val="bg1"/>
                </a:solidFill>
                <a:latin typeface="Impact" panose="020B0806030902050204" charset="0"/>
              </a:endParaRPr>
            </a:p>
          </p:txBody>
        </p:sp>
        <p:sp>
          <p:nvSpPr>
            <p:cNvPr id="17" name="文本框 1"/>
            <p:cNvSpPr txBox="1">
              <a:spLocks noChangeArrowheads="1"/>
            </p:cNvSpPr>
            <p:nvPr/>
          </p:nvSpPr>
          <p:spPr bwMode="auto">
            <a:xfrm>
              <a:off x="1000125" y="181302"/>
              <a:ext cx="14157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a:latin typeface="微软雅黑" panose="020B0503020204020204" charset="-122"/>
                  <a:ea typeface="微软雅黑" panose="020B0503020204020204" charset="-122"/>
                </a:rPr>
                <a:t>分析结果</a:t>
              </a:r>
              <a:endParaRPr lang="zh-CN" altLang="en-US" sz="2400">
                <a:latin typeface="微软雅黑" panose="020B0503020204020204" charset="-122"/>
                <a:ea typeface="微软雅黑" panose="020B0503020204020204" charset="-122"/>
              </a:endParaRPr>
            </a:p>
          </p:txBody>
        </p:sp>
      </p:grpSp>
      <p:grpSp>
        <p:nvGrpSpPr>
          <p:cNvPr id="18" name="Group 7"/>
          <p:cNvGrpSpPr/>
          <p:nvPr/>
        </p:nvGrpSpPr>
        <p:grpSpPr bwMode="auto">
          <a:xfrm>
            <a:off x="7731654" y="4694239"/>
            <a:ext cx="2415676" cy="771525"/>
            <a:chOff x="0" y="0"/>
            <a:chExt cx="2416211" cy="771525"/>
          </a:xfrm>
        </p:grpSpPr>
        <p:sp>
          <p:nvSpPr>
            <p:cNvPr id="19" name="椭圆 7"/>
            <p:cNvSpPr>
              <a:spLocks noChangeArrowheads="1"/>
            </p:cNvSpPr>
            <p:nvPr/>
          </p:nvSpPr>
          <p:spPr bwMode="auto">
            <a:xfrm>
              <a:off x="0" y="0"/>
              <a:ext cx="771525" cy="771525"/>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400">
                  <a:solidFill>
                    <a:schemeClr val="bg1"/>
                  </a:solidFill>
                  <a:latin typeface="Impact" panose="020B0806030902050204" charset="0"/>
                </a:rPr>
                <a:t>04</a:t>
              </a:r>
              <a:endParaRPr lang="zh-CN" altLang="en-US" sz="2400">
                <a:solidFill>
                  <a:schemeClr val="bg1"/>
                </a:solidFill>
                <a:latin typeface="Impact" panose="020B0806030902050204" charset="0"/>
              </a:endParaRPr>
            </a:p>
          </p:txBody>
        </p:sp>
        <p:sp>
          <p:nvSpPr>
            <p:cNvPr id="20" name="文本框 12"/>
            <p:cNvSpPr txBox="1">
              <a:spLocks noChangeArrowheads="1"/>
            </p:cNvSpPr>
            <p:nvPr/>
          </p:nvSpPr>
          <p:spPr bwMode="auto">
            <a:xfrm>
              <a:off x="1000125" y="178861"/>
              <a:ext cx="14160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a:latin typeface="微软雅黑" panose="020B0503020204020204" charset="-122"/>
                  <a:ea typeface="微软雅黑" panose="020B0503020204020204" charset="-122"/>
                </a:rPr>
                <a:t>方案建议</a:t>
              </a:r>
              <a:endParaRPr lang="zh-CN" altLang="en-US" sz="240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4088674"/>
            <a:ext cx="12192001" cy="392944"/>
          </a:xfrm>
          <a:prstGeom prst="rect">
            <a:avLst/>
          </a:prstGeom>
          <a:solidFill>
            <a:srgbClr val="F9E7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4E14B"/>
              </a:solidFill>
            </a:endParaRPr>
          </a:p>
        </p:txBody>
      </p:sp>
      <p:pic>
        <p:nvPicPr>
          <p:cNvPr id="3" name="图片占位符 2"/>
          <p:cNvPicPr>
            <a:picLocks noGrp="1" noChangeAspect="1"/>
          </p:cNvPicPr>
          <p:nvPr>
            <p:ph type="pic" sz="quarter" idx="10"/>
          </p:nvPr>
        </p:nvPicPr>
        <p:blipFill>
          <a:blip r:embed="rId1" cstate="print">
            <a:extLst>
              <a:ext uri="{28A0092B-C50C-407E-A947-70E740481C1C}">
                <a14:useLocalDpi xmlns:a14="http://schemas.microsoft.com/office/drawing/2010/main" val="0"/>
              </a:ext>
            </a:extLst>
          </a:blip>
          <a:srcRect t="35246" b="35246"/>
          <a:stretch>
            <a:fillRect/>
          </a:stretch>
        </p:blipFill>
        <p:spPr/>
      </p:pic>
      <p:sp>
        <p:nvSpPr>
          <p:cNvPr id="17" name="TextBox 16"/>
          <p:cNvSpPr txBox="1"/>
          <p:nvPr/>
        </p:nvSpPr>
        <p:spPr>
          <a:xfrm>
            <a:off x="590550" y="2651369"/>
            <a:ext cx="10287000" cy="1626664"/>
          </a:xfrm>
          <a:prstGeom prst="rect">
            <a:avLst/>
          </a:prstGeom>
          <a:noFill/>
        </p:spPr>
        <p:txBody>
          <a:bodyPr wrap="square" rtlCol="0">
            <a:spAutoFit/>
          </a:bodyPr>
          <a:lstStyle/>
          <a:p>
            <a:pPr>
              <a:lnSpc>
                <a:spcPct val="60000"/>
              </a:lnSpc>
            </a:pPr>
            <a:r>
              <a:rPr lang="en-US" altLang="zh-CN" sz="15000" b="1" dirty="0">
                <a:solidFill>
                  <a:srgbClr val="FAE82D"/>
                </a:solidFill>
                <a:latin typeface="Montserrat" panose="00000500000000000000" pitchFamily="50" charset="0"/>
              </a:rPr>
              <a:t>thanks</a:t>
            </a:r>
            <a:endParaRPr lang="ru-RU" sz="15000" b="1" dirty="0">
              <a:solidFill>
                <a:srgbClr val="FAE82D"/>
              </a:solidFill>
            </a:endParaRPr>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509260" y="0"/>
            <a:ext cx="6682740" cy="6183630"/>
          </a:xfrm>
          <a:prstGeom prst="rect">
            <a:avLst/>
          </a:prstGeom>
          <a:solidFill>
            <a:srgbClr val="FAE8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3" name="图片占位符 2"/>
          <p:cNvPicPr>
            <a:picLocks noGrp="1" noChangeAspect="1"/>
          </p:cNvPicPr>
          <p:nvPr>
            <p:ph type="pic" sz="quarter" idx="10"/>
          </p:nvPr>
        </p:nvPicPr>
        <p:blipFill>
          <a:blip r:embed="rId1" cstate="print">
            <a:extLst>
              <a:ext uri="{28A0092B-C50C-407E-A947-70E740481C1C}">
                <a14:useLocalDpi xmlns:a14="http://schemas.microsoft.com/office/drawing/2010/main" val="0"/>
              </a:ext>
            </a:extLst>
          </a:blip>
          <a:srcRect l="20271" r="20271"/>
          <a:stretch>
            <a:fillRect/>
          </a:stretch>
        </p:blipFill>
        <p:spPr/>
      </p:pic>
      <p:sp>
        <p:nvSpPr>
          <p:cNvPr id="9" name="Text Placeholder 13"/>
          <p:cNvSpPr txBox="1"/>
          <p:nvPr/>
        </p:nvSpPr>
        <p:spPr>
          <a:xfrm>
            <a:off x="7108916" y="2765695"/>
            <a:ext cx="3300412" cy="62502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40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背景与目标</a:t>
            </a:r>
            <a:endParaRPr lang="en-US" sz="40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endParaRPr>
          </a:p>
        </p:txBody>
      </p:sp>
      <p:sp>
        <p:nvSpPr>
          <p:cNvPr id="10" name="Text Placeholder 3"/>
          <p:cNvSpPr txBox="1"/>
          <p:nvPr/>
        </p:nvSpPr>
        <p:spPr>
          <a:xfrm>
            <a:off x="7108915" y="3469067"/>
            <a:ext cx="3939512" cy="32278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1800" dirty="0">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7061703" y="1438603"/>
            <a:ext cx="1400901" cy="1200329"/>
          </a:xfrm>
          <a:prstGeom prst="rect">
            <a:avLst/>
          </a:prstGeom>
          <a:noFill/>
        </p:spPr>
        <p:txBody>
          <a:bodyPr wrap="square" rtlCol="0">
            <a:spAutoFit/>
          </a:bodyPr>
          <a:lstStyle/>
          <a:p>
            <a:r>
              <a:rPr kumimoji="1" lang="en-US" altLang="zh-CN" sz="7200" b="1" dirty="0">
                <a:latin typeface="微软雅黑" panose="020B0503020204020204" charset="-122"/>
                <a:ea typeface="微软雅黑" panose="020B0503020204020204" charset="-122"/>
                <a:cs typeface="微软雅黑" panose="020B0503020204020204" charset="-122"/>
              </a:rPr>
              <a:t>01</a:t>
            </a:r>
            <a:endParaRPr kumimoji="1" lang="zh-CN" altLang="en-US" sz="7200" b="1"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 Placeholder 13"/>
          <p:cNvSpPr txBox="1"/>
          <p:nvPr/>
        </p:nvSpPr>
        <p:spPr>
          <a:xfrm>
            <a:off x="189186" y="217929"/>
            <a:ext cx="10888389" cy="7060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40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背景与目标</a:t>
            </a:r>
            <a:endParaRPr lang="en-US" altLang="zh-CN" sz="40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endParaRPr>
          </a:p>
        </p:txBody>
      </p:sp>
      <p:sp>
        <p:nvSpPr>
          <p:cNvPr id="3" name="Text Placeholder 3"/>
          <p:cNvSpPr txBox="1"/>
          <p:nvPr/>
        </p:nvSpPr>
        <p:spPr>
          <a:xfrm>
            <a:off x="444753" y="2351314"/>
            <a:ext cx="10733787" cy="348506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nSpc>
                <a:spcPct val="150000"/>
              </a:lnSpc>
              <a:spcBef>
                <a:spcPts val="0"/>
              </a:spcBef>
              <a:buNone/>
            </a:pPr>
            <a:r>
              <a:rPr lang="en-US" altLang="zh-CN" sz="2400" dirty="0">
                <a:latin typeface="微软雅黑" panose="020B0503020204020204" charset="-122"/>
                <a:ea typeface="微软雅黑" panose="020B0503020204020204" charset="-122"/>
                <a:cs typeface="微软雅黑" panose="020B0503020204020204" charset="-122"/>
              </a:rPr>
              <a:t>		</a:t>
            </a:r>
            <a:r>
              <a:rPr lang="zh-CN" altLang="en-US" sz="2400" dirty="0">
                <a:latin typeface="微软雅黑" panose="020B0503020204020204" charset="-122"/>
                <a:ea typeface="微软雅黑" panose="020B0503020204020204" charset="-122"/>
                <a:cs typeface="微软雅黑" panose="020B0503020204020204" charset="-122"/>
              </a:rPr>
              <a:t>某电商企业，由于投放的广告渠道较多，需要对其做广告效果分析以实现有针对性的广告效果测量和优化工作。</a:t>
            </a:r>
            <a:r>
              <a:rPr lang="zh-CN" altLang="en-US" sz="2400" dirty="0">
                <a:latin typeface="微软雅黑" panose="020B0503020204020204" charset="-122"/>
                <a:ea typeface="微软雅黑" panose="020B0503020204020204" charset="-122"/>
                <a:cs typeface="微软雅黑" panose="020B0503020204020204" charset="-122"/>
              </a:rPr>
              <a:t>在分析过程中，输出的数据会不断变动，需与业务运营方持续沟通。</a:t>
            </a:r>
            <a:endParaRPr lang="en-US" altLang="zh-CN" sz="2400" dirty="0">
              <a:latin typeface="微软雅黑" panose="020B0503020204020204" charset="-122"/>
              <a:ea typeface="微软雅黑" panose="020B0503020204020204" charset="-122"/>
              <a:cs typeface="微软雅黑" panose="020B0503020204020204" charset="-122"/>
            </a:endParaRPr>
          </a:p>
          <a:p>
            <a:pPr marL="457200" lvl="0" indent="-457200">
              <a:lnSpc>
                <a:spcPct val="150000"/>
              </a:lnSpc>
              <a:spcBef>
                <a:spcPts val="0"/>
              </a:spcBef>
              <a:buNone/>
            </a:pPr>
            <a:endParaRPr lang="en-US" altLang="zh-CN" sz="2400" dirty="0">
              <a:latin typeface="微软雅黑" panose="020B0503020204020204" charset="-122"/>
              <a:ea typeface="微软雅黑" panose="020B0503020204020204" charset="-122"/>
              <a:cs typeface="微软雅黑" panose="020B0503020204020204" charset="-122"/>
            </a:endParaRPr>
          </a:p>
          <a:p>
            <a:pPr marL="457200" lvl="0" indent="-457200">
              <a:lnSpc>
                <a:spcPct val="150000"/>
              </a:lnSpc>
              <a:spcBef>
                <a:spcPts val="0"/>
              </a:spcBef>
              <a:buNone/>
            </a:pPr>
            <a:r>
              <a:rPr lang="en-US" altLang="zh-CN" sz="2400" dirty="0">
                <a:latin typeface="微软雅黑" panose="020B0503020204020204" charset="-122"/>
                <a:ea typeface="微软雅黑" panose="020B0503020204020204" charset="-122"/>
                <a:cs typeface="微软雅黑" panose="020B0503020204020204" charset="-122"/>
              </a:rPr>
              <a:t>		</a:t>
            </a:r>
            <a:endParaRPr lang="en-US" altLang="zh-CN" sz="2400" dirty="0">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509260" y="0"/>
            <a:ext cx="6682740" cy="6183630"/>
          </a:xfrm>
          <a:prstGeom prst="rect">
            <a:avLst/>
          </a:prstGeom>
          <a:solidFill>
            <a:srgbClr val="FAE8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3" name="图片占位符 2"/>
          <p:cNvPicPr>
            <a:picLocks noGrp="1" noChangeAspect="1"/>
          </p:cNvPicPr>
          <p:nvPr>
            <p:ph type="pic" sz="quarter" idx="10"/>
          </p:nvPr>
        </p:nvPicPr>
        <p:blipFill>
          <a:blip r:embed="rId1" cstate="print">
            <a:extLst>
              <a:ext uri="{28A0092B-C50C-407E-A947-70E740481C1C}">
                <a14:useLocalDpi xmlns:a14="http://schemas.microsoft.com/office/drawing/2010/main" val="0"/>
              </a:ext>
            </a:extLst>
          </a:blip>
          <a:srcRect l="20271" r="20271"/>
          <a:stretch>
            <a:fillRect/>
          </a:stretch>
        </p:blipFill>
        <p:spPr/>
      </p:pic>
      <p:sp>
        <p:nvSpPr>
          <p:cNvPr id="9" name="Text Placeholder 13"/>
          <p:cNvSpPr txBox="1"/>
          <p:nvPr/>
        </p:nvSpPr>
        <p:spPr>
          <a:xfrm>
            <a:off x="7271381" y="2397567"/>
            <a:ext cx="3300412" cy="62502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40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分析过程</a:t>
            </a:r>
            <a:endParaRPr lang="en-US" sz="40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endParaRPr>
          </a:p>
        </p:txBody>
      </p:sp>
      <p:sp>
        <p:nvSpPr>
          <p:cNvPr id="10" name="Text Placeholder 3"/>
          <p:cNvSpPr txBox="1"/>
          <p:nvPr/>
        </p:nvSpPr>
        <p:spPr>
          <a:xfrm>
            <a:off x="7271380" y="3100939"/>
            <a:ext cx="3939512" cy="23729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0000"/>
              </a:lnSpc>
              <a:buAutoNum type="arabicPeriod"/>
            </a:pPr>
            <a:r>
              <a:rPr lang="zh-CN" altLang="en-US" sz="1800" dirty="0" smtClean="0">
                <a:latin typeface="微软雅黑" panose="020B0503020204020204" charset="-122"/>
                <a:ea typeface="微软雅黑" panose="020B0503020204020204" charset="-122"/>
                <a:cs typeface="微软雅黑" panose="020B0503020204020204" charset="-122"/>
              </a:rPr>
              <a:t>数据清洗</a:t>
            </a:r>
            <a:endParaRPr lang="en-US" altLang="zh-CN" sz="1800" dirty="0" smtClean="0">
              <a:latin typeface="微软雅黑" panose="020B0503020204020204" charset="-122"/>
              <a:ea typeface="微软雅黑" panose="020B0503020204020204" charset="-122"/>
              <a:cs typeface="微软雅黑" panose="020B0503020204020204" charset="-122"/>
            </a:endParaRPr>
          </a:p>
          <a:p>
            <a:pPr marL="342900" indent="-342900">
              <a:lnSpc>
                <a:spcPct val="100000"/>
              </a:lnSpc>
              <a:buAutoNum type="arabicPeriod"/>
            </a:pPr>
            <a:r>
              <a:rPr lang="zh-CN" altLang="en-US" sz="1800" dirty="0">
                <a:latin typeface="微软雅黑" panose="020B0503020204020204" charset="-122"/>
                <a:ea typeface="微软雅黑" panose="020B0503020204020204" charset="-122"/>
                <a:cs typeface="微软雅黑" panose="020B0503020204020204" charset="-122"/>
              </a:rPr>
              <a:t>计算相关性指标</a:t>
            </a:r>
            <a:endParaRPr lang="en-US" altLang="zh-CN" sz="1800" dirty="0">
              <a:latin typeface="微软雅黑" panose="020B0503020204020204" charset="-122"/>
              <a:ea typeface="微软雅黑" panose="020B0503020204020204" charset="-122"/>
              <a:cs typeface="微软雅黑" panose="020B0503020204020204" charset="-122"/>
            </a:endParaRPr>
          </a:p>
          <a:p>
            <a:pPr marL="342900" indent="-342900">
              <a:lnSpc>
                <a:spcPct val="100000"/>
              </a:lnSpc>
              <a:buAutoNum type="arabicPeriod"/>
            </a:pPr>
            <a:r>
              <a:rPr lang="zh-CN" altLang="en-US" sz="1800" dirty="0" smtClean="0">
                <a:latin typeface="微软雅黑" panose="020B0503020204020204" charset="-122"/>
                <a:ea typeface="微软雅黑" panose="020B0503020204020204" charset="-122"/>
                <a:cs typeface="微软雅黑" panose="020B0503020204020204" charset="-122"/>
              </a:rPr>
              <a:t>数据标准化</a:t>
            </a:r>
            <a:endParaRPr lang="en-US" altLang="zh-CN" sz="1800" dirty="0" smtClean="0">
              <a:latin typeface="微软雅黑" panose="020B0503020204020204" charset="-122"/>
              <a:ea typeface="微软雅黑" panose="020B0503020204020204" charset="-122"/>
              <a:cs typeface="微软雅黑" panose="020B0503020204020204" charset="-122"/>
            </a:endParaRPr>
          </a:p>
          <a:p>
            <a:pPr marL="342900" indent="-342900">
              <a:lnSpc>
                <a:spcPct val="100000"/>
              </a:lnSpc>
              <a:buAutoNum type="arabicPeriod"/>
            </a:pPr>
            <a:r>
              <a:rPr lang="zh-CN" altLang="en-US" sz="1800" dirty="0">
                <a:latin typeface="微软雅黑" panose="020B0503020204020204" charset="-122"/>
                <a:ea typeface="微软雅黑" panose="020B0503020204020204" charset="-122"/>
                <a:cs typeface="微软雅黑" panose="020B0503020204020204" charset="-122"/>
              </a:rPr>
              <a:t>字符串分类</a:t>
            </a:r>
            <a:endParaRPr lang="en-US" altLang="zh-CN" sz="1800" dirty="0">
              <a:latin typeface="微软雅黑" panose="020B0503020204020204" charset="-122"/>
              <a:ea typeface="微软雅黑" panose="020B0503020204020204" charset="-122"/>
              <a:cs typeface="微软雅黑" panose="020B0503020204020204" charset="-122"/>
            </a:endParaRPr>
          </a:p>
          <a:p>
            <a:pPr marL="342900" indent="-342900">
              <a:lnSpc>
                <a:spcPct val="100000"/>
              </a:lnSpc>
              <a:buAutoNum type="arabicPeriod"/>
            </a:pPr>
            <a:r>
              <a:rPr lang="en-US" altLang="zh-CN" sz="1800" dirty="0" smtClean="0">
                <a:latin typeface="微软雅黑" panose="020B0503020204020204" charset="-122"/>
                <a:ea typeface="微软雅黑" panose="020B0503020204020204" charset="-122"/>
                <a:cs typeface="微软雅黑" panose="020B0503020204020204" charset="-122"/>
              </a:rPr>
              <a:t>KMeans</a:t>
            </a:r>
            <a:r>
              <a:rPr lang="zh-CN" altLang="en-US" sz="1800" dirty="0" smtClean="0">
                <a:latin typeface="微软雅黑" panose="020B0503020204020204" charset="-122"/>
                <a:ea typeface="微软雅黑" panose="020B0503020204020204" charset="-122"/>
                <a:cs typeface="微软雅黑" panose="020B0503020204020204" charset="-122"/>
              </a:rPr>
              <a:t>建模</a:t>
            </a:r>
            <a:endParaRPr lang="en-US" altLang="zh-CN" sz="1800" dirty="0" smtClean="0">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7224168" y="1070475"/>
            <a:ext cx="1400901" cy="1200329"/>
          </a:xfrm>
          <a:prstGeom prst="rect">
            <a:avLst/>
          </a:prstGeom>
          <a:noFill/>
        </p:spPr>
        <p:txBody>
          <a:bodyPr wrap="square" rtlCol="0">
            <a:spAutoFit/>
          </a:bodyPr>
          <a:lstStyle/>
          <a:p>
            <a:r>
              <a:rPr kumimoji="1" lang="en-US" altLang="zh-CN" sz="7200" b="1" dirty="0" smtClean="0">
                <a:latin typeface="微软雅黑" panose="020B0503020204020204" charset="-122"/>
                <a:ea typeface="微软雅黑" panose="020B0503020204020204" charset="-122"/>
                <a:cs typeface="微软雅黑" panose="020B0503020204020204" charset="-122"/>
              </a:rPr>
              <a:t>02</a:t>
            </a:r>
            <a:endParaRPr kumimoji="1" lang="zh-CN" altLang="en-US" sz="7200" b="1"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 Placeholder 13"/>
          <p:cNvSpPr txBox="1"/>
          <p:nvPr/>
        </p:nvSpPr>
        <p:spPr>
          <a:xfrm>
            <a:off x="189186" y="217929"/>
            <a:ext cx="10888389" cy="7060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40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案例数据</a:t>
            </a:r>
            <a:endParaRPr lang="en-US" altLang="zh-CN" sz="4000" b="1" dirty="0" smtClean="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endParaRPr>
          </a:p>
        </p:txBody>
      </p:sp>
      <p:sp>
        <p:nvSpPr>
          <p:cNvPr id="5" name="Text Placeholder 3"/>
          <p:cNvSpPr txBox="1"/>
          <p:nvPr/>
        </p:nvSpPr>
        <p:spPr>
          <a:xfrm>
            <a:off x="749023" y="1287625"/>
            <a:ext cx="11138177" cy="24072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50000"/>
              </a:lnSpc>
              <a:spcBef>
                <a:spcPts val="0"/>
              </a:spcBef>
              <a:buFont typeface="Wingdings" panose="05000000000000000000" pitchFamily="2" charset="2"/>
              <a:buChar char="p"/>
            </a:pPr>
            <a:r>
              <a:rPr lang="zh-CN" altLang="en-US" sz="2400" dirty="0">
                <a:latin typeface="微软雅黑" panose="020B0503020204020204" charset="-122"/>
                <a:ea typeface="微软雅黑" panose="020B0503020204020204" charset="-122"/>
                <a:cs typeface="微软雅黑" panose="020B0503020204020204" charset="-122"/>
              </a:rPr>
              <a:t>  广告渠道：所有带站外标记的渠道</a:t>
            </a:r>
            <a:endParaRPr lang="en-US" altLang="zh-CN" sz="2400" dirty="0">
              <a:latin typeface="微软雅黑" panose="020B0503020204020204" charset="-122"/>
              <a:ea typeface="微软雅黑" panose="020B0503020204020204" charset="-122"/>
              <a:cs typeface="微软雅黑" panose="020B0503020204020204" charset="-122"/>
            </a:endParaRPr>
          </a:p>
          <a:p>
            <a:pPr lvl="0">
              <a:lnSpc>
                <a:spcPct val="150000"/>
              </a:lnSpc>
              <a:spcBef>
                <a:spcPts val="0"/>
              </a:spcBef>
              <a:buFont typeface="Wingdings" panose="05000000000000000000" pitchFamily="2" charset="2"/>
              <a:buChar char="p"/>
            </a:pPr>
            <a:r>
              <a:rPr lang="zh-CN" altLang="en-US" sz="2400" dirty="0">
                <a:latin typeface="微软雅黑" panose="020B0503020204020204" charset="-122"/>
                <a:ea typeface="微软雅黑" panose="020B0503020204020204" charset="-122"/>
                <a:cs typeface="微软雅黑" panose="020B0503020204020204" charset="-122"/>
              </a:rPr>
              <a:t>  数据范围：近</a:t>
            </a:r>
            <a:r>
              <a:rPr lang="en-US" altLang="zh-CN" sz="2400" dirty="0">
                <a:latin typeface="微软雅黑" panose="020B0503020204020204" charset="-122"/>
                <a:ea typeface="微软雅黑" panose="020B0503020204020204" charset="-122"/>
                <a:cs typeface="微软雅黑" panose="020B0503020204020204" charset="-122"/>
              </a:rPr>
              <a:t>90</a:t>
            </a:r>
            <a:r>
              <a:rPr lang="zh-CN" altLang="en-US" sz="2400" dirty="0">
                <a:latin typeface="微软雅黑" panose="020B0503020204020204" charset="-122"/>
                <a:ea typeface="微软雅黑" panose="020B0503020204020204" charset="-122"/>
                <a:cs typeface="微软雅黑" panose="020B0503020204020204" charset="-122"/>
              </a:rPr>
              <a:t>天</a:t>
            </a:r>
            <a:endParaRPr lang="en-US" altLang="zh-CN" sz="2400" dirty="0">
              <a:latin typeface="微软雅黑" panose="020B0503020204020204" charset="-122"/>
              <a:ea typeface="微软雅黑" panose="020B0503020204020204" charset="-122"/>
              <a:cs typeface="微软雅黑" panose="020B0503020204020204" charset="-122"/>
            </a:endParaRPr>
          </a:p>
          <a:p>
            <a:pPr lvl="0">
              <a:lnSpc>
                <a:spcPct val="150000"/>
              </a:lnSpc>
              <a:spcBef>
                <a:spcPts val="0"/>
              </a:spcBef>
              <a:buFont typeface="Wingdings" panose="05000000000000000000" pitchFamily="2" charset="2"/>
              <a:buChar char="p"/>
            </a:pPr>
            <a:r>
              <a:rPr lang="zh-CN" altLang="en-US" sz="2400" dirty="0">
                <a:latin typeface="微软雅黑" panose="020B0503020204020204" charset="-122"/>
                <a:ea typeface="微软雅黑" panose="020B0503020204020204" charset="-122"/>
                <a:cs typeface="微软雅黑" panose="020B0503020204020204" charset="-122"/>
              </a:rPr>
              <a:t>  维度与指标：</a:t>
            </a:r>
            <a:r>
              <a:rPr lang="zh-CN" altLang="en-US" sz="2400">
                <a:latin typeface="微软雅黑" panose="020B0503020204020204" charset="-122"/>
                <a:ea typeface="微软雅黑" panose="020B0503020204020204" charset="-122"/>
                <a:cs typeface="微软雅黑" panose="020B0503020204020204" charset="-122"/>
              </a:rPr>
              <a:t>渠道代号</a:t>
            </a:r>
            <a:r>
              <a:rPr lang="en-US" altLang="zh-CN" sz="2400">
                <a:latin typeface="微软雅黑" panose="020B0503020204020204" charset="-122"/>
                <a:ea typeface="微软雅黑" panose="020B0503020204020204" charset="-122"/>
                <a:cs typeface="微软雅黑" panose="020B0503020204020204" charset="-122"/>
              </a:rPr>
              <a:t>,</a:t>
            </a:r>
            <a:r>
              <a:rPr lang="zh-CN" altLang="en-US" sz="2400">
                <a:latin typeface="微软雅黑" panose="020B0503020204020204" charset="-122"/>
                <a:ea typeface="微软雅黑" panose="020B0503020204020204" charset="-122"/>
                <a:cs typeface="微软雅黑" panose="020B0503020204020204" charset="-122"/>
              </a:rPr>
              <a:t>日均</a:t>
            </a:r>
            <a:r>
              <a:rPr lang="en-US" altLang="zh-CN" sz="2400">
                <a:latin typeface="微软雅黑" panose="020B0503020204020204" charset="-122"/>
                <a:ea typeface="微软雅黑" panose="020B0503020204020204" charset="-122"/>
                <a:cs typeface="微软雅黑" panose="020B0503020204020204" charset="-122"/>
              </a:rPr>
              <a:t>UV,</a:t>
            </a:r>
            <a:r>
              <a:rPr lang="zh-CN" altLang="en-US" sz="2400">
                <a:latin typeface="微软雅黑" panose="020B0503020204020204" charset="-122"/>
                <a:ea typeface="微软雅黑" panose="020B0503020204020204" charset="-122"/>
                <a:cs typeface="微软雅黑" panose="020B0503020204020204" charset="-122"/>
              </a:rPr>
              <a:t>平均注册率</a:t>
            </a:r>
            <a:r>
              <a:rPr lang="en-US" altLang="zh-CN" sz="2400">
                <a:latin typeface="微软雅黑" panose="020B0503020204020204" charset="-122"/>
                <a:ea typeface="微软雅黑" panose="020B0503020204020204" charset="-122"/>
                <a:cs typeface="微软雅黑" panose="020B0503020204020204" charset="-122"/>
              </a:rPr>
              <a:t>,</a:t>
            </a:r>
            <a:r>
              <a:rPr lang="zh-CN" altLang="en-US" sz="2400">
                <a:latin typeface="微软雅黑" panose="020B0503020204020204" charset="-122"/>
                <a:ea typeface="微软雅黑" panose="020B0503020204020204" charset="-122"/>
                <a:cs typeface="微软雅黑" panose="020B0503020204020204" charset="-122"/>
              </a:rPr>
              <a:t>平均搜索量</a:t>
            </a:r>
            <a:r>
              <a:rPr lang="en-US" altLang="zh-CN" sz="2400">
                <a:latin typeface="微软雅黑" panose="020B0503020204020204" charset="-122"/>
                <a:ea typeface="微软雅黑" panose="020B0503020204020204" charset="-122"/>
                <a:cs typeface="微软雅黑" panose="020B0503020204020204" charset="-122"/>
              </a:rPr>
              <a:t>,</a:t>
            </a:r>
            <a:r>
              <a:rPr lang="zh-CN" altLang="en-US" sz="2400">
                <a:latin typeface="微软雅黑" panose="020B0503020204020204" charset="-122"/>
                <a:ea typeface="微软雅黑" panose="020B0503020204020204" charset="-122"/>
                <a:cs typeface="微软雅黑" panose="020B0503020204020204" charset="-122"/>
              </a:rPr>
              <a:t>访问深度</a:t>
            </a:r>
            <a:r>
              <a:rPr lang="en-US" altLang="zh-CN" sz="2400">
                <a:latin typeface="微软雅黑" panose="020B0503020204020204" charset="-122"/>
                <a:ea typeface="微软雅黑" panose="020B0503020204020204" charset="-122"/>
                <a:cs typeface="微软雅黑" panose="020B0503020204020204" charset="-122"/>
              </a:rPr>
              <a:t>,</a:t>
            </a:r>
            <a:r>
              <a:rPr lang="zh-CN" altLang="en-US" sz="2400">
                <a:latin typeface="微软雅黑" panose="020B0503020204020204" charset="-122"/>
                <a:ea typeface="微软雅黑" panose="020B0503020204020204" charset="-122"/>
                <a:cs typeface="微软雅黑" panose="020B0503020204020204" charset="-122"/>
              </a:rPr>
              <a:t>平均停留时间</a:t>
            </a:r>
            <a:r>
              <a:rPr lang="en-US" altLang="zh-CN" sz="2400">
                <a:latin typeface="微软雅黑" panose="020B0503020204020204" charset="-122"/>
                <a:ea typeface="微软雅黑" panose="020B0503020204020204" charset="-122"/>
                <a:cs typeface="微软雅黑" panose="020B0503020204020204" charset="-122"/>
              </a:rPr>
              <a:t>,</a:t>
            </a:r>
            <a:r>
              <a:rPr lang="zh-CN" altLang="en-US" sz="2400">
                <a:latin typeface="微软雅黑" panose="020B0503020204020204" charset="-122"/>
                <a:ea typeface="微软雅黑" panose="020B0503020204020204" charset="-122"/>
                <a:cs typeface="微软雅黑" panose="020B0503020204020204" charset="-122"/>
              </a:rPr>
              <a:t>订单转化率</a:t>
            </a:r>
            <a:r>
              <a:rPr lang="en-US" altLang="zh-CN" sz="2400">
                <a:latin typeface="微软雅黑" panose="020B0503020204020204" charset="-122"/>
                <a:ea typeface="微软雅黑" panose="020B0503020204020204" charset="-122"/>
                <a:cs typeface="微软雅黑" panose="020B0503020204020204" charset="-122"/>
              </a:rPr>
              <a:t>,</a:t>
            </a:r>
            <a:r>
              <a:rPr lang="zh-CN" altLang="en-US" sz="2400">
                <a:latin typeface="微软雅黑" panose="020B0503020204020204" charset="-122"/>
                <a:ea typeface="微软雅黑" panose="020B0503020204020204" charset="-122"/>
                <a:cs typeface="微软雅黑" panose="020B0503020204020204" charset="-122"/>
              </a:rPr>
              <a:t>投放总时间</a:t>
            </a:r>
            <a:r>
              <a:rPr lang="en-US" altLang="zh-CN" sz="2400">
                <a:latin typeface="微软雅黑" panose="020B0503020204020204" charset="-122"/>
                <a:ea typeface="微软雅黑" panose="020B0503020204020204" charset="-122"/>
                <a:cs typeface="微软雅黑" panose="020B0503020204020204" charset="-122"/>
              </a:rPr>
              <a:t>,</a:t>
            </a:r>
            <a:r>
              <a:rPr lang="zh-CN" altLang="en-US" sz="2400">
                <a:latin typeface="微软雅黑" panose="020B0503020204020204" charset="-122"/>
                <a:ea typeface="微软雅黑" panose="020B0503020204020204" charset="-122"/>
                <a:cs typeface="微软雅黑" panose="020B0503020204020204" charset="-122"/>
              </a:rPr>
              <a:t>素材类型</a:t>
            </a:r>
            <a:r>
              <a:rPr lang="en-US" altLang="zh-CN" sz="2400">
                <a:latin typeface="微软雅黑" panose="020B0503020204020204" charset="-122"/>
                <a:ea typeface="微软雅黑" panose="020B0503020204020204" charset="-122"/>
                <a:cs typeface="微软雅黑" panose="020B0503020204020204" charset="-122"/>
              </a:rPr>
              <a:t>,</a:t>
            </a:r>
            <a:r>
              <a:rPr lang="zh-CN" altLang="en-US" sz="2400">
                <a:latin typeface="微软雅黑" panose="020B0503020204020204" charset="-122"/>
                <a:ea typeface="微软雅黑" panose="020B0503020204020204" charset="-122"/>
                <a:cs typeface="微软雅黑" panose="020B0503020204020204" charset="-122"/>
              </a:rPr>
              <a:t>广告类型</a:t>
            </a:r>
            <a:r>
              <a:rPr lang="en-US" altLang="zh-CN" sz="2400">
                <a:latin typeface="微软雅黑" panose="020B0503020204020204" charset="-122"/>
                <a:ea typeface="微软雅黑" panose="020B0503020204020204" charset="-122"/>
                <a:cs typeface="微软雅黑" panose="020B0503020204020204" charset="-122"/>
              </a:rPr>
              <a:t>,</a:t>
            </a:r>
            <a:r>
              <a:rPr lang="zh-CN" altLang="en-US" sz="2400">
                <a:latin typeface="微软雅黑" panose="020B0503020204020204" charset="-122"/>
                <a:ea typeface="微软雅黑" panose="020B0503020204020204" charset="-122"/>
                <a:cs typeface="微软雅黑" panose="020B0503020204020204" charset="-122"/>
              </a:rPr>
              <a:t>合作方式</a:t>
            </a:r>
            <a:r>
              <a:rPr lang="en-US" altLang="zh-CN" sz="2400">
                <a:latin typeface="微软雅黑" panose="020B0503020204020204" charset="-122"/>
                <a:ea typeface="微软雅黑" panose="020B0503020204020204" charset="-122"/>
                <a:cs typeface="微软雅黑" panose="020B0503020204020204" charset="-122"/>
              </a:rPr>
              <a:t>,</a:t>
            </a:r>
            <a:r>
              <a:rPr lang="zh-CN" altLang="en-US" sz="2400">
                <a:latin typeface="微软雅黑" panose="020B0503020204020204" charset="-122"/>
                <a:ea typeface="微软雅黑" panose="020B0503020204020204" charset="-122"/>
                <a:cs typeface="微软雅黑" panose="020B0503020204020204" charset="-122"/>
              </a:rPr>
              <a:t>广告尺寸</a:t>
            </a:r>
            <a:r>
              <a:rPr lang="en-US" altLang="zh-CN" sz="2400">
                <a:latin typeface="微软雅黑" panose="020B0503020204020204" charset="-122"/>
                <a:ea typeface="微软雅黑" panose="020B0503020204020204" charset="-122"/>
                <a:cs typeface="微软雅黑" panose="020B0503020204020204" charset="-122"/>
              </a:rPr>
              <a:t>,</a:t>
            </a:r>
            <a:r>
              <a:rPr lang="zh-CN" altLang="en-US" sz="2400">
                <a:latin typeface="微软雅黑" panose="020B0503020204020204" charset="-122"/>
                <a:ea typeface="微软雅黑" panose="020B0503020204020204" charset="-122"/>
                <a:cs typeface="微软雅黑" panose="020B0503020204020204" charset="-122"/>
              </a:rPr>
              <a:t>广告卖点</a:t>
            </a:r>
            <a:endParaRPr lang="en-US" altLang="zh-CN" sz="2400" dirty="0">
              <a:latin typeface="微软雅黑" panose="020B0503020204020204" charset="-122"/>
              <a:ea typeface="微软雅黑" panose="020B0503020204020204" charset="-122"/>
              <a:cs typeface="微软雅黑" panose="020B0503020204020204" charset="-122"/>
            </a:endParaRPr>
          </a:p>
        </p:txBody>
      </p:sp>
      <p:pic>
        <p:nvPicPr>
          <p:cNvPr id="2" name="图片 1"/>
          <p:cNvPicPr>
            <a:picLocks noChangeAspect="1"/>
          </p:cNvPicPr>
          <p:nvPr/>
        </p:nvPicPr>
        <p:blipFill>
          <a:blip r:embed="rId1"/>
          <a:stretch>
            <a:fillRect/>
          </a:stretch>
        </p:blipFill>
        <p:spPr>
          <a:xfrm>
            <a:off x="749023" y="3939153"/>
            <a:ext cx="11046955" cy="1677876"/>
          </a:xfrm>
          <a:prstGeom prst="rect">
            <a:avLst/>
          </a:prstGeom>
        </p:spPr>
      </p:pic>
    </p:spTree>
    <p:custDataLst>
      <p:tags r:id="rId2"/>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 Placeholder 13"/>
          <p:cNvSpPr txBox="1"/>
          <p:nvPr/>
        </p:nvSpPr>
        <p:spPr>
          <a:xfrm>
            <a:off x="189186" y="217929"/>
            <a:ext cx="10888389" cy="7060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40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数据清洗</a:t>
            </a:r>
            <a:endParaRPr lang="en-US" altLang="zh-CN" sz="4000" b="1" dirty="0" smtClean="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endParaRPr>
          </a:p>
        </p:txBody>
      </p:sp>
      <p:sp>
        <p:nvSpPr>
          <p:cNvPr id="5" name="Text Placeholder 3"/>
          <p:cNvSpPr txBox="1"/>
          <p:nvPr/>
        </p:nvSpPr>
        <p:spPr>
          <a:xfrm>
            <a:off x="1202082" y="1511558"/>
            <a:ext cx="3851156" cy="22393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50000"/>
              </a:lnSpc>
              <a:spcBef>
                <a:spcPts val="0"/>
              </a:spcBef>
              <a:buFont typeface="Wingdings" panose="05000000000000000000" pitchFamily="2" charset="2"/>
              <a:buChar char="p"/>
            </a:pPr>
            <a:r>
              <a:rPr lang="zh-CN" altLang="en-US" sz="2400" dirty="0">
                <a:latin typeface="微软雅黑" panose="020B0503020204020204" charset="-122"/>
                <a:ea typeface="微软雅黑" panose="020B0503020204020204" charset="-122"/>
                <a:cs typeface="微软雅黑" panose="020B0503020204020204" charset="-122"/>
              </a:rPr>
              <a:t>  数据审查</a:t>
            </a:r>
            <a:endParaRPr lang="en-US" altLang="zh-CN" sz="2400" dirty="0">
              <a:latin typeface="微软雅黑" panose="020B0503020204020204" charset="-122"/>
              <a:ea typeface="微软雅黑" panose="020B0503020204020204" charset="-122"/>
              <a:cs typeface="微软雅黑" panose="020B0503020204020204" charset="-122"/>
            </a:endParaRPr>
          </a:p>
          <a:p>
            <a:pPr lvl="0">
              <a:lnSpc>
                <a:spcPct val="150000"/>
              </a:lnSpc>
              <a:spcBef>
                <a:spcPts val="0"/>
              </a:spcBef>
              <a:buFont typeface="Wingdings" panose="05000000000000000000" pitchFamily="2" charset="2"/>
              <a:buChar char="p"/>
            </a:pPr>
            <a:r>
              <a:rPr lang="zh-CN" altLang="en-US" sz="2400" dirty="0">
                <a:latin typeface="微软雅黑" panose="020B0503020204020204" charset="-122"/>
                <a:ea typeface="微软雅黑" panose="020B0503020204020204" charset="-122"/>
                <a:cs typeface="微软雅黑" panose="020B0503020204020204" charset="-122"/>
              </a:rPr>
              <a:t>  缺失值填充（均值）</a:t>
            </a:r>
            <a:endParaRPr lang="en-US" altLang="zh-CN" sz="2400" dirty="0">
              <a:latin typeface="微软雅黑" panose="020B0503020204020204" charset="-122"/>
              <a:ea typeface="微软雅黑" panose="020B0503020204020204" charset="-122"/>
              <a:cs typeface="微软雅黑" panose="020B0503020204020204" charset="-122"/>
            </a:endParaRPr>
          </a:p>
        </p:txBody>
      </p:sp>
      <p:pic>
        <p:nvPicPr>
          <p:cNvPr id="3" name="图片 2"/>
          <p:cNvPicPr>
            <a:picLocks noChangeAspect="1"/>
          </p:cNvPicPr>
          <p:nvPr/>
        </p:nvPicPr>
        <p:blipFill>
          <a:blip r:embed="rId1"/>
          <a:stretch>
            <a:fillRect/>
          </a:stretch>
        </p:blipFill>
        <p:spPr>
          <a:xfrm>
            <a:off x="1202082" y="3208945"/>
            <a:ext cx="9875493" cy="2333690"/>
          </a:xfrm>
          <a:prstGeom prst="rect">
            <a:avLst/>
          </a:prstGeom>
        </p:spPr>
      </p:pic>
    </p:spTree>
    <p:custDataLst>
      <p:tags r:id="rId2"/>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 Placeholder 13"/>
          <p:cNvSpPr txBox="1"/>
          <p:nvPr/>
        </p:nvSpPr>
        <p:spPr>
          <a:xfrm>
            <a:off x="189186" y="217929"/>
            <a:ext cx="10888389" cy="7060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4000" b="1" dirty="0" smtClean="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相关性分析</a:t>
            </a:r>
            <a:endParaRPr lang="en-US" altLang="zh-CN" sz="4000" b="1" dirty="0" smtClean="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endParaRPr>
          </a:p>
        </p:txBody>
      </p:sp>
      <p:sp>
        <p:nvSpPr>
          <p:cNvPr id="5" name="Text Placeholder 3"/>
          <p:cNvSpPr txBox="1"/>
          <p:nvPr/>
        </p:nvSpPr>
        <p:spPr>
          <a:xfrm>
            <a:off x="1612512" y="1194318"/>
            <a:ext cx="5329464" cy="181013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50000"/>
              </a:lnSpc>
              <a:spcBef>
                <a:spcPts val="0"/>
              </a:spcBef>
              <a:buFont typeface="Wingdings" panose="05000000000000000000" pitchFamily="2" charset="2"/>
              <a:buChar char="p"/>
            </a:pPr>
            <a:r>
              <a:rPr lang="zh-CN" altLang="en-US" sz="2400" dirty="0">
                <a:latin typeface="微软雅黑" panose="020B0503020204020204" charset="-122"/>
                <a:ea typeface="微软雅黑" panose="020B0503020204020204" charset="-122"/>
                <a:cs typeface="微软雅黑" panose="020B0503020204020204" charset="-122"/>
              </a:rPr>
              <a:t>  计算相关性</a:t>
            </a:r>
            <a:endParaRPr lang="en-US" altLang="zh-CN" sz="2400" dirty="0">
              <a:latin typeface="微软雅黑" panose="020B0503020204020204" charset="-122"/>
              <a:ea typeface="微软雅黑" panose="020B0503020204020204" charset="-122"/>
              <a:cs typeface="微软雅黑" panose="020B0503020204020204" charset="-122"/>
            </a:endParaRPr>
          </a:p>
          <a:p>
            <a:pPr lvl="0">
              <a:lnSpc>
                <a:spcPct val="150000"/>
              </a:lnSpc>
              <a:spcBef>
                <a:spcPts val="0"/>
              </a:spcBef>
              <a:buFont typeface="Wingdings" panose="05000000000000000000" pitchFamily="2" charset="2"/>
              <a:buChar char="p"/>
            </a:pPr>
            <a:r>
              <a:rPr lang="zh-CN" altLang="en-US" sz="2400" dirty="0">
                <a:latin typeface="微软雅黑" panose="020B0503020204020204" charset="-122"/>
                <a:ea typeface="微软雅黑" panose="020B0503020204020204" charset="-122"/>
                <a:cs typeface="微软雅黑" panose="020B0503020204020204" charset="-122"/>
              </a:rPr>
              <a:t>  删除「平均停留时间」列</a:t>
            </a:r>
            <a:endParaRPr lang="en-US" altLang="zh-CN" sz="2400" dirty="0">
              <a:latin typeface="微软雅黑" panose="020B0503020204020204" charset="-122"/>
              <a:ea typeface="微软雅黑" panose="020B0503020204020204" charset="-122"/>
              <a:cs typeface="微软雅黑" panose="020B0503020204020204" charset="-122"/>
            </a:endParaRPr>
          </a:p>
        </p:txBody>
      </p:sp>
      <p:pic>
        <p:nvPicPr>
          <p:cNvPr id="2" name="图片 1"/>
          <p:cNvPicPr>
            <a:picLocks noChangeAspect="1"/>
          </p:cNvPicPr>
          <p:nvPr/>
        </p:nvPicPr>
        <p:blipFill>
          <a:blip r:embed="rId1"/>
          <a:stretch>
            <a:fillRect/>
          </a:stretch>
        </p:blipFill>
        <p:spPr>
          <a:xfrm>
            <a:off x="1612512" y="2743200"/>
            <a:ext cx="9004300" cy="3111500"/>
          </a:xfrm>
          <a:prstGeom prst="rect">
            <a:avLst/>
          </a:prstGeom>
        </p:spPr>
      </p:pic>
    </p:spTree>
    <p:custDataLst>
      <p:tags r:id="rId2"/>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 Placeholder 13"/>
          <p:cNvSpPr txBox="1"/>
          <p:nvPr/>
        </p:nvSpPr>
        <p:spPr>
          <a:xfrm>
            <a:off x="189186" y="217929"/>
            <a:ext cx="10888389" cy="7060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4000" b="1" dirty="0" smtClean="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数据标准化：</a:t>
            </a:r>
            <a:r>
              <a:rPr lang="en-US" altLang="zh-CN" sz="4000" b="1" dirty="0" smtClean="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Min</a:t>
            </a:r>
            <a:r>
              <a:rPr lang="en-US" altLang="zh-CN" sz="40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-Max</a:t>
            </a:r>
            <a:endParaRPr lang="en-US" altLang="zh-CN" sz="4000" b="1" dirty="0" smtClean="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endParaRPr>
          </a:p>
        </p:txBody>
      </p:sp>
      <p:sp>
        <p:nvSpPr>
          <p:cNvPr id="5" name="Text Placeholder 3"/>
          <p:cNvSpPr txBox="1"/>
          <p:nvPr/>
        </p:nvSpPr>
        <p:spPr>
          <a:xfrm>
            <a:off x="1612512" y="1231641"/>
            <a:ext cx="5329464" cy="177281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50000"/>
              </a:lnSpc>
              <a:spcBef>
                <a:spcPts val="0"/>
              </a:spcBef>
              <a:buFont typeface="Wingdings" panose="05000000000000000000" pitchFamily="2" charset="2"/>
              <a:buChar char="p"/>
            </a:pPr>
            <a:r>
              <a:rPr lang="zh-CN" altLang="en-US" sz="2400" dirty="0">
                <a:latin typeface="微软雅黑" panose="020B0503020204020204" charset="-122"/>
                <a:ea typeface="微软雅黑" panose="020B0503020204020204" charset="-122"/>
                <a:cs typeface="微软雅黑" panose="020B0503020204020204" charset="-122"/>
              </a:rPr>
              <a:t>  使用</a:t>
            </a:r>
            <a:r>
              <a:rPr lang="en-US" altLang="zh-CN" sz="2400" dirty="0">
                <a:latin typeface="微软雅黑" panose="020B0503020204020204" charset="-122"/>
                <a:ea typeface="微软雅黑" panose="020B0503020204020204" charset="-122"/>
                <a:cs typeface="微软雅黑" panose="020B0503020204020204" charset="-122"/>
              </a:rPr>
              <a:t>Min-Max</a:t>
            </a:r>
            <a:r>
              <a:rPr lang="zh-CN" altLang="en-US" sz="2400" dirty="0">
                <a:latin typeface="微软雅黑" panose="020B0503020204020204" charset="-122"/>
                <a:ea typeface="微软雅黑" panose="020B0503020204020204" charset="-122"/>
                <a:cs typeface="微软雅黑" panose="020B0503020204020204" charset="-122"/>
              </a:rPr>
              <a:t>归一法</a:t>
            </a:r>
            <a:endParaRPr lang="en-US" altLang="zh-CN" sz="2400" dirty="0">
              <a:latin typeface="微软雅黑" panose="020B0503020204020204" charset="-122"/>
              <a:ea typeface="微软雅黑" panose="020B0503020204020204" charset="-122"/>
              <a:cs typeface="微软雅黑" panose="020B0503020204020204" charset="-122"/>
            </a:endParaRPr>
          </a:p>
          <a:p>
            <a:pPr lvl="0">
              <a:lnSpc>
                <a:spcPct val="150000"/>
              </a:lnSpc>
              <a:spcBef>
                <a:spcPts val="0"/>
              </a:spcBef>
              <a:buFont typeface="Wingdings" panose="05000000000000000000" pitchFamily="2" charset="2"/>
              <a:buChar char="p"/>
            </a:pPr>
            <a:r>
              <a:rPr lang="zh-CN" altLang="en-US" sz="2400" dirty="0">
                <a:latin typeface="微软雅黑" panose="020B0503020204020204" charset="-122"/>
                <a:ea typeface="微软雅黑" panose="020B0503020204020204" charset="-122"/>
                <a:cs typeface="微软雅黑" panose="020B0503020204020204" charset="-122"/>
              </a:rPr>
              <a:t>  数值范围</a:t>
            </a:r>
            <a:r>
              <a:rPr lang="en-US" altLang="zh-CN" sz="2400" dirty="0">
                <a:latin typeface="微软雅黑" panose="020B0503020204020204" charset="-122"/>
                <a:ea typeface="微软雅黑" panose="020B0503020204020204" charset="-122"/>
                <a:cs typeface="微软雅黑" panose="020B0503020204020204" charset="-122"/>
              </a:rPr>
              <a:t>0~1</a:t>
            </a:r>
            <a:endParaRPr lang="en-US" altLang="zh-CN" sz="2400" dirty="0">
              <a:latin typeface="微软雅黑" panose="020B0503020204020204" charset="-122"/>
              <a:ea typeface="微软雅黑" panose="020B0503020204020204" charset="-122"/>
              <a:cs typeface="微软雅黑" panose="020B0503020204020204" charset="-122"/>
            </a:endParaRPr>
          </a:p>
        </p:txBody>
      </p:sp>
      <p:pic>
        <p:nvPicPr>
          <p:cNvPr id="6" name="图片 5"/>
          <p:cNvPicPr>
            <a:picLocks noChangeAspect="1"/>
          </p:cNvPicPr>
          <p:nvPr/>
        </p:nvPicPr>
        <p:blipFill>
          <a:blip r:embed="rId1"/>
          <a:stretch>
            <a:fillRect/>
          </a:stretch>
        </p:blipFill>
        <p:spPr>
          <a:xfrm>
            <a:off x="1612512" y="2644321"/>
            <a:ext cx="9744706" cy="3252625"/>
          </a:xfrm>
          <a:prstGeom prst="rect">
            <a:avLst/>
          </a:prstGeom>
        </p:spPr>
      </p:pic>
    </p:spTree>
    <p:custDataLst>
      <p:tags r:id="rId2"/>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SLIDE_MODEL_TYPE" val="timeline"/>
</p:tagLst>
</file>

<file path=ppt/tags/tag10.xml><?xml version="1.0" encoding="utf-8"?>
<p:tagLst xmlns:p="http://schemas.openxmlformats.org/presentationml/2006/main">
  <p:tag name="KSO_WM_SLIDE_MODEL_TYPE" val="timeline"/>
</p:tagLst>
</file>

<file path=ppt/tags/tag11.xml><?xml version="1.0" encoding="utf-8"?>
<p:tagLst xmlns:p="http://schemas.openxmlformats.org/presentationml/2006/main">
  <p:tag name="KSO_WM_SLIDE_MODEL_TYPE" val="timeline"/>
</p:tagLst>
</file>

<file path=ppt/tags/tag12.xml><?xml version="1.0" encoding="utf-8"?>
<p:tagLst xmlns:p="http://schemas.openxmlformats.org/presentationml/2006/main">
  <p:tag name="KSO_WM_SLIDE_MODEL_TYPE" val="timeline"/>
</p:tagLst>
</file>

<file path=ppt/tags/tag13.xml><?xml version="1.0" encoding="utf-8"?>
<p:tagLst xmlns:p="http://schemas.openxmlformats.org/presentationml/2006/main">
  <p:tag name="KSO_WM_SLIDE_MODEL_TYPE" val="timeline"/>
</p:tagLst>
</file>

<file path=ppt/tags/tag14.xml><?xml version="1.0" encoding="utf-8"?>
<p:tagLst xmlns:p="http://schemas.openxmlformats.org/presentationml/2006/main">
  <p:tag name="commondata" val="eyJoZGlkIjoiZjJkY2FlOGE1NjBkN2U0MzI0YzIyOWZlZmY2MjQ2ODgifQ=="/>
</p:tagLst>
</file>

<file path=ppt/tags/tag2.xml><?xml version="1.0" encoding="utf-8"?>
<p:tagLst xmlns:p="http://schemas.openxmlformats.org/presentationml/2006/main">
  <p:tag name="KSO_WM_SLIDE_MODEL_TYPE" val="timeline"/>
</p:tagLst>
</file>

<file path=ppt/tags/tag3.xml><?xml version="1.0" encoding="utf-8"?>
<p:tagLst xmlns:p="http://schemas.openxmlformats.org/presentationml/2006/main">
  <p:tag name="KSO_WM_SLIDE_MODEL_TYPE" val="timeline"/>
</p:tagLst>
</file>

<file path=ppt/tags/tag4.xml><?xml version="1.0" encoding="utf-8"?>
<p:tagLst xmlns:p="http://schemas.openxmlformats.org/presentationml/2006/main">
  <p:tag name="KSO_WM_SLIDE_MODEL_TYPE" val="timeline"/>
</p:tagLst>
</file>

<file path=ppt/tags/tag5.xml><?xml version="1.0" encoding="utf-8"?>
<p:tagLst xmlns:p="http://schemas.openxmlformats.org/presentationml/2006/main">
  <p:tag name="KSO_WM_SLIDE_MODEL_TYPE" val="timeline"/>
</p:tagLst>
</file>

<file path=ppt/tags/tag6.xml><?xml version="1.0" encoding="utf-8"?>
<p:tagLst xmlns:p="http://schemas.openxmlformats.org/presentationml/2006/main">
  <p:tag name="KSO_WM_SLIDE_MODEL_TYPE" val="timeline"/>
</p:tagLst>
</file>

<file path=ppt/tags/tag7.xml><?xml version="1.0" encoding="utf-8"?>
<p:tagLst xmlns:p="http://schemas.openxmlformats.org/presentationml/2006/main">
  <p:tag name="KSO_WM_SLIDE_MODEL_TYPE" val="timeline"/>
</p:tagLst>
</file>

<file path=ppt/tags/tag8.xml><?xml version="1.0" encoding="utf-8"?>
<p:tagLst xmlns:p="http://schemas.openxmlformats.org/presentationml/2006/main">
  <p:tag name="KSO_WM_SLIDE_MODEL_TYPE" val="timeline"/>
</p:tagLst>
</file>

<file path=ppt/tags/tag9.xml><?xml version="1.0" encoding="utf-8"?>
<p:tagLst xmlns:p="http://schemas.openxmlformats.org/presentationml/2006/main">
  <p:tag name="KSO_WM_SLIDE_MODEL_TYPE" val="timelin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1133</Words>
  <Application>WPS 演示</Application>
  <PresentationFormat>宽屏</PresentationFormat>
  <Paragraphs>133</Paragraphs>
  <Slides>20</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20</vt:i4>
      </vt:variant>
    </vt:vector>
  </HeadingPairs>
  <TitlesOfParts>
    <vt:vector size="31" baseType="lpstr">
      <vt:lpstr>Arial</vt:lpstr>
      <vt:lpstr>宋体</vt:lpstr>
      <vt:lpstr>Wingdings</vt:lpstr>
      <vt:lpstr>Calibri</vt:lpstr>
      <vt:lpstr>微软雅黑</vt:lpstr>
      <vt:lpstr>Impact</vt:lpstr>
      <vt:lpstr>Arial Unicode MS</vt:lpstr>
      <vt:lpstr>等线</vt:lpstr>
      <vt:lpstr>Montserrat</vt:lpstr>
      <vt:lpstr>Segoe Print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pt1</dc:creator>
  <cp:lastModifiedBy>追风筝的人</cp:lastModifiedBy>
  <cp:revision>589</cp:revision>
  <dcterms:created xsi:type="dcterms:W3CDTF">2015-12-10T05:15:00Z</dcterms:created>
  <dcterms:modified xsi:type="dcterms:W3CDTF">2024-01-31T08:59:17Z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B967A92631B54FF39F085073D4E7666E_12</vt:lpwstr>
  </property>
  <property fmtid="{D5CDD505-2E9C-101B-9397-08002B2CF9AE}" pid="3" name="KSOProductBuildVer">
    <vt:lpwstr>2052-12.1.0.16250</vt:lpwstr>
  </property>
</Properties>
</file>