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3"/>
    <p:sldId id="28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2D"/>
    <a:srgbClr val="F4E34B"/>
    <a:srgbClr val="F4E14B"/>
    <a:srgbClr val="F4E253"/>
    <a:srgbClr val="F2E052"/>
    <a:srgbClr val="F9E72D"/>
    <a:srgbClr val="F2DF4A"/>
    <a:srgbClr val="EEC100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1" autoAdjust="0"/>
    <p:restoredTop sz="91734"/>
  </p:normalViewPr>
  <p:slideViewPr>
    <p:cSldViewPr snapToGrid="0" showGuides="1">
      <p:cViewPr>
        <p:scale>
          <a:sx n="115" d="100"/>
          <a:sy n="115" d="100"/>
        </p:scale>
        <p:origin x="680" y="248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4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  <a:endParaRPr lang="en-US" dirty="0"/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  <a:endParaRPr lang="en-US" dirty="0"/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/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981200"/>
            <a:ext cx="12192000" cy="240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5783" y="4299222"/>
            <a:ext cx="5976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直播电商分析报告</a:t>
            </a:r>
            <a:endParaRPr kumimoji="1" lang="zh-CN" altLang="en-US" sz="4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351" y="5330274"/>
            <a:ext cx="41670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 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张童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银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潜在新进入者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/>
          <p:nvPr/>
        </p:nvSpPr>
        <p:spPr>
          <a:xfrm>
            <a:off x="722080" y="2358192"/>
            <a:ext cx="11758677" cy="33207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还有</a:t>
            </a: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哪些初创的、成长迅速的内容、电商类平台？</a:t>
            </a:r>
            <a:endParaRPr lang="en-US" altLang="zh-CN" sz="4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这些平台有哪些特点？</a:t>
            </a:r>
            <a:endParaRPr lang="en-US" altLang="zh-CN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潜在替代品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649890" y="2454445"/>
            <a:ext cx="11758677" cy="33207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线下零售店有哪些转变（智能</a:t>
            </a: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多元</a:t>
            </a: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体系</a:t>
            </a: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线上）？是否会改变当前行业格局？</a:t>
            </a:r>
            <a:endParaRPr lang="en-US" altLang="zh-CN" sz="4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价值链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35201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直播电商生态及产业链解析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直播电商产业图谱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Text Placeholder 3"/>
          <p:cNvSpPr txBox="1"/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184" y="1578268"/>
            <a:ext cx="7675418" cy="4928943"/>
          </a:xfrm>
          <a:prstGeom prst="rect">
            <a:avLst/>
          </a:prstGeom>
        </p:spPr>
      </p:pic>
      <p:sp>
        <p:nvSpPr>
          <p:cNvPr id="7" name="Text Placeholder 13"/>
          <p:cNvSpPr txBox="1"/>
          <p:nvPr/>
        </p:nvSpPr>
        <p:spPr>
          <a:xfrm>
            <a:off x="555801" y="2783045"/>
            <a:ext cx="1294264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上游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 Placeholder 13"/>
          <p:cNvSpPr txBox="1"/>
          <p:nvPr/>
        </p:nvSpPr>
        <p:spPr>
          <a:xfrm>
            <a:off x="10717721" y="2783045"/>
            <a:ext cx="1294264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下游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 Placeholder 13"/>
          <p:cNvSpPr txBox="1"/>
          <p:nvPr/>
        </p:nvSpPr>
        <p:spPr>
          <a:xfrm>
            <a:off x="5984840" y="1089955"/>
            <a:ext cx="1294264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中游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趋势预测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35201"/>
            <a:ext cx="4364628" cy="353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PEST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分析法预判直播电商发展前景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065" y="2112649"/>
            <a:ext cx="10056309" cy="4487669"/>
          </a:xfrm>
          <a:prstGeom prst="rect">
            <a:avLst/>
          </a:prstGeom>
        </p:spPr>
      </p:pic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政策：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年直播电商的相关政策（积极）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/>
          <p:nvPr/>
        </p:nvSpPr>
        <p:spPr>
          <a:xfrm>
            <a:off x="259155" y="1046673"/>
            <a:ext cx="11519191" cy="1783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通过为头部主播提供人才引进政策，政府设立相关机构、职业岗位，以及进一步规范直播电商活动中的商业行为，共同促进直播电商的健康发展。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Text Placeholder 3"/>
          <p:cNvSpPr txBox="1"/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技术：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5G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商用对直播电商的影响分析（积极）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/>
          <p:nvPr/>
        </p:nvSpPr>
        <p:spPr>
          <a:xfrm>
            <a:off x="433323" y="1264383"/>
            <a:ext cx="3550848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月工信部向中国移动、联动、电信、中国广电发放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5G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商用牌照，电信运营商宣布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5G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商用服务启动。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5G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商用，有望拓宽直播带货场景，改善用户体验效果，加速直播电商领域的发展。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Text Placeholder 3"/>
          <p:cNvSpPr txBox="1"/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632" y="1829533"/>
            <a:ext cx="7950200" cy="3441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经济：疫情影响下的全民带货热潮（积极）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/>
          <p:nvPr/>
        </p:nvSpPr>
        <p:spPr>
          <a:xfrm>
            <a:off x="433323" y="923999"/>
            <a:ext cx="11506886" cy="1542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年线上零售销售额达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10.63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亿元，占社会消费品零售总额比重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20.7%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，成为拉动国内消费增长的重要驱动。疫情影响下，多产业的云复工、云购物进一步助推了线上购物以及直播带货的商业模式。同时，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月，手机网络购物的用户规模达到了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7.07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亿人，渗透率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78.9%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，仍有用户转化空间。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262" y="2818493"/>
            <a:ext cx="4598504" cy="38690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36" y="2818493"/>
            <a:ext cx="4420023" cy="388395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1995055" y="2348344"/>
            <a:ext cx="9455727" cy="3101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生活方式的变化（线上化）？</a:t>
            </a:r>
            <a:endParaRPr lang="en-US" altLang="zh-CN" sz="4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消费心理的变化（品质 </a:t>
            </a: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价格）？</a:t>
            </a:r>
            <a:endParaRPr lang="en-US" altLang="zh-CN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4088674"/>
            <a:ext cx="12192001" cy="392944"/>
          </a:xfrm>
          <a:prstGeom prst="rect">
            <a:avLst/>
          </a:prstGeom>
          <a:solidFill>
            <a:srgbClr val="F9E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E14B"/>
              </a:solidFill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6" b="35246"/>
          <a:stretch>
            <a:fillRect/>
          </a:stretch>
        </p:blipFill>
        <p:spPr/>
      </p:pic>
      <p:sp>
        <p:nvSpPr>
          <p:cNvPr id="17" name="TextBox 16"/>
          <p:cNvSpPr txBox="1"/>
          <p:nvPr/>
        </p:nvSpPr>
        <p:spPr>
          <a:xfrm>
            <a:off x="590550" y="2651369"/>
            <a:ext cx="10287000" cy="1626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5000" b="1" dirty="0">
                <a:solidFill>
                  <a:srgbClr val="FAE82D"/>
                </a:solidFill>
                <a:latin typeface="Montserrat" panose="00000500000000000000" pitchFamily="50" charset="0"/>
              </a:rPr>
              <a:t>thanks</a:t>
            </a:r>
            <a:endParaRPr lang="ru-RU" sz="15000" b="1" dirty="0">
              <a:solidFill>
                <a:srgbClr val="FAE82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发展现状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35201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直播电商发展时间线、成交额分析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>
            <a:endCxn id="66" idx="1"/>
          </p:cNvCxnSpPr>
          <p:nvPr/>
        </p:nvCxnSpPr>
        <p:spPr>
          <a:xfrm>
            <a:off x="706727" y="3716347"/>
            <a:ext cx="7542530" cy="3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55292" y="1893262"/>
            <a:ext cx="3475990" cy="2223135"/>
            <a:chOff x="1136" y="2615"/>
            <a:chExt cx="5474" cy="3501"/>
          </a:xfrm>
        </p:grpSpPr>
        <p:sp>
          <p:nvSpPr>
            <p:cNvPr id="14" name="椭圆 13"/>
            <p:cNvSpPr/>
            <p:nvPr/>
          </p:nvSpPr>
          <p:spPr>
            <a:xfrm>
              <a:off x="1136" y="4855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1.0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766" y="3003"/>
              <a:ext cx="0" cy="1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954" y="2615"/>
              <a:ext cx="4656" cy="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2005~2011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网络直播兴起</a:t>
              </a:r>
              <a:endParaRPr lang="en-US" altLang="zh-CN" sz="1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9158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视频网站演变，开创秀场直播模式，随后六间房、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YY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等平台布局线上直播业务。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泪滴形 25"/>
            <p:cNvSpPr/>
            <p:nvPr/>
          </p:nvSpPr>
          <p:spPr>
            <a:xfrm rot="8160000">
              <a:off x="1539" y="2671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50107" y="3316297"/>
            <a:ext cx="3597275" cy="2423160"/>
            <a:chOff x="3805" y="4856"/>
            <a:chExt cx="5665" cy="3816"/>
          </a:xfrm>
        </p:grpSpPr>
        <p:sp>
          <p:nvSpPr>
            <p:cNvPr id="27" name="椭圆 26"/>
            <p:cNvSpPr/>
            <p:nvPr/>
          </p:nvSpPr>
          <p:spPr>
            <a:xfrm>
              <a:off x="3805" y="4856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2.0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28" name="直接连接符 27"/>
            <p:cNvCxnSpPr>
              <a:stCxn id="27" idx="4"/>
              <a:endCxn id="30" idx="7"/>
            </p:cNvCxnSpPr>
            <p:nvPr/>
          </p:nvCxnSpPr>
          <p:spPr>
            <a:xfrm>
              <a:off x="4436" y="6117"/>
              <a:ext cx="6" cy="18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814" y="6733"/>
              <a:ext cx="4656" cy="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2012~2014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内容垂直化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网络游戏市场快速发展、以游戏内容的直播平台虎牙上线，开启了游戏直播时代。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 rot="18960000">
              <a:off x="4207" y="8106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7637" y="1792932"/>
            <a:ext cx="3549650" cy="2315210"/>
            <a:chOff x="8292" y="2457"/>
            <a:chExt cx="5590" cy="3646"/>
          </a:xfrm>
        </p:grpSpPr>
        <p:sp>
          <p:nvSpPr>
            <p:cNvPr id="31" name="椭圆 30"/>
            <p:cNvSpPr/>
            <p:nvPr/>
          </p:nvSpPr>
          <p:spPr>
            <a:xfrm>
              <a:off x="8292" y="4842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3.0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922" y="2990"/>
              <a:ext cx="0" cy="1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9226" y="2457"/>
              <a:ext cx="4656" cy="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2015~2016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移动端直播崛起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2015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4G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商用落地推动国内移动互联网爆发式发展；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2016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年，网络直播用户增长至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3.4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亿人，被称为移动直播元年。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4" name="泪滴形 33"/>
            <p:cNvSpPr/>
            <p:nvPr/>
          </p:nvSpPr>
          <p:spPr>
            <a:xfrm rot="8160000">
              <a:off x="8694" y="2474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53452" y="3307407"/>
            <a:ext cx="4539615" cy="2240915"/>
            <a:chOff x="3805" y="4856"/>
            <a:chExt cx="7149" cy="3529"/>
          </a:xfrm>
        </p:grpSpPr>
        <p:sp>
          <p:nvSpPr>
            <p:cNvPr id="39" name="椭圆 38"/>
            <p:cNvSpPr/>
            <p:nvPr/>
          </p:nvSpPr>
          <p:spPr>
            <a:xfrm>
              <a:off x="3805" y="4856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41" name="直接连接符 40"/>
            <p:cNvCxnSpPr>
              <a:stCxn id="39" idx="4"/>
              <a:endCxn id="43" idx="7"/>
            </p:cNvCxnSpPr>
            <p:nvPr/>
          </p:nvCxnSpPr>
          <p:spPr>
            <a:xfrm>
              <a:off x="4436" y="6117"/>
              <a:ext cx="6" cy="15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4766" y="6301"/>
              <a:ext cx="618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2017~2019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精细化运营与直播</a:t>
              </a:r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赋能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移动网络直播平台数量迅速增长至</a:t>
              </a:r>
              <a:r>
                <a:rPr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200+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，在流量竞争中，内容为王驱动各平台走向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精细化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运营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并衍生出丰富的变现模式。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泪滴形 42"/>
            <p:cNvSpPr/>
            <p:nvPr/>
          </p:nvSpPr>
          <p:spPr>
            <a:xfrm rot="18960000">
              <a:off x="4207" y="7738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6617" y="3533467"/>
            <a:ext cx="95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4.0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8325457" y="2154247"/>
            <a:ext cx="3550285" cy="1993900"/>
            <a:chOff x="8292" y="2963"/>
            <a:chExt cx="5591" cy="3140"/>
          </a:xfrm>
        </p:grpSpPr>
        <p:sp>
          <p:nvSpPr>
            <p:cNvPr id="62" name="椭圆 61"/>
            <p:cNvSpPr/>
            <p:nvPr/>
          </p:nvSpPr>
          <p:spPr>
            <a:xfrm>
              <a:off x="8292" y="4842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63" name="直接连接符 62"/>
            <p:cNvCxnSpPr>
              <a:stCxn id="65" idx="3"/>
              <a:endCxn id="62" idx="0"/>
            </p:cNvCxnSpPr>
            <p:nvPr/>
          </p:nvCxnSpPr>
          <p:spPr>
            <a:xfrm flipH="1">
              <a:off x="8923" y="3035"/>
              <a:ext cx="4" cy="1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9227" y="2963"/>
              <a:ext cx="4656" cy="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2019~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至今 直播电商爆发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直播带货兴起，用户规模爆发式增长，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2020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年疫情催化下，生态版图不断扩张。</a:t>
              </a:r>
              <a:endPara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5" name="泪滴形 64"/>
            <p:cNvSpPr/>
            <p:nvPr/>
          </p:nvSpPr>
          <p:spPr>
            <a:xfrm rot="8160000">
              <a:off x="8694" y="3035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8249257" y="3563947"/>
            <a:ext cx="95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5.0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直播电商发展时间线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/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数据来源：山西证券</a:t>
            </a:r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lang="zh-CN" alt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电商直播生态专题</a:t>
            </a: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</a:t>
            </a:r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，资料整理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457" y="2040693"/>
            <a:ext cx="8680458" cy="4458859"/>
          </a:xfrm>
          <a:prstGeom prst="rect">
            <a:avLst/>
          </a:prstGeom>
        </p:spPr>
      </p:pic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直播电商的规模及渗透率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/>
          <p:nvPr/>
        </p:nvSpPr>
        <p:spPr>
          <a:xfrm>
            <a:off x="433323" y="1032853"/>
            <a:ext cx="9604547" cy="14546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年成交额达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4512.9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亿元，渗透率较低，即真正通过直播完成网购行为的用户仍占小比例。可以判断成长空间依然巨大，预期成交额规模将保持增长态势。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Text Placeholder 3"/>
          <p:cNvSpPr txBox="1"/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竞争分析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35201"/>
            <a:ext cx="3939512" cy="85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使用波特五力模型分析同业竞争情况，以及产业链各环节</a:t>
            </a:r>
            <a:r>
              <a:rPr lang="zh-CN" altLang="en-US" sz="18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的竞争情况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同业竞争：主要直播平台对比分析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/>
          <p:nvPr/>
        </p:nvSpPr>
        <p:spPr>
          <a:xfrm>
            <a:off x="433323" y="1264383"/>
            <a:ext cx="3422889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直播电商主要平台为电商类与内容类平台，带货商品的属性以及客单价，与平台的主要用户群体直接相关。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中国三大直播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电商在线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交易额分别为，淘宝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2500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亿元、快手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亿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元、抖音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亿元。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Text Placeholder 3"/>
          <p:cNvSpPr txBox="1"/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6213" y="1264383"/>
            <a:ext cx="7962900" cy="4572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同业竞争：内容平台与电商平台的合作博弈关系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/>
          <p:nvPr/>
        </p:nvSpPr>
        <p:spPr>
          <a:xfrm>
            <a:off x="433323" y="1264383"/>
            <a:ext cx="3541226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电商平台借助内容平台培养用户新一代消费习惯，并获取更多外部流量。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内容平台借助电商渠道增加变现模式，提升各方收益。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双方也都在积极补足缺失的生态链环节，形成生态闭环，获取最大收益。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Text Placeholder 3"/>
          <p:cNvSpPr txBox="1"/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4549" y="1759683"/>
            <a:ext cx="8073073" cy="3581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供应方议价能力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：直播带货收益分成方式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/>
          <p:nvPr/>
        </p:nvSpPr>
        <p:spPr>
          <a:xfrm>
            <a:off x="433323" y="1264383"/>
            <a:ext cx="3422889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分成以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（按成交额收费）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坑位费（定档推广的时间和内容）为主，主播议价能力越高，即能带来的流量和成交额越高，商家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品牌方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议价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能力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就越弱。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MCN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与主播抽成，占佣金比重较大。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Text Placeholder 3"/>
          <p:cNvSpPr txBox="1"/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8400" y="1854933"/>
            <a:ext cx="8071237" cy="348708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买方议价能力：购物形式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渠道对比分析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/>
          <p:nvPr/>
        </p:nvSpPr>
        <p:spPr>
          <a:xfrm>
            <a:off x="72189" y="1264383"/>
            <a:ext cx="3585411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以营销渠道的演化为线索，直播电商作为新形态的带货渠道，买方的议价能力较高，即体验较好，购买成本较低。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并且，随着渠道线上化的趋势，商家与主播带货的竞争将愈演愈烈，作为买方，即消费者反而挑选余地更大。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Text Placeholder 3"/>
          <p:cNvSpPr txBox="1"/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821517"/>
            <a:ext cx="8419835" cy="371300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timeline"/>
</p:tagLst>
</file>

<file path=ppt/tags/tag10.xml><?xml version="1.0" encoding="utf-8"?>
<p:tagLst xmlns:p="http://schemas.openxmlformats.org/presentationml/2006/main">
  <p:tag name="KSO_WM_SLIDE_MODEL_TYPE" val="timeline"/>
</p:tagLst>
</file>

<file path=ppt/tags/tag11.xml><?xml version="1.0" encoding="utf-8"?>
<p:tagLst xmlns:p="http://schemas.openxmlformats.org/presentationml/2006/main">
  <p:tag name="KSO_WM_SLIDE_MODEL_TYPE" val="timeline"/>
</p:tagLst>
</file>

<file path=ppt/tags/tag12.xml><?xml version="1.0" encoding="utf-8"?>
<p:tagLst xmlns:p="http://schemas.openxmlformats.org/presentationml/2006/main">
  <p:tag name="KSO_WM_SLIDE_MODEL_TYPE" val="timeline"/>
</p:tagLst>
</file>

<file path=ppt/tags/tag13.xml><?xml version="1.0" encoding="utf-8"?>
<p:tagLst xmlns:p="http://schemas.openxmlformats.org/presentationml/2006/main">
  <p:tag name="KSO_WM_SLIDE_MODEL_TYPE" val="timeline"/>
</p:tagLst>
</file>

<file path=ppt/tags/tag14.xml><?xml version="1.0" encoding="utf-8"?>
<p:tagLst xmlns:p="http://schemas.openxmlformats.org/presentationml/2006/main">
  <p:tag name="commondata" val="eyJoZGlkIjoiZjJkY2FlOGE1NjBkN2U0MzI0YzIyOWZlZmY2MjQ2ODgifQ=="/>
</p:tagLst>
</file>

<file path=ppt/tags/tag2.xml><?xml version="1.0" encoding="utf-8"?>
<p:tagLst xmlns:p="http://schemas.openxmlformats.org/presentationml/2006/main">
  <p:tag name="KSO_WM_SLIDE_MODEL_TYPE" val="timeline"/>
</p:tagLst>
</file>

<file path=ppt/tags/tag3.xml><?xml version="1.0" encoding="utf-8"?>
<p:tagLst xmlns:p="http://schemas.openxmlformats.org/presentationml/2006/main">
  <p:tag name="KSO_WM_SLIDE_MODEL_TYPE" val="timeline"/>
</p:tagLst>
</file>

<file path=ppt/tags/tag4.xml><?xml version="1.0" encoding="utf-8"?>
<p:tagLst xmlns:p="http://schemas.openxmlformats.org/presentationml/2006/main">
  <p:tag name="KSO_WM_SLIDE_MODEL_TYPE" val="timeline"/>
</p:tagLst>
</file>

<file path=ppt/tags/tag5.xml><?xml version="1.0" encoding="utf-8"?>
<p:tagLst xmlns:p="http://schemas.openxmlformats.org/presentationml/2006/main">
  <p:tag name="KSO_WM_SLIDE_MODEL_TYPE" val="timeline"/>
</p:tagLst>
</file>

<file path=ppt/tags/tag6.xml><?xml version="1.0" encoding="utf-8"?>
<p:tagLst xmlns:p="http://schemas.openxmlformats.org/presentationml/2006/main">
  <p:tag name="KSO_WM_SLIDE_MODEL_TYPE" val="timeline"/>
</p:tagLst>
</file>

<file path=ppt/tags/tag7.xml><?xml version="1.0" encoding="utf-8"?>
<p:tagLst xmlns:p="http://schemas.openxmlformats.org/presentationml/2006/main">
  <p:tag name="KSO_WM_SLIDE_MODEL_TYPE" val="timeline"/>
</p:tagLst>
</file>

<file path=ppt/tags/tag8.xml><?xml version="1.0" encoding="utf-8"?>
<p:tagLst xmlns:p="http://schemas.openxmlformats.org/presentationml/2006/main">
  <p:tag name="KSO_WM_SLIDE_MODEL_TYPE" val="timeline"/>
</p:tagLst>
</file>

<file path=ppt/tags/tag9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</Words>
  <Application>WPS 演示</Application>
  <PresentationFormat>宽屏</PresentationFormat>
  <Paragraphs>148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Montserrat</vt:lpstr>
      <vt:lpstr>Segoe Print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追风筝的人</cp:lastModifiedBy>
  <cp:revision>484</cp:revision>
  <dcterms:created xsi:type="dcterms:W3CDTF">2015-12-10T05:15:00Z</dcterms:created>
  <dcterms:modified xsi:type="dcterms:W3CDTF">2024-01-10T08:08:13Z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D5004A6DDF374BFF9F7D3C9E34F642E4_12</vt:lpwstr>
  </property>
  <property fmtid="{D5CDD505-2E9C-101B-9397-08002B2CF9AE}" pid="3" name="KSOProductBuildVer">
    <vt:lpwstr>2052-12.1.0.16120</vt:lpwstr>
  </property>
</Properties>
</file>