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0" r:id="rId3"/>
  </p:sldMasterIdLst>
  <p:sldIdLst>
    <p:sldId id="256" r:id="rId4"/>
    <p:sldId id="270" r:id="rId5"/>
    <p:sldId id="273" r:id="rId6"/>
    <p:sldId id="257" r:id="rId7"/>
    <p:sldId id="274" r:id="rId8"/>
    <p:sldId id="258" r:id="rId9"/>
    <p:sldId id="275" r:id="rId10"/>
    <p:sldId id="259" r:id="rId11"/>
    <p:sldId id="263" r:id="rId12"/>
    <p:sldId id="260" r:id="rId13"/>
    <p:sldId id="264" r:id="rId14"/>
    <p:sldId id="261" r:id="rId15"/>
    <p:sldId id="266" r:id="rId16"/>
    <p:sldId id="265" r:id="rId17"/>
    <p:sldId id="267" r:id="rId18"/>
    <p:sldId id="268" r:id="rId19"/>
    <p:sldId id="276" r:id="rId20"/>
    <p:sldId id="269" r:id="rId21"/>
    <p:sldId id="262" r:id="rId22"/>
  </p:sldIdLst>
  <p:sldSz cx="24384000" cy="13716000" type="screen16x9"/>
  <p:notesSz cx="5143500" cy="9144000"/>
  <p:embeddedFontLst>
    <p:embeddedFont>
      <p:font typeface="OPPOSans-H" panose="00020600040101010101" charset="-122"/>
      <p:regular r:id="rId26"/>
    </p:embeddedFont>
    <p:embeddedFont>
      <p:font typeface="Anton-Regular" panose="00000500000000000000"/>
      <p:regular r:id="rId27"/>
    </p:embeddedFont>
    <p:embeddedFont>
      <p:font typeface="OPPOSans-M" panose="00020600040101010101" charset="-122"/>
      <p:regular r:id="rId28"/>
    </p:embeddedFont>
    <p:embeddedFont>
      <p:font typeface="OPPOSans-R" panose="00020600040101010101" charset="-122"/>
      <p:regular r:id="rId29"/>
    </p:embeddedFont>
    <p:embeddedFont>
      <p:font typeface="OPPOSans-B" panose="00020600040101010101" charset="-122"/>
      <p:regular r:id="rId30"/>
    </p:embeddedFont>
  </p:embeddedFontLst>
  <p:custDataLst>
    <p:tags r:id="rId3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26.xml"/><Relationship Id="rId30" Type="http://schemas.openxmlformats.org/officeDocument/2006/relationships/font" Target="fonts/font5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40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6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22.png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9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8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3" Type="http://schemas.openxmlformats.org/officeDocument/2006/relationships/image" Target="../media/image48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13.png"/><Relationship Id="rId22" Type="http://schemas.openxmlformats.org/officeDocument/2006/relationships/tags" Target="../tags/tag16.xml"/><Relationship Id="rId21" Type="http://schemas.openxmlformats.org/officeDocument/2006/relationships/tags" Target="../tags/tag15.xml"/><Relationship Id="rId20" Type="http://schemas.openxmlformats.org/officeDocument/2006/relationships/tags" Target="../tags/tag14.xml"/><Relationship Id="rId2" Type="http://schemas.openxmlformats.org/officeDocument/2006/relationships/image" Target="../media/image8.png"/><Relationship Id="rId19" Type="http://schemas.openxmlformats.org/officeDocument/2006/relationships/tags" Target="../tags/tag13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tags" Target="../tags/tag4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1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2700" y="3225800"/>
            <a:ext cx="22783800" cy="5365927"/>
          </a:xfrm>
          <a:prstGeom prst="rect">
            <a:avLst/>
          </a:prstGeom>
        </p:spPr>
      </p:pic>
      <p:sp>
        <p:nvSpPr>
          <p:cNvPr id="102" name="Object 102"/>
          <p:cNvSpPr txBox="1"/>
          <p:nvPr/>
        </p:nvSpPr>
        <p:spPr>
          <a:xfrm>
            <a:off x="2429767" y="5808795"/>
            <a:ext cx="17949665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12000" b="1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豆瓣</a:t>
            </a:r>
            <a:r>
              <a:rPr lang="zh-CN" sz="12000" b="1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电影数据分析</a:t>
            </a:r>
            <a:endParaRPr lang="zh-CN" altLang="en-US"/>
          </a:p>
        </p:txBody>
      </p:sp>
      <p:sp>
        <p:nvSpPr>
          <p:cNvPr id="103" name="Object 103"/>
          <p:cNvSpPr txBox="1"/>
          <p:nvPr/>
        </p:nvSpPr>
        <p:spPr>
          <a:xfrm>
            <a:off x="2429767" y="4178300"/>
            <a:ext cx="17338402" cy="1473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9600" b="0" i="0" dirty="0" smtClean="0">
                <a:solidFill>
                  <a:srgbClr val="222222"/>
                </a:solidFill>
                <a:latin typeface="Anton-Regular" panose="00000500000000000000"/>
                <a:ea typeface="Anton-Regular" panose="00000500000000000000"/>
              </a:rPr>
              <a:t>Douban Movie Data Analysis</a:t>
            </a:r>
            <a:endParaRPr lang="zh-CN" sz="9600" b="0" i="0" dirty="0" smtClean="0">
              <a:solidFill>
                <a:srgbClr val="222222"/>
              </a:solidFill>
              <a:latin typeface="Anton-Regular" panose="00000500000000000000"/>
              <a:ea typeface="Anton-Regular" panose="00000500000000000000"/>
            </a:endParaRPr>
          </a:p>
        </p:txBody>
      </p:sp>
      <p:pic>
        <p:nvPicPr>
          <p:cNvPr id="104" name="image 1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2900" y="1689100"/>
            <a:ext cx="1003300" cy="241300"/>
          </a:xfrm>
          <a:prstGeom prst="rect">
            <a:avLst/>
          </a:prstGeom>
        </p:spPr>
      </p:pic>
      <p:pic>
        <p:nvPicPr>
          <p:cNvPr id="105" name="image 10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2899" y="4127500"/>
            <a:ext cx="279400" cy="3560390"/>
          </a:xfrm>
          <a:prstGeom prst="rect">
            <a:avLst/>
          </a:prstGeom>
        </p:spPr>
      </p:pic>
      <p:pic>
        <p:nvPicPr>
          <p:cNvPr id="107" name="image 10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634200" y="1892300"/>
            <a:ext cx="3136900" cy="63500"/>
          </a:xfrm>
          <a:prstGeom prst="rect">
            <a:avLst/>
          </a:prstGeom>
        </p:spPr>
      </p:pic>
      <p:grpSp>
        <p:nvGrpSpPr>
          <p:cNvPr id="108" name="组合 108"/>
          <p:cNvGrpSpPr/>
          <p:nvPr/>
        </p:nvGrpSpPr>
        <p:grpSpPr>
          <a:xfrm>
            <a:off x="1612900" y="10131460"/>
            <a:ext cx="5549900" cy="850900"/>
            <a:chOff x="1612900" y="10131460"/>
            <a:chExt cx="5549900" cy="850900"/>
          </a:xfrm>
        </p:grpSpPr>
        <p:pic>
          <p:nvPicPr>
            <p:cNvPr id="109" name="image 109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455481" y="10131460"/>
              <a:ext cx="4707318" cy="850900"/>
            </a:xfrm>
            <a:prstGeom prst="rect">
              <a:avLst/>
            </a:prstGeom>
          </p:spPr>
        </p:pic>
        <p:pic>
          <p:nvPicPr>
            <p:cNvPr id="1010" name="image 1010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612900" y="10131460"/>
              <a:ext cx="228600" cy="850900"/>
            </a:xfrm>
            <a:prstGeom prst="rect">
              <a:avLst/>
            </a:prstGeom>
          </p:spPr>
        </p:pic>
        <p:sp>
          <p:nvSpPr>
            <p:cNvPr id="1011" name="Object 1011"/>
            <p:cNvSpPr txBox="1"/>
            <p:nvPr/>
          </p:nvSpPr>
          <p:spPr>
            <a:xfrm>
              <a:off x="3046714" y="10252110"/>
              <a:ext cx="3850465" cy="4572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3000" b="0" i="0" spc="300" dirty="0" smtClean="0">
                  <a:solidFill>
                    <a:srgbClr val="FFFFFF"/>
                  </a:solidFill>
                  <a:latin typeface="OPPOSans-M" panose="00020600040101010101" charset="-122"/>
                  <a:ea typeface="OPPOSans-M" panose="00020600040101010101" charset="-122"/>
                </a:rPr>
                <a:t>汇报人：张童</a:t>
              </a:r>
              <a:r>
                <a:rPr lang="zh-CN" sz="3000" b="0" i="0" spc="300" dirty="0" smtClean="0">
                  <a:solidFill>
                    <a:srgbClr val="FFFFFF"/>
                  </a:solidFill>
                  <a:latin typeface="OPPOSans-M" panose="00020600040101010101" charset="-122"/>
                  <a:ea typeface="OPPOSans-M" panose="00020600040101010101" charset="-122"/>
                </a:rPr>
                <a:t>银</a:t>
              </a:r>
              <a:endParaRPr lang="zh-CN" sz="3000" b="0" i="0" spc="300" dirty="0" smtClean="0">
                <a:solidFill>
                  <a:srgbClr val="FFFFFF"/>
                </a:solidFill>
                <a:latin typeface="OPPOSans-M" panose="00020600040101010101" charset="-122"/>
                <a:ea typeface="OPPOSans-M" panose="00020600040101010101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image 50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9300" y="12649388"/>
            <a:ext cx="22885400" cy="50800"/>
          </a:xfrm>
          <a:prstGeom prst="rect">
            <a:avLst/>
          </a:prstGeom>
        </p:spPr>
      </p:pic>
      <p:sp>
        <p:nvSpPr>
          <p:cNvPr id="509" name="Object 509"/>
          <p:cNvSpPr txBox="1"/>
          <p:nvPr/>
        </p:nvSpPr>
        <p:spPr>
          <a:xfrm>
            <a:off x="13584082" y="5240542"/>
            <a:ext cx="7935996" cy="1041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17000"/>
              </a:lnSpc>
            </a:pPr>
            <a:r>
              <a:rPr lang="zh-CN" sz="3000" b="0" i="0" dirty="0" smtClean="0">
                <a:solidFill>
                  <a:srgbClr val="FFFFFF"/>
                </a:solidFill>
                <a:latin typeface="OPPOSans-R" panose="00020600040101010101" charset="-122"/>
                <a:ea typeface="OPPOSans-R" panose="00020600040101010101" charset="-122"/>
              </a:rPr>
              <a:t>为什么菜馆的麻辣香锅最受欢迎，可能因为麻辣香锅口味重，且便捷。</a:t>
            </a:r>
            <a:endParaRPr lang="zh-CN" altLang="en-US"/>
          </a:p>
        </p:txBody>
      </p:sp>
      <p:sp>
        <p:nvSpPr>
          <p:cNvPr id="5010" name="Object 5010"/>
          <p:cNvSpPr txBox="1"/>
          <p:nvPr/>
        </p:nvSpPr>
        <p:spPr>
          <a:xfrm>
            <a:off x="13500096" y="8304726"/>
            <a:ext cx="8019986" cy="2082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17000"/>
              </a:lnSpc>
            </a:pPr>
            <a:r>
              <a:rPr lang="zh-CN" sz="3000" b="0" i="0" dirty="0" smtClean="0">
                <a:solidFill>
                  <a:srgbClr val="FFFFFF"/>
                </a:solidFill>
                <a:latin typeface="OPPOSans-R" panose="00020600040101010101" charset="-122"/>
                <a:ea typeface="OPPOSans-R" panose="00020600040101010101" charset="-122"/>
              </a:rPr>
              <a:t>菜品的及时更新和调整有利于我们更好的了解顾客需求，更好的销售自己的产品，产生最大的利润。要做到及时更新菜品,及时对菜品进行分析。</a:t>
            </a:r>
            <a:endParaRPr lang="zh-CN" altLang="en-US"/>
          </a:p>
        </p:txBody>
      </p:sp>
      <p:sp>
        <p:nvSpPr>
          <p:cNvPr id="5012" name="Object 5012"/>
          <p:cNvSpPr txBox="1"/>
          <p:nvPr/>
        </p:nvSpPr>
        <p:spPr>
          <a:xfrm>
            <a:off x="2282501" y="819150"/>
            <a:ext cx="10544498" cy="1104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评分分布与变化情况</a:t>
            </a:r>
            <a:endParaRPr lang="zh-CN" sz="7200" b="0" i="0" dirty="0" smtClean="0">
              <a:solidFill>
                <a:srgbClr val="222222"/>
              </a:solidFill>
              <a:latin typeface="OPPOSans-H" panose="00020600040101010101" charset="-122"/>
              <a:ea typeface="OPPOSans-H" panose="00020600040101010101" charset="-122"/>
            </a:endParaRPr>
          </a:p>
        </p:txBody>
      </p:sp>
      <p:grpSp>
        <p:nvGrpSpPr>
          <p:cNvPr id="5013" name="组合 5013"/>
          <p:cNvGrpSpPr/>
          <p:nvPr/>
        </p:nvGrpSpPr>
        <p:grpSpPr>
          <a:xfrm>
            <a:off x="-12700" y="736600"/>
            <a:ext cx="1841500" cy="1422400"/>
            <a:chOff x="-12700" y="736600"/>
            <a:chExt cx="1841500" cy="1422400"/>
          </a:xfrm>
        </p:grpSpPr>
        <p:pic>
          <p:nvPicPr>
            <p:cNvPr id="5014" name="image 501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12700" y="736600"/>
              <a:ext cx="1308100" cy="1422400"/>
            </a:xfrm>
            <a:prstGeom prst="rect">
              <a:avLst/>
            </a:prstGeom>
          </p:spPr>
        </p:pic>
        <p:pic>
          <p:nvPicPr>
            <p:cNvPr id="5015" name="image 50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587500" y="736600"/>
              <a:ext cx="241300" cy="1422400"/>
            </a:xfrm>
            <a:prstGeom prst="rect">
              <a:avLst/>
            </a:prstGeom>
          </p:spPr>
        </p:pic>
      </p:grpSp>
      <p:pic>
        <p:nvPicPr>
          <p:cNvPr id="7" name="图片 7" descr="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3047365"/>
            <a:ext cx="12369902" cy="762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9" name="组合 1609"/>
          <p:cNvGrpSpPr/>
          <p:nvPr/>
        </p:nvGrpSpPr>
        <p:grpSpPr>
          <a:xfrm>
            <a:off x="14467841" y="4034389"/>
            <a:ext cx="6703695" cy="6087110"/>
            <a:chOff x="15900401" y="4383004"/>
            <a:chExt cx="6703695" cy="6087110"/>
          </a:xfrm>
        </p:grpSpPr>
        <p:sp>
          <p:nvSpPr>
            <p:cNvPr id="16010" name="Object 16010"/>
            <p:cNvSpPr txBox="1"/>
            <p:nvPr/>
          </p:nvSpPr>
          <p:spPr>
            <a:xfrm>
              <a:off x="16495315" y="4383004"/>
              <a:ext cx="49911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6011" name="Object 16011"/>
            <p:cNvSpPr txBox="1"/>
            <p:nvPr/>
          </p:nvSpPr>
          <p:spPr>
            <a:xfrm>
              <a:off x="16433801" y="5081504"/>
              <a:ext cx="6170295" cy="538861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27000"/>
                </a:lnSpc>
              </a:pPr>
              <a:r>
                <a:rPr lang="zh-CN" sz="30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评分情况呈左偏分布，形态基本符合正态分布，中间区域的评分情况占多数，极端好评和差评的电影均为少数。经计算得出，电影评分均值为7.18，高于中位数6。以7.18为分界，高于这个评分的，可认为是质量不错的电影。</a:t>
              </a:r>
              <a:endParaRPr lang="zh-CN" sz="3000" b="0" i="0" dirty="0" smtClean="0">
                <a:solidFill>
                  <a:srgbClr val="666666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  <p:pic>
          <p:nvPicPr>
            <p:cNvPr id="16012" name="image 1601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5900401" y="4521198"/>
              <a:ext cx="533398" cy="5334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image 50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9300" y="12649388"/>
            <a:ext cx="22885400" cy="50800"/>
          </a:xfrm>
          <a:prstGeom prst="rect">
            <a:avLst/>
          </a:prstGeom>
        </p:spPr>
      </p:pic>
      <p:sp>
        <p:nvSpPr>
          <p:cNvPr id="509" name="Object 509"/>
          <p:cNvSpPr txBox="1"/>
          <p:nvPr/>
        </p:nvSpPr>
        <p:spPr>
          <a:xfrm>
            <a:off x="13584082" y="5240542"/>
            <a:ext cx="7935996" cy="1041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17000"/>
              </a:lnSpc>
            </a:pPr>
            <a:r>
              <a:rPr lang="zh-CN" sz="3000" b="0" i="0" dirty="0" smtClean="0">
                <a:solidFill>
                  <a:srgbClr val="FFFFFF"/>
                </a:solidFill>
                <a:latin typeface="OPPOSans-R" panose="00020600040101010101" charset="-122"/>
                <a:ea typeface="OPPOSans-R" panose="00020600040101010101" charset="-122"/>
              </a:rPr>
              <a:t>为什么菜馆的麻辣香锅最受欢迎，可能因为麻辣香锅口味重，且便捷。</a:t>
            </a:r>
            <a:endParaRPr lang="zh-CN" altLang="en-US"/>
          </a:p>
        </p:txBody>
      </p:sp>
      <p:sp>
        <p:nvSpPr>
          <p:cNvPr id="5010" name="Object 5010"/>
          <p:cNvSpPr txBox="1"/>
          <p:nvPr/>
        </p:nvSpPr>
        <p:spPr>
          <a:xfrm>
            <a:off x="13500096" y="8304726"/>
            <a:ext cx="8019986" cy="2082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17000"/>
              </a:lnSpc>
            </a:pPr>
            <a:r>
              <a:rPr lang="zh-CN" sz="3000" b="0" i="0" dirty="0" smtClean="0">
                <a:solidFill>
                  <a:srgbClr val="FFFFFF"/>
                </a:solidFill>
                <a:latin typeface="OPPOSans-R" panose="00020600040101010101" charset="-122"/>
                <a:ea typeface="OPPOSans-R" panose="00020600040101010101" charset="-122"/>
              </a:rPr>
              <a:t>菜品的及时更新和调整有利于我们更好的了解顾客需求，更好的销售自己的产品，产生最大的利润。要做到及时更新菜品,及时对菜品进行分析。</a:t>
            </a:r>
            <a:endParaRPr lang="zh-CN" altLang="en-US"/>
          </a:p>
        </p:txBody>
      </p:sp>
      <p:sp>
        <p:nvSpPr>
          <p:cNvPr id="5012" name="Object 5012"/>
          <p:cNvSpPr txBox="1"/>
          <p:nvPr/>
        </p:nvSpPr>
        <p:spPr>
          <a:xfrm>
            <a:off x="2282501" y="819150"/>
            <a:ext cx="10544498" cy="1104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评分分布与变化情况</a:t>
            </a:r>
            <a:endParaRPr lang="zh-CN" sz="7200" b="0" i="0" dirty="0" smtClean="0">
              <a:solidFill>
                <a:srgbClr val="222222"/>
              </a:solidFill>
              <a:latin typeface="OPPOSans-H" panose="00020600040101010101" charset="-122"/>
              <a:ea typeface="OPPOSans-H" panose="00020600040101010101" charset="-122"/>
            </a:endParaRPr>
          </a:p>
        </p:txBody>
      </p:sp>
      <p:grpSp>
        <p:nvGrpSpPr>
          <p:cNvPr id="5013" name="组合 5013"/>
          <p:cNvGrpSpPr/>
          <p:nvPr/>
        </p:nvGrpSpPr>
        <p:grpSpPr>
          <a:xfrm>
            <a:off x="-12700" y="736600"/>
            <a:ext cx="1841500" cy="1422400"/>
            <a:chOff x="-12700" y="736600"/>
            <a:chExt cx="1841500" cy="1422400"/>
          </a:xfrm>
        </p:grpSpPr>
        <p:pic>
          <p:nvPicPr>
            <p:cNvPr id="5014" name="image 501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12700" y="736600"/>
              <a:ext cx="1308100" cy="1422400"/>
            </a:xfrm>
            <a:prstGeom prst="rect">
              <a:avLst/>
            </a:prstGeom>
          </p:spPr>
        </p:pic>
        <p:pic>
          <p:nvPicPr>
            <p:cNvPr id="5015" name="image 50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587500" y="736600"/>
              <a:ext cx="241300" cy="1422400"/>
            </a:xfrm>
            <a:prstGeom prst="rect">
              <a:avLst/>
            </a:prstGeom>
          </p:spPr>
        </p:pic>
      </p:grpSp>
      <p:grpSp>
        <p:nvGrpSpPr>
          <p:cNvPr id="1609" name="组合 1609"/>
          <p:cNvGrpSpPr/>
          <p:nvPr/>
        </p:nvGrpSpPr>
        <p:grpSpPr>
          <a:xfrm>
            <a:off x="14467841" y="4034389"/>
            <a:ext cx="6703695" cy="6087110"/>
            <a:chOff x="15900401" y="4383004"/>
            <a:chExt cx="6703695" cy="6087110"/>
          </a:xfrm>
        </p:grpSpPr>
        <p:sp>
          <p:nvSpPr>
            <p:cNvPr id="16010" name="Object 16010"/>
            <p:cNvSpPr txBox="1"/>
            <p:nvPr/>
          </p:nvSpPr>
          <p:spPr>
            <a:xfrm>
              <a:off x="16495315" y="4383004"/>
              <a:ext cx="49911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6011" name="Object 16011"/>
            <p:cNvSpPr txBox="1"/>
            <p:nvPr/>
          </p:nvSpPr>
          <p:spPr>
            <a:xfrm>
              <a:off x="16433801" y="5081504"/>
              <a:ext cx="6170295" cy="538861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27000"/>
                </a:lnSpc>
              </a:pPr>
              <a:r>
                <a:rPr lang="zh-CN" sz="30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以上是每年电影评分的箱线图，橘色的线代表中位数。我们可以明显看到，随着年份的变化，橘色线所在的位置也在逐渐下移。也就意味着评分正在逐年下降。这样就意味着，电影质量越来越差，市场鱼龙混杂。</a:t>
              </a:r>
              <a:endParaRPr lang="zh-CN" sz="3000" b="0" i="0" dirty="0" smtClean="0">
                <a:solidFill>
                  <a:srgbClr val="666666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  <p:pic>
          <p:nvPicPr>
            <p:cNvPr id="16012" name="image 160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5900401" y="4521198"/>
              <a:ext cx="533398" cy="533404"/>
            </a:xfrm>
            <a:prstGeom prst="rect">
              <a:avLst/>
            </a:prstGeom>
          </p:spPr>
        </p:pic>
      </p:grpSp>
      <p:pic>
        <p:nvPicPr>
          <p:cNvPr id="6" name="图片 6" descr="../data-analysis/09-Python-Matplotlib/Img/箱线图：近10年电影评分变化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968625"/>
            <a:ext cx="11613600" cy="7418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14" name="Object 60114"/>
          <p:cNvSpPr txBox="1"/>
          <p:nvPr/>
        </p:nvSpPr>
        <p:spPr>
          <a:xfrm>
            <a:off x="2282501" y="819150"/>
            <a:ext cx="10544498" cy="1104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评分与观看人数</a:t>
            </a:r>
            <a:endParaRPr lang="zh-CN" altLang="en-US"/>
          </a:p>
        </p:txBody>
      </p:sp>
      <p:grpSp>
        <p:nvGrpSpPr>
          <p:cNvPr id="60115" name="组合 60115"/>
          <p:cNvGrpSpPr/>
          <p:nvPr/>
        </p:nvGrpSpPr>
        <p:grpSpPr>
          <a:xfrm>
            <a:off x="-12700" y="736600"/>
            <a:ext cx="1841500" cy="1422400"/>
            <a:chOff x="-12700" y="736600"/>
            <a:chExt cx="1841500" cy="1422400"/>
          </a:xfrm>
        </p:grpSpPr>
        <p:pic>
          <p:nvPicPr>
            <p:cNvPr id="60116" name="image 60116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-12700" y="736600"/>
              <a:ext cx="1308100" cy="1422400"/>
            </a:xfrm>
            <a:prstGeom prst="rect">
              <a:avLst/>
            </a:prstGeom>
          </p:spPr>
        </p:pic>
        <p:pic>
          <p:nvPicPr>
            <p:cNvPr id="60117" name="image 6011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87500" y="736600"/>
              <a:ext cx="241300" cy="1422400"/>
            </a:xfrm>
            <a:prstGeom prst="rect">
              <a:avLst/>
            </a:prstGeom>
          </p:spPr>
        </p:pic>
      </p:grpSp>
      <p:pic>
        <p:nvPicPr>
          <p:cNvPr id="11" name="图片 11" descr="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3200400"/>
            <a:ext cx="11963400" cy="74174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21" name="组合 13021"/>
          <p:cNvGrpSpPr/>
          <p:nvPr/>
        </p:nvGrpSpPr>
        <p:grpSpPr>
          <a:xfrm>
            <a:off x="13959841" y="-12695"/>
            <a:ext cx="1036319" cy="13715997"/>
            <a:chOff x="13959841" y="-12695"/>
            <a:chExt cx="1036319" cy="13715997"/>
          </a:xfrm>
        </p:grpSpPr>
        <p:pic>
          <p:nvPicPr>
            <p:cNvPr id="13022" name="image 1302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4414501" y="-12695"/>
              <a:ext cx="190500" cy="13715997"/>
            </a:xfrm>
            <a:prstGeom prst="rect">
              <a:avLst/>
            </a:prstGeom>
          </p:spPr>
        </p:pic>
        <p:grpSp>
          <p:nvGrpSpPr>
            <p:cNvPr id="13023" name="组合 13023"/>
            <p:cNvGrpSpPr/>
            <p:nvPr/>
          </p:nvGrpSpPr>
          <p:grpSpPr>
            <a:xfrm>
              <a:off x="13959841" y="2593336"/>
              <a:ext cx="1036319" cy="1036326"/>
              <a:chOff x="13959841" y="2593336"/>
              <a:chExt cx="1036319" cy="1036326"/>
            </a:xfrm>
          </p:grpSpPr>
          <p:pic>
            <p:nvPicPr>
              <p:cNvPr id="13024" name="image 13024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13959841" y="2593336"/>
                <a:ext cx="1036319" cy="1036326"/>
              </a:xfrm>
              <a:prstGeom prst="rect">
                <a:avLst/>
              </a:prstGeom>
            </p:spPr>
          </p:pic>
          <p:pic>
            <p:nvPicPr>
              <p:cNvPr id="13025" name="image 13025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14132559" y="2766060"/>
                <a:ext cx="690879" cy="690878"/>
              </a:xfrm>
              <a:prstGeom prst="rect">
                <a:avLst/>
              </a:prstGeom>
            </p:spPr>
          </p:pic>
        </p:grpSp>
        <p:grpSp>
          <p:nvGrpSpPr>
            <p:cNvPr id="13026" name="组合 13026"/>
            <p:cNvGrpSpPr/>
            <p:nvPr/>
          </p:nvGrpSpPr>
          <p:grpSpPr>
            <a:xfrm>
              <a:off x="13959841" y="6085836"/>
              <a:ext cx="1036319" cy="1036326"/>
              <a:chOff x="13959841" y="6085836"/>
              <a:chExt cx="1036319" cy="1036326"/>
            </a:xfrm>
          </p:grpSpPr>
          <p:pic>
            <p:nvPicPr>
              <p:cNvPr id="13027" name="image 13027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13959841" y="6085836"/>
                <a:ext cx="1036319" cy="1036326"/>
              </a:xfrm>
              <a:prstGeom prst="rect">
                <a:avLst/>
              </a:prstGeom>
            </p:spPr>
          </p:pic>
          <p:pic>
            <p:nvPicPr>
              <p:cNvPr id="13028" name="image 13028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14132559" y="6258560"/>
                <a:ext cx="690879" cy="690878"/>
              </a:xfrm>
              <a:prstGeom prst="rect">
                <a:avLst/>
              </a:prstGeom>
            </p:spPr>
          </p:pic>
        </p:grpSp>
        <p:grpSp>
          <p:nvGrpSpPr>
            <p:cNvPr id="13029" name="组合 13029"/>
            <p:cNvGrpSpPr/>
            <p:nvPr/>
          </p:nvGrpSpPr>
          <p:grpSpPr>
            <a:xfrm>
              <a:off x="13959841" y="9578336"/>
              <a:ext cx="1036319" cy="1036326"/>
              <a:chOff x="13959841" y="9578336"/>
              <a:chExt cx="1036319" cy="1036326"/>
            </a:xfrm>
          </p:grpSpPr>
          <p:pic>
            <p:nvPicPr>
              <p:cNvPr id="13030" name="image 13030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13959841" y="9578336"/>
                <a:ext cx="1036319" cy="1036326"/>
              </a:xfrm>
              <a:prstGeom prst="rect">
                <a:avLst/>
              </a:prstGeom>
            </p:spPr>
          </p:pic>
          <p:pic>
            <p:nvPicPr>
              <p:cNvPr id="13031" name="image 13031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14132559" y="9751060"/>
                <a:ext cx="690879" cy="690878"/>
              </a:xfrm>
              <a:prstGeom prst="rect">
                <a:avLst/>
              </a:prstGeom>
            </p:spPr>
          </p:pic>
        </p:grpSp>
      </p:grpSp>
      <p:grpSp>
        <p:nvGrpSpPr>
          <p:cNvPr id="13012" name="组合 13012"/>
          <p:cNvGrpSpPr/>
          <p:nvPr>
            <p:custDataLst>
              <p:tags r:id="rId8"/>
            </p:custDataLst>
          </p:nvPr>
        </p:nvGrpSpPr>
        <p:grpSpPr>
          <a:xfrm>
            <a:off x="15664060" y="2517136"/>
            <a:ext cx="6578600" cy="3592195"/>
            <a:chOff x="15664060" y="2517136"/>
            <a:chExt cx="6578600" cy="3592195"/>
          </a:xfrm>
        </p:grpSpPr>
        <p:sp>
          <p:nvSpPr>
            <p:cNvPr id="13013" name="Object 13013"/>
            <p:cNvSpPr txBox="1"/>
            <p:nvPr>
              <p:custDataLst>
                <p:tags r:id="rId9"/>
              </p:custDataLst>
            </p:nvPr>
          </p:nvSpPr>
          <p:spPr>
            <a:xfrm>
              <a:off x="15664060" y="2517136"/>
              <a:ext cx="6501765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高分热片（右上角区域）</a:t>
              </a:r>
              <a:endParaRPr lang="zh-CN" sz="4600" b="0" i="0" dirty="0" smtClean="0">
                <a:solidFill>
                  <a:srgbClr val="333333"/>
                </a:solidFill>
                <a:latin typeface="OPPOSans-H" panose="00020600040101010101" charset="-122"/>
                <a:ea typeface="OPPOSans-H" panose="00020600040101010101" charset="-122"/>
              </a:endParaRPr>
            </a:p>
          </p:txBody>
        </p:sp>
        <p:sp>
          <p:nvSpPr>
            <p:cNvPr id="13014" name="Object 13014"/>
            <p:cNvSpPr txBox="1"/>
            <p:nvPr>
              <p:custDataLst>
                <p:tags r:id="rId10"/>
              </p:custDataLst>
            </p:nvPr>
          </p:nvSpPr>
          <p:spPr>
            <a:xfrm>
              <a:off x="15664060" y="3505196"/>
              <a:ext cx="6578600" cy="2604135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just">
                <a:lnSpc>
                  <a:spcPct val="107000"/>
                </a:lnSpc>
              </a:pPr>
              <a:r>
                <a:rPr lang="zh-CN" sz="36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这一类电影是那些观看人数众多且好评如潮的佳作。这些电影成功地吸引了大量观众，同时赢得了他们的高度认可</a:t>
              </a:r>
              <a:endParaRPr lang="zh-CN" sz="3600" b="0" i="0" dirty="0" smtClean="0">
                <a:solidFill>
                  <a:srgbClr val="666666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</p:grpSp>
      <p:grpSp>
        <p:nvGrpSpPr>
          <p:cNvPr id="13015" name="组合 13015"/>
          <p:cNvGrpSpPr/>
          <p:nvPr>
            <p:custDataLst>
              <p:tags r:id="rId11"/>
            </p:custDataLst>
          </p:nvPr>
        </p:nvGrpSpPr>
        <p:grpSpPr>
          <a:xfrm>
            <a:off x="15671998" y="6009636"/>
            <a:ext cx="6578600" cy="3564890"/>
            <a:chOff x="15671998" y="6009636"/>
            <a:chExt cx="6578600" cy="3564890"/>
          </a:xfrm>
        </p:grpSpPr>
        <p:sp>
          <p:nvSpPr>
            <p:cNvPr id="13016" name="Object 13016"/>
            <p:cNvSpPr txBox="1"/>
            <p:nvPr>
              <p:custDataLst>
                <p:tags r:id="rId12"/>
              </p:custDataLst>
            </p:nvPr>
          </p:nvSpPr>
          <p:spPr>
            <a:xfrm>
              <a:off x="15671998" y="6009636"/>
              <a:ext cx="622681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冷门佳片（右下角区域）</a:t>
              </a:r>
              <a:endParaRPr lang="zh-CN" sz="4600" b="0" i="0" dirty="0" smtClean="0">
                <a:solidFill>
                  <a:srgbClr val="333333"/>
                </a:solidFill>
                <a:latin typeface="OPPOSans-H" panose="00020600040101010101" charset="-122"/>
                <a:ea typeface="OPPOSans-H" panose="00020600040101010101" charset="-122"/>
              </a:endParaRPr>
            </a:p>
          </p:txBody>
        </p:sp>
        <p:sp>
          <p:nvSpPr>
            <p:cNvPr id="13017" name="Object 13017"/>
            <p:cNvSpPr txBox="1"/>
            <p:nvPr>
              <p:custDataLst>
                <p:tags r:id="rId13"/>
              </p:custDataLst>
            </p:nvPr>
          </p:nvSpPr>
          <p:spPr>
            <a:xfrm>
              <a:off x="15671998" y="7017381"/>
              <a:ext cx="6578600" cy="2557145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just">
                <a:lnSpc>
                  <a:spcPct val="107000"/>
                </a:lnSpc>
              </a:pPr>
              <a:r>
                <a:rPr lang="zh-CN" sz="36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这类电影通常是艺术性与商业性的巧妙结合，可能因为其独特之处而在后期获得了更多的关注。</a:t>
              </a:r>
              <a:endParaRPr lang="zh-CN" sz="3600" b="0" i="0" dirty="0" smtClean="0">
                <a:solidFill>
                  <a:srgbClr val="666666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</p:grpSp>
      <p:grpSp>
        <p:nvGrpSpPr>
          <p:cNvPr id="13018" name="组合 13018"/>
          <p:cNvGrpSpPr/>
          <p:nvPr>
            <p:custDataLst>
              <p:tags r:id="rId14"/>
            </p:custDataLst>
          </p:nvPr>
        </p:nvGrpSpPr>
        <p:grpSpPr>
          <a:xfrm>
            <a:off x="15764073" y="9578336"/>
            <a:ext cx="6324600" cy="2165492"/>
            <a:chOff x="15764073" y="9578336"/>
            <a:chExt cx="6324600" cy="2165492"/>
          </a:xfrm>
        </p:grpSpPr>
        <p:sp>
          <p:nvSpPr>
            <p:cNvPr id="13019" name="Object 13019"/>
            <p:cNvSpPr txBox="1"/>
            <p:nvPr>
              <p:custDataLst>
                <p:tags r:id="rId15"/>
              </p:custDataLst>
            </p:nvPr>
          </p:nvSpPr>
          <p:spPr>
            <a:xfrm>
              <a:off x="15662473" y="9502136"/>
              <a:ext cx="48641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烂片（左下角区域）</a:t>
              </a:r>
              <a:endParaRPr lang="zh-CN" sz="4600" b="0" i="0" dirty="0" smtClean="0">
                <a:solidFill>
                  <a:srgbClr val="333333"/>
                </a:solidFill>
                <a:latin typeface="OPPOSans-H" panose="00020600040101010101" charset="-122"/>
                <a:ea typeface="OPPOSans-H" panose="00020600040101010101" charset="-122"/>
              </a:endParaRPr>
            </a:p>
          </p:txBody>
        </p:sp>
        <p:sp>
          <p:nvSpPr>
            <p:cNvPr id="13020" name="Object 13020"/>
            <p:cNvSpPr txBox="1"/>
            <p:nvPr>
              <p:custDataLst>
                <p:tags r:id="rId16"/>
              </p:custDataLst>
            </p:nvPr>
          </p:nvSpPr>
          <p:spPr>
            <a:xfrm>
              <a:off x="15662473" y="10499229"/>
              <a:ext cx="6578600" cy="11684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just">
                <a:lnSpc>
                  <a:spcPct val="107000"/>
                </a:lnSpc>
              </a:pPr>
              <a:r>
                <a:rPr lang="zh-CN" sz="36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观众对这类电影的评价普遍较差，可能导致口碑和票房双双受挫。</a:t>
              </a:r>
              <a:endParaRPr lang="zh-CN" sz="3600" b="0" i="0" dirty="0" smtClean="0">
                <a:solidFill>
                  <a:srgbClr val="666666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14" name="Object 60114"/>
          <p:cNvSpPr txBox="1"/>
          <p:nvPr/>
        </p:nvSpPr>
        <p:spPr>
          <a:xfrm>
            <a:off x="2282190" y="819150"/>
            <a:ext cx="17291050" cy="1104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评分与电影类型及数量的相关性数</a:t>
            </a:r>
            <a:endParaRPr lang="zh-CN" altLang="en-US"/>
          </a:p>
        </p:txBody>
      </p:sp>
      <p:grpSp>
        <p:nvGrpSpPr>
          <p:cNvPr id="60115" name="组合 60115"/>
          <p:cNvGrpSpPr/>
          <p:nvPr/>
        </p:nvGrpSpPr>
        <p:grpSpPr>
          <a:xfrm>
            <a:off x="-12700" y="736600"/>
            <a:ext cx="1841500" cy="1422400"/>
            <a:chOff x="-12700" y="736600"/>
            <a:chExt cx="1841500" cy="1422400"/>
          </a:xfrm>
        </p:grpSpPr>
        <p:pic>
          <p:nvPicPr>
            <p:cNvPr id="60116" name="image 60116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-12700" y="736600"/>
              <a:ext cx="1308100" cy="1422400"/>
            </a:xfrm>
            <a:prstGeom prst="rect">
              <a:avLst/>
            </a:prstGeom>
          </p:spPr>
        </p:pic>
        <p:pic>
          <p:nvPicPr>
            <p:cNvPr id="60117" name="image 6011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87500" y="736600"/>
              <a:ext cx="241300" cy="1422400"/>
            </a:xfrm>
            <a:prstGeom prst="rect">
              <a:avLst/>
            </a:prstGeom>
          </p:spPr>
        </p:pic>
      </p:grpSp>
      <p:pic>
        <p:nvPicPr>
          <p:cNvPr id="2" name="图片 5" descr="../data-analysis/09-Python-Matplotlib/Img/热力图：电影类型、分值与数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641600"/>
            <a:ext cx="8267700" cy="92798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2" name="组合 502"/>
          <p:cNvGrpSpPr/>
          <p:nvPr/>
        </p:nvGrpSpPr>
        <p:grpSpPr>
          <a:xfrm>
            <a:off x="13412715" y="3769486"/>
            <a:ext cx="8111490" cy="5059045"/>
            <a:chOff x="14605880" y="6030086"/>
            <a:chExt cx="8111490" cy="5059045"/>
          </a:xfrm>
        </p:grpSpPr>
        <p:sp>
          <p:nvSpPr>
            <p:cNvPr id="3" name="Object 503"/>
            <p:cNvSpPr txBox="1"/>
            <p:nvPr/>
          </p:nvSpPr>
          <p:spPr>
            <a:xfrm>
              <a:off x="14764630" y="6030086"/>
              <a:ext cx="7952740" cy="5059045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33000"/>
                </a:lnSpc>
              </a:pPr>
              <a:r>
                <a:rPr lang="zh-CN" sz="2800" b="1" i="0" dirty="0" smtClean="0">
                  <a:solidFill>
                    <a:srgbClr val="282828"/>
                  </a:solidFill>
                  <a:latin typeface="OPPOSans-B" panose="00020600040101010101" charset="-122"/>
                  <a:ea typeface="OPPOSans-B" panose="00020600040101010101" charset="-122"/>
                </a:rPr>
                <a:t>数据结果</a:t>
              </a:r>
              <a:endParaRPr lang="zh-CN" altLang="en-US" sz="2800"/>
            </a:p>
            <a:p>
              <a:pPr algn="l">
                <a:lnSpc>
                  <a:spcPct val="133000"/>
                </a:lnSpc>
              </a:pPr>
              <a:r>
                <a:rPr lang="zh-CN" sz="2800" b="0" i="0" dirty="0" smtClean="0">
                  <a:solidFill>
                    <a:srgbClr val="282828"/>
                  </a:solidFill>
                  <a:latin typeface="OPPOSans-R" panose="00020600040101010101" charset="-122"/>
                  <a:ea typeface="OPPOSans-R" panose="00020600040101010101" charset="-122"/>
                </a:rPr>
                <a:t>最受欢迎的电影类型为剧情（4661）、喜剧（2555）、动作（1962）、爱情（1884）、惊悚（1369）和犯罪（1229）这5大类，括号内为出现的频次。且主要的评价区域依然集中在中位偏上，也就是6至8分的位置。其中剧情类型的电影，好评占比最大。</a:t>
              </a:r>
              <a:endParaRPr lang="zh-CN" sz="2800" b="0" i="0" dirty="0" smtClean="0">
                <a:solidFill>
                  <a:srgbClr val="282828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  <p:pic>
          <p:nvPicPr>
            <p:cNvPr id="505" name="image 50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4605880" y="6279050"/>
              <a:ext cx="159000" cy="159000"/>
            </a:xfrm>
            <a:prstGeom prst="rect">
              <a:avLst/>
            </a:prstGeom>
          </p:spPr>
        </p:pic>
      </p:grpSp>
      <p:grpSp>
        <p:nvGrpSpPr>
          <p:cNvPr id="4" name="组合 5010"/>
          <p:cNvGrpSpPr/>
          <p:nvPr/>
        </p:nvGrpSpPr>
        <p:grpSpPr>
          <a:xfrm>
            <a:off x="13412715" y="8828420"/>
            <a:ext cx="8111490" cy="3131185"/>
            <a:chOff x="14605880" y="9040510"/>
            <a:chExt cx="8111490" cy="3131185"/>
          </a:xfrm>
        </p:grpSpPr>
        <p:sp>
          <p:nvSpPr>
            <p:cNvPr id="6" name="Object 5011"/>
            <p:cNvSpPr txBox="1"/>
            <p:nvPr/>
          </p:nvSpPr>
          <p:spPr>
            <a:xfrm>
              <a:off x="14764630" y="9040510"/>
              <a:ext cx="7952740" cy="3131185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33000"/>
                </a:lnSpc>
              </a:pPr>
              <a:r>
                <a:rPr lang="zh-CN" sz="2800" b="1" i="0" dirty="0" smtClean="0">
                  <a:solidFill>
                    <a:srgbClr val="282828"/>
                  </a:solidFill>
                  <a:latin typeface="OPPOSans-B" panose="00020600040101010101" charset="-122"/>
                  <a:ea typeface="OPPOSans-B" panose="00020600040101010101" charset="-122"/>
                </a:rPr>
                <a:t>调研结论</a:t>
              </a:r>
              <a:endParaRPr lang="zh-CN" altLang="en-US" sz="2800"/>
            </a:p>
            <a:p>
              <a:pPr algn="l">
                <a:lnSpc>
                  <a:spcPct val="133000"/>
                </a:lnSpc>
              </a:pPr>
              <a:r>
                <a:rPr lang="zh-CN" sz="2800" b="0" i="0" dirty="0" smtClean="0">
                  <a:solidFill>
                    <a:srgbClr val="282828"/>
                  </a:solidFill>
                  <a:latin typeface="OPPOSans-R" panose="00020600040101010101" charset="-122"/>
                  <a:ea typeface="OPPOSans-R" panose="00020600040101010101" charset="-122"/>
                </a:rPr>
                <a:t>电影的语言选择基本上与其制片国家密切相关。经济和文化发达的国家通常拥有更多的电影产业资源和技术支持，因此在国际市场上发行的电影更倾向于使用该国语言。</a:t>
              </a:r>
              <a:endParaRPr lang="zh-CN" sz="2800" b="0" i="0" dirty="0" smtClean="0">
                <a:solidFill>
                  <a:srgbClr val="282828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  <p:pic>
          <p:nvPicPr>
            <p:cNvPr id="7" name="image 501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4605880" y="9289474"/>
              <a:ext cx="159000" cy="159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14" name="Object 60114"/>
          <p:cNvSpPr txBox="1"/>
          <p:nvPr/>
        </p:nvSpPr>
        <p:spPr>
          <a:xfrm>
            <a:off x="2282190" y="819150"/>
            <a:ext cx="11184890" cy="1104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国家电影总数量分布数</a:t>
            </a:r>
            <a:endParaRPr lang="zh-CN" altLang="en-US"/>
          </a:p>
        </p:txBody>
      </p:sp>
      <p:grpSp>
        <p:nvGrpSpPr>
          <p:cNvPr id="60115" name="组合 60115"/>
          <p:cNvGrpSpPr/>
          <p:nvPr/>
        </p:nvGrpSpPr>
        <p:grpSpPr>
          <a:xfrm>
            <a:off x="-12700" y="736600"/>
            <a:ext cx="1841500" cy="1422400"/>
            <a:chOff x="-12700" y="736600"/>
            <a:chExt cx="1841500" cy="1422400"/>
          </a:xfrm>
        </p:grpSpPr>
        <p:pic>
          <p:nvPicPr>
            <p:cNvPr id="60116" name="image 60116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-12700" y="736600"/>
              <a:ext cx="1308100" cy="1422400"/>
            </a:xfrm>
            <a:prstGeom prst="rect">
              <a:avLst/>
            </a:prstGeom>
          </p:spPr>
        </p:pic>
        <p:pic>
          <p:nvPicPr>
            <p:cNvPr id="60117" name="image 6011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87500" y="736600"/>
              <a:ext cx="241300" cy="1422400"/>
            </a:xfrm>
            <a:prstGeom prst="rect">
              <a:avLst/>
            </a:prstGeom>
          </p:spPr>
        </p:pic>
      </p:grpSp>
      <p:pic>
        <p:nvPicPr>
          <p:cNvPr id="8" name="图片 8" descr="../data-analysis/09-Python-Matplotlib/Img/直方图：电影产量排名前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0265" y="3215640"/>
            <a:ext cx="12856210" cy="698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2" name="组合 502"/>
          <p:cNvGrpSpPr/>
          <p:nvPr/>
        </p:nvGrpSpPr>
        <p:grpSpPr>
          <a:xfrm>
            <a:off x="14605880" y="3769486"/>
            <a:ext cx="8111490" cy="5059045"/>
            <a:chOff x="14605880" y="6030086"/>
            <a:chExt cx="8111490" cy="5059045"/>
          </a:xfrm>
        </p:grpSpPr>
        <p:sp>
          <p:nvSpPr>
            <p:cNvPr id="503" name="Object 503"/>
            <p:cNvSpPr txBox="1"/>
            <p:nvPr/>
          </p:nvSpPr>
          <p:spPr>
            <a:xfrm>
              <a:off x="14764630" y="6030086"/>
              <a:ext cx="7952740" cy="5059045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33000"/>
                </a:lnSpc>
              </a:pPr>
              <a:r>
                <a:rPr lang="zh-CN" sz="2800" b="1" i="0" dirty="0" smtClean="0">
                  <a:solidFill>
                    <a:srgbClr val="282828"/>
                  </a:solidFill>
                  <a:latin typeface="OPPOSans-B" panose="00020600040101010101" charset="-122"/>
                  <a:ea typeface="OPPOSans-B" panose="00020600040101010101" charset="-122"/>
                </a:rPr>
                <a:t>数据结果</a:t>
              </a:r>
              <a:endParaRPr lang="zh-CN" altLang="en-US" sz="2800"/>
            </a:p>
            <a:p>
              <a:pPr algn="l">
                <a:lnSpc>
                  <a:spcPct val="133000"/>
                </a:lnSpc>
              </a:pPr>
              <a:r>
                <a:rPr lang="zh-CN" sz="2800" b="0" i="0" dirty="0" smtClean="0">
                  <a:solidFill>
                    <a:srgbClr val="282828"/>
                  </a:solidFill>
                  <a:latin typeface="OPPOSans-R" panose="00020600040101010101" charset="-122"/>
                  <a:ea typeface="OPPOSans-R" panose="00020600040101010101" charset="-122"/>
                </a:rPr>
                <a:t>美国电影数量最多，3259条，占总数据样本的36.7%，非常强势。其次为中日英法，头部效应非常明显。此外，电影数量少的原因也有很多，比如没有被我们关注到，导致没有被网站收录。也有可能电影所代表的的文娱产业，在经济高速发展的国家会远高于落后国家。</a:t>
              </a:r>
              <a:endParaRPr lang="zh-CN" sz="2800" b="0" i="0" dirty="0" smtClean="0">
                <a:solidFill>
                  <a:srgbClr val="282828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  <p:pic>
          <p:nvPicPr>
            <p:cNvPr id="505" name="image 50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4605880" y="6279050"/>
              <a:ext cx="159000" cy="159000"/>
            </a:xfrm>
            <a:prstGeom prst="rect">
              <a:avLst/>
            </a:prstGeom>
          </p:spPr>
        </p:pic>
      </p:grpSp>
      <p:grpSp>
        <p:nvGrpSpPr>
          <p:cNvPr id="5010" name="组合 5010"/>
          <p:cNvGrpSpPr/>
          <p:nvPr/>
        </p:nvGrpSpPr>
        <p:grpSpPr>
          <a:xfrm>
            <a:off x="14605880" y="9040510"/>
            <a:ext cx="8111490" cy="2512060"/>
            <a:chOff x="14605880" y="9040510"/>
            <a:chExt cx="8111490" cy="2512060"/>
          </a:xfrm>
        </p:grpSpPr>
        <p:sp>
          <p:nvSpPr>
            <p:cNvPr id="5011" name="Object 5011"/>
            <p:cNvSpPr txBox="1"/>
            <p:nvPr/>
          </p:nvSpPr>
          <p:spPr>
            <a:xfrm>
              <a:off x="14764630" y="9040510"/>
              <a:ext cx="7952740" cy="251206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33000"/>
                </a:lnSpc>
              </a:pPr>
              <a:r>
                <a:rPr lang="zh-CN" sz="2800" b="1" i="0" dirty="0" smtClean="0">
                  <a:solidFill>
                    <a:srgbClr val="282828"/>
                  </a:solidFill>
                  <a:latin typeface="OPPOSans-B" panose="00020600040101010101" charset="-122"/>
                  <a:ea typeface="OPPOSans-B" panose="00020600040101010101" charset="-122"/>
                </a:rPr>
                <a:t>调研结论</a:t>
              </a:r>
              <a:endParaRPr lang="zh-CN" altLang="en-US" sz="2800"/>
            </a:p>
            <a:p>
              <a:pPr algn="l">
                <a:lnSpc>
                  <a:spcPct val="133000"/>
                </a:lnSpc>
              </a:pPr>
              <a:r>
                <a:rPr lang="zh-CN" sz="2800" b="0" i="0" dirty="0" smtClean="0">
                  <a:solidFill>
                    <a:srgbClr val="282828"/>
                  </a:solidFill>
                  <a:latin typeface="OPPOSans-R" panose="00020600040101010101" charset="-122"/>
                  <a:ea typeface="OPPOSans-R" panose="00020600040101010101" charset="-122"/>
                </a:rPr>
                <a:t>通过相关性分析，我们可以了解观众的文化差异和年龄群体对于不同类型电影的偏好，有助于电影产业更精准地迎合观众口味，提高市场竞争力。</a:t>
              </a:r>
              <a:endParaRPr lang="zh-CN" sz="2800" b="0" i="0" dirty="0" smtClean="0">
                <a:solidFill>
                  <a:srgbClr val="282828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  <p:pic>
          <p:nvPicPr>
            <p:cNvPr id="5013" name="image 501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4605880" y="9289474"/>
              <a:ext cx="159000" cy="159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14" name="Object 60114"/>
          <p:cNvSpPr txBox="1"/>
          <p:nvPr/>
        </p:nvSpPr>
        <p:spPr>
          <a:xfrm>
            <a:off x="2282190" y="819150"/>
            <a:ext cx="11184890" cy="1104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电影语种统计</a:t>
            </a:r>
            <a:endParaRPr lang="zh-CN" altLang="en-US"/>
          </a:p>
        </p:txBody>
      </p:sp>
      <p:grpSp>
        <p:nvGrpSpPr>
          <p:cNvPr id="60115" name="组合 60115"/>
          <p:cNvGrpSpPr/>
          <p:nvPr/>
        </p:nvGrpSpPr>
        <p:grpSpPr>
          <a:xfrm>
            <a:off x="-12700" y="736600"/>
            <a:ext cx="1841500" cy="1422400"/>
            <a:chOff x="-12700" y="736600"/>
            <a:chExt cx="1841500" cy="1422400"/>
          </a:xfrm>
        </p:grpSpPr>
        <p:pic>
          <p:nvPicPr>
            <p:cNvPr id="60116" name="image 60116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-12700" y="736600"/>
              <a:ext cx="1308100" cy="1422400"/>
            </a:xfrm>
            <a:prstGeom prst="rect">
              <a:avLst/>
            </a:prstGeom>
          </p:spPr>
        </p:pic>
        <p:pic>
          <p:nvPicPr>
            <p:cNvPr id="60117" name="image 6011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87500" y="736600"/>
              <a:ext cx="241300" cy="1422400"/>
            </a:xfrm>
            <a:prstGeom prst="rect">
              <a:avLst/>
            </a:prstGeom>
          </p:spPr>
        </p:pic>
      </p:grpSp>
      <p:grpSp>
        <p:nvGrpSpPr>
          <p:cNvPr id="502" name="组合 502"/>
          <p:cNvGrpSpPr/>
          <p:nvPr/>
        </p:nvGrpSpPr>
        <p:grpSpPr>
          <a:xfrm>
            <a:off x="14605880" y="3399281"/>
            <a:ext cx="8111490" cy="3089275"/>
            <a:chOff x="14605880" y="6030086"/>
            <a:chExt cx="8111490" cy="3089275"/>
          </a:xfrm>
        </p:grpSpPr>
        <p:sp>
          <p:nvSpPr>
            <p:cNvPr id="503" name="Object 503"/>
            <p:cNvSpPr txBox="1"/>
            <p:nvPr/>
          </p:nvSpPr>
          <p:spPr>
            <a:xfrm>
              <a:off x="14764630" y="6030086"/>
              <a:ext cx="7952740" cy="3089275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33000"/>
                </a:lnSpc>
              </a:pPr>
              <a:r>
                <a:rPr lang="zh-CN" sz="2800" b="1" i="0" dirty="0" smtClean="0">
                  <a:solidFill>
                    <a:srgbClr val="282828"/>
                  </a:solidFill>
                  <a:latin typeface="OPPOSans-B" panose="00020600040101010101" charset="-122"/>
                  <a:ea typeface="OPPOSans-B" panose="00020600040101010101" charset="-122"/>
                </a:rPr>
                <a:t>数据结果</a:t>
              </a:r>
              <a:endParaRPr lang="zh-CN" altLang="en-US" sz="2800"/>
            </a:p>
            <a:p>
              <a:pPr algn="l">
                <a:lnSpc>
                  <a:spcPct val="133000"/>
                </a:lnSpc>
              </a:pPr>
              <a:r>
                <a:rPr lang="zh-CN" sz="2800" b="0" i="0" dirty="0" smtClean="0">
                  <a:solidFill>
                    <a:srgbClr val="282828"/>
                  </a:solidFill>
                  <a:latin typeface="OPPOSans-R" panose="00020600040101010101" charset="-122"/>
                  <a:ea typeface="OPPOSans-R" panose="00020600040101010101" charset="-122"/>
                </a:rPr>
                <a:t>排名前5的语种分别为英语、普通话、日语、粤语、法语。与各国电影总量成正比关系，基本在什么国家发行，用的就是什么语言。</a:t>
              </a:r>
              <a:endParaRPr lang="zh-CN" sz="2800" b="0" i="0" dirty="0" smtClean="0">
                <a:solidFill>
                  <a:srgbClr val="282828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  <p:pic>
          <p:nvPicPr>
            <p:cNvPr id="505" name="image 50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4605880" y="6279050"/>
              <a:ext cx="159000" cy="159000"/>
            </a:xfrm>
            <a:prstGeom prst="rect">
              <a:avLst/>
            </a:prstGeom>
          </p:spPr>
        </p:pic>
      </p:grpSp>
      <p:pic>
        <p:nvPicPr>
          <p:cNvPr id="12" name="图片 12" descr="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4" b="12370"/>
          <a:stretch>
            <a:fillRect/>
          </a:stretch>
        </p:blipFill>
        <p:spPr>
          <a:xfrm>
            <a:off x="1172210" y="3026410"/>
            <a:ext cx="11904345" cy="75761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组合 5010"/>
          <p:cNvGrpSpPr/>
          <p:nvPr/>
        </p:nvGrpSpPr>
        <p:grpSpPr>
          <a:xfrm>
            <a:off x="14605880" y="7126620"/>
            <a:ext cx="8111490" cy="2512060"/>
            <a:chOff x="14605880" y="9040510"/>
            <a:chExt cx="8111490" cy="2512060"/>
          </a:xfrm>
        </p:grpSpPr>
        <p:sp>
          <p:nvSpPr>
            <p:cNvPr id="5" name="Object 5011"/>
            <p:cNvSpPr txBox="1"/>
            <p:nvPr/>
          </p:nvSpPr>
          <p:spPr>
            <a:xfrm>
              <a:off x="14764630" y="9040510"/>
              <a:ext cx="7952740" cy="251206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33000"/>
                </a:lnSpc>
              </a:pPr>
              <a:r>
                <a:rPr lang="zh-CN" sz="2800" b="1" i="0" dirty="0" smtClean="0">
                  <a:solidFill>
                    <a:srgbClr val="282828"/>
                  </a:solidFill>
                  <a:latin typeface="OPPOSans-B" panose="00020600040101010101" charset="-122"/>
                  <a:ea typeface="OPPOSans-B" panose="00020600040101010101" charset="-122"/>
                </a:rPr>
                <a:t>调研结论</a:t>
              </a:r>
              <a:endParaRPr lang="zh-CN" altLang="en-US" sz="2800"/>
            </a:p>
            <a:p>
              <a:pPr algn="l">
                <a:lnSpc>
                  <a:spcPct val="133000"/>
                </a:lnSpc>
              </a:pPr>
              <a:r>
                <a:rPr lang="zh-CN" sz="2800" b="0" i="0" dirty="0" smtClean="0">
                  <a:solidFill>
                    <a:srgbClr val="282828"/>
                  </a:solidFill>
                  <a:latin typeface="OPPOSans-R" panose="00020600040101010101" charset="-122"/>
                  <a:ea typeface="OPPOSans-R" panose="00020600040101010101" charset="-122"/>
                </a:rPr>
                <a:t>通过相关性分析，我们可以了解观众的文化差异和年龄群体对于不同类型电影的偏好，有助于电影产业更精准地迎合观众口味，提高市场竞争力。</a:t>
              </a:r>
              <a:endParaRPr lang="zh-CN" sz="2800" b="0" i="0" dirty="0" smtClean="0">
                <a:solidFill>
                  <a:srgbClr val="282828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  <p:pic>
          <p:nvPicPr>
            <p:cNvPr id="6" name="image 501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4605880" y="9289474"/>
              <a:ext cx="159000" cy="159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14" name="Object 60114"/>
          <p:cNvSpPr txBox="1"/>
          <p:nvPr/>
        </p:nvSpPr>
        <p:spPr>
          <a:xfrm>
            <a:off x="2282190" y="819150"/>
            <a:ext cx="11184890" cy="1104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电影类型分布情况</a:t>
            </a:r>
            <a:endParaRPr lang="zh-CN" sz="7200" b="0" i="0" dirty="0" smtClean="0">
              <a:solidFill>
                <a:srgbClr val="222222"/>
              </a:solidFill>
              <a:latin typeface="OPPOSans-H" panose="00020600040101010101" charset="-122"/>
              <a:ea typeface="OPPOSans-H" panose="00020600040101010101" charset="-122"/>
            </a:endParaRPr>
          </a:p>
        </p:txBody>
      </p:sp>
      <p:grpSp>
        <p:nvGrpSpPr>
          <p:cNvPr id="60115" name="组合 60115"/>
          <p:cNvGrpSpPr/>
          <p:nvPr/>
        </p:nvGrpSpPr>
        <p:grpSpPr>
          <a:xfrm>
            <a:off x="-12700" y="736600"/>
            <a:ext cx="1841500" cy="1422400"/>
            <a:chOff x="-12700" y="736600"/>
            <a:chExt cx="1841500" cy="1422400"/>
          </a:xfrm>
        </p:grpSpPr>
        <p:pic>
          <p:nvPicPr>
            <p:cNvPr id="60116" name="image 60116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-12700" y="736600"/>
              <a:ext cx="1308100" cy="1422400"/>
            </a:xfrm>
            <a:prstGeom prst="rect">
              <a:avLst/>
            </a:prstGeom>
          </p:spPr>
        </p:pic>
        <p:pic>
          <p:nvPicPr>
            <p:cNvPr id="60117" name="image 6011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87500" y="736600"/>
              <a:ext cx="241300" cy="1422400"/>
            </a:xfrm>
            <a:prstGeom prst="rect">
              <a:avLst/>
            </a:prstGeom>
          </p:spPr>
        </p:pic>
      </p:grpSp>
      <p:grpSp>
        <p:nvGrpSpPr>
          <p:cNvPr id="502" name="组合 502"/>
          <p:cNvGrpSpPr/>
          <p:nvPr/>
        </p:nvGrpSpPr>
        <p:grpSpPr>
          <a:xfrm>
            <a:off x="14605880" y="3769486"/>
            <a:ext cx="8111490" cy="5059045"/>
            <a:chOff x="14605880" y="6030086"/>
            <a:chExt cx="8111490" cy="5059045"/>
          </a:xfrm>
        </p:grpSpPr>
        <p:sp>
          <p:nvSpPr>
            <p:cNvPr id="503" name="Object 503"/>
            <p:cNvSpPr txBox="1"/>
            <p:nvPr/>
          </p:nvSpPr>
          <p:spPr>
            <a:xfrm>
              <a:off x="14764630" y="6030086"/>
              <a:ext cx="7952740" cy="5059045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33000"/>
                </a:lnSpc>
              </a:pPr>
              <a:r>
                <a:rPr lang="zh-CN" sz="2800" b="1" i="0" dirty="0" smtClean="0">
                  <a:solidFill>
                    <a:srgbClr val="282828"/>
                  </a:solidFill>
                  <a:latin typeface="OPPOSans-B" panose="00020600040101010101" charset="-122"/>
                  <a:ea typeface="OPPOSans-B" panose="00020600040101010101" charset="-122"/>
                </a:rPr>
                <a:t>数据结果</a:t>
              </a:r>
              <a:endParaRPr lang="zh-CN" altLang="en-US" sz="2800"/>
            </a:p>
            <a:p>
              <a:pPr algn="l">
                <a:lnSpc>
                  <a:spcPct val="133000"/>
                </a:lnSpc>
              </a:pPr>
              <a:r>
                <a:rPr lang="zh-CN" sz="2800" b="0" i="0" dirty="0" smtClean="0">
                  <a:solidFill>
                    <a:srgbClr val="282828"/>
                  </a:solidFill>
                  <a:latin typeface="OPPOSans-R" panose="00020600040101010101" charset="-122"/>
                  <a:ea typeface="OPPOSans-R" panose="00020600040101010101" charset="-122"/>
                </a:rPr>
                <a:t>电影类型与评分的数据显示，最受欢迎的电影类型分别为剧情、喜剧、动作、爱情、惊悚和犯罪。这种趋势反映了观众对深刻情节、轻松喜剧、刺激动作以及感人爱情的普遍喜好。不同类型电影的高评分可能与观众对于故事情节、幽默感、视觉效果和情感体验的需求有关。</a:t>
              </a:r>
              <a:endParaRPr lang="zh-CN" sz="2800" b="0" i="0" dirty="0" smtClean="0">
                <a:solidFill>
                  <a:srgbClr val="282828"/>
                </a:solidFill>
                <a:latin typeface="OPPOSans-R" panose="00020600040101010101" charset="-122"/>
                <a:ea typeface="OPPOSans-R" panose="00020600040101010101" charset="-122"/>
              </a:endParaRPr>
            </a:p>
            <a:p>
              <a:pPr algn="l">
                <a:lnSpc>
                  <a:spcPct val="133000"/>
                </a:lnSpc>
              </a:pPr>
              <a:endParaRPr lang="zh-CN" sz="2800" b="0" i="0" dirty="0" smtClean="0">
                <a:solidFill>
                  <a:srgbClr val="282828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  <p:pic>
          <p:nvPicPr>
            <p:cNvPr id="505" name="image 50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4605880" y="6279050"/>
              <a:ext cx="159000" cy="159000"/>
            </a:xfrm>
            <a:prstGeom prst="rect">
              <a:avLst/>
            </a:prstGeom>
          </p:spPr>
        </p:pic>
      </p:grpSp>
      <p:pic>
        <p:nvPicPr>
          <p:cNvPr id="9" name="图片 9" descr="../data-analysis/09-Python-Matplotlib/Img/词云图：电影类型统计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3145790"/>
            <a:ext cx="11704320" cy="71285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0" name="组合 5010"/>
          <p:cNvGrpSpPr/>
          <p:nvPr/>
        </p:nvGrpSpPr>
        <p:grpSpPr>
          <a:xfrm>
            <a:off x="14605880" y="9040510"/>
            <a:ext cx="8111490" cy="2512060"/>
            <a:chOff x="14605880" y="9040510"/>
            <a:chExt cx="8111490" cy="2512060"/>
          </a:xfrm>
        </p:grpSpPr>
        <p:sp>
          <p:nvSpPr>
            <p:cNvPr id="5011" name="Object 5011"/>
            <p:cNvSpPr txBox="1"/>
            <p:nvPr/>
          </p:nvSpPr>
          <p:spPr>
            <a:xfrm>
              <a:off x="14764630" y="9040510"/>
              <a:ext cx="7952740" cy="251206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33000"/>
                </a:lnSpc>
              </a:pPr>
              <a:r>
                <a:rPr lang="zh-CN" sz="2800" b="1" i="0" dirty="0" smtClean="0">
                  <a:solidFill>
                    <a:srgbClr val="282828"/>
                  </a:solidFill>
                  <a:latin typeface="OPPOSans-B" panose="00020600040101010101" charset="-122"/>
                  <a:ea typeface="OPPOSans-B" panose="00020600040101010101" charset="-122"/>
                </a:rPr>
                <a:t>调研结论</a:t>
              </a:r>
              <a:endParaRPr lang="zh-CN" altLang="en-US" sz="2800"/>
            </a:p>
            <a:p>
              <a:pPr algn="l">
                <a:lnSpc>
                  <a:spcPct val="133000"/>
                </a:lnSpc>
              </a:pPr>
              <a:r>
                <a:rPr lang="zh-CN" sz="2800" b="0" i="0" dirty="0" smtClean="0">
                  <a:solidFill>
                    <a:srgbClr val="282828"/>
                  </a:solidFill>
                  <a:latin typeface="OPPOSans-R" panose="00020600040101010101" charset="-122"/>
                  <a:ea typeface="OPPOSans-R" panose="00020600040101010101" charset="-122"/>
                </a:rPr>
                <a:t>通过相关性分析，我们可以了解观众的文化差异和年龄群体对于不同类型电影的偏好，有助于电影产业更精准地迎合观众口味，提高市场竞争力。</a:t>
              </a:r>
              <a:endParaRPr lang="zh-CN" sz="2800" b="0" i="0" dirty="0" smtClean="0">
                <a:solidFill>
                  <a:srgbClr val="282828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  <p:pic>
          <p:nvPicPr>
            <p:cNvPr id="5013" name="image 501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4605880" y="9289474"/>
              <a:ext cx="159000" cy="159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Object 301"/>
          <p:cNvSpPr txBox="1"/>
          <p:nvPr/>
        </p:nvSpPr>
        <p:spPr>
          <a:xfrm>
            <a:off x="11442700" y="871977"/>
            <a:ext cx="13093700" cy="11430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83000"/>
              </a:lnSpc>
            </a:pPr>
            <a:r>
              <a:rPr lang="zh-CN" sz="90000" b="0" i="0" dirty="0" smtClean="0">
                <a:solidFill>
                  <a:srgbClr val="2746A1"/>
                </a:solidFill>
                <a:latin typeface="Anton-Regular" panose="00000500000000000000"/>
                <a:ea typeface="Anton-Regular" panose="00000500000000000000"/>
              </a:rPr>
              <a:t>0</a:t>
            </a:r>
            <a:r>
              <a:rPr lang="en-US" altLang="zh-CN" sz="90000" b="0" i="0" dirty="0" smtClean="0">
                <a:solidFill>
                  <a:srgbClr val="2746A1"/>
                </a:solidFill>
                <a:latin typeface="Anton-Regular" panose="00000500000000000000"/>
                <a:ea typeface="Anton-Regular" panose="00000500000000000000"/>
              </a:rPr>
              <a:t>4</a:t>
            </a:r>
            <a:endParaRPr lang="en-US" altLang="zh-CN" sz="90000" b="0" i="0" dirty="0" smtClean="0">
              <a:solidFill>
                <a:srgbClr val="2746A1"/>
              </a:solidFill>
              <a:latin typeface="Anton-Regular" panose="00000500000000000000"/>
              <a:ea typeface="Anton-Regular" panose="00000500000000000000"/>
            </a:endParaRPr>
          </a:p>
        </p:txBody>
      </p:sp>
      <p:grpSp>
        <p:nvGrpSpPr>
          <p:cNvPr id="302" name="组合 302"/>
          <p:cNvGrpSpPr/>
          <p:nvPr/>
        </p:nvGrpSpPr>
        <p:grpSpPr>
          <a:xfrm>
            <a:off x="876300" y="2239727"/>
            <a:ext cx="13487400" cy="10041172"/>
            <a:chOff x="876300" y="2239727"/>
            <a:chExt cx="13487400" cy="10041172"/>
          </a:xfrm>
        </p:grpSpPr>
        <p:pic>
          <p:nvPicPr>
            <p:cNvPr id="303" name="image 303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168400" y="8851898"/>
              <a:ext cx="3416300" cy="3416304"/>
            </a:xfrm>
            <a:prstGeom prst="rect">
              <a:avLst/>
            </a:prstGeom>
          </p:spPr>
        </p:pic>
        <p:pic>
          <p:nvPicPr>
            <p:cNvPr id="304" name="image 30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655524" y="2239727"/>
              <a:ext cx="2048350" cy="2048346"/>
            </a:xfrm>
            <a:prstGeom prst="rect">
              <a:avLst/>
            </a:prstGeom>
          </p:spPr>
        </p:pic>
        <p:pic>
          <p:nvPicPr>
            <p:cNvPr id="305" name="image 30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76300" y="3314700"/>
              <a:ext cx="13487400" cy="8966200"/>
            </a:xfrm>
            <a:prstGeom prst="rect">
              <a:avLst/>
            </a:prstGeom>
          </p:spPr>
        </p:pic>
        <p:pic>
          <p:nvPicPr>
            <p:cNvPr id="306" name="image 30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35300" y="4114800"/>
              <a:ext cx="9144000" cy="5664200"/>
            </a:xfrm>
            <a:prstGeom prst="rect">
              <a:avLst/>
            </a:prstGeom>
          </p:spPr>
        </p:pic>
      </p:grpSp>
      <p:grpSp>
        <p:nvGrpSpPr>
          <p:cNvPr id="307" name="组合 307"/>
          <p:cNvGrpSpPr/>
          <p:nvPr/>
        </p:nvGrpSpPr>
        <p:grpSpPr>
          <a:xfrm>
            <a:off x="9461499" y="4521202"/>
            <a:ext cx="14960600" cy="5029199"/>
            <a:chOff x="9461499" y="4521202"/>
            <a:chExt cx="14960600" cy="5029199"/>
          </a:xfrm>
        </p:grpSpPr>
        <p:pic>
          <p:nvPicPr>
            <p:cNvPr id="308" name="image 30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461499" y="4521202"/>
              <a:ext cx="14960600" cy="5029199"/>
            </a:xfrm>
            <a:prstGeom prst="rect">
              <a:avLst/>
            </a:prstGeom>
          </p:spPr>
        </p:pic>
        <p:grpSp>
          <p:nvGrpSpPr>
            <p:cNvPr id="309" name="组合 309"/>
            <p:cNvGrpSpPr/>
            <p:nvPr/>
          </p:nvGrpSpPr>
          <p:grpSpPr>
            <a:xfrm>
              <a:off x="10383518" y="5868382"/>
              <a:ext cx="11267402" cy="1524000"/>
              <a:chOff x="10383518" y="5868382"/>
              <a:chExt cx="11267402" cy="1524000"/>
            </a:xfrm>
          </p:grpSpPr>
          <p:grpSp>
            <p:nvGrpSpPr>
              <p:cNvPr id="3010" name="组合 3010"/>
              <p:cNvGrpSpPr/>
              <p:nvPr/>
            </p:nvGrpSpPr>
            <p:grpSpPr>
              <a:xfrm>
                <a:off x="10383518" y="6026153"/>
                <a:ext cx="1280161" cy="1295395"/>
                <a:chOff x="10383518" y="6026153"/>
                <a:chExt cx="1280161" cy="1295395"/>
              </a:xfrm>
            </p:grpSpPr>
            <p:pic>
              <p:nvPicPr>
                <p:cNvPr id="3011" name="image 3011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>
                <a:xfrm>
                  <a:off x="11023599" y="6026153"/>
                  <a:ext cx="640080" cy="640072"/>
                </a:xfrm>
                <a:prstGeom prst="rect">
                  <a:avLst/>
                </a:prstGeom>
              </p:spPr>
            </p:pic>
            <p:pic>
              <p:nvPicPr>
                <p:cNvPr id="3012" name="image 3012"/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>
                <a:xfrm>
                  <a:off x="10383518" y="6681467"/>
                  <a:ext cx="640080" cy="640081"/>
                </a:xfrm>
                <a:prstGeom prst="rect">
                  <a:avLst/>
                </a:prstGeom>
              </p:spPr>
            </p:pic>
          </p:grpSp>
          <p:sp>
            <p:nvSpPr>
              <p:cNvPr id="3015" name="Object 3015"/>
              <p:cNvSpPr txBox="1"/>
              <p:nvPr/>
            </p:nvSpPr>
            <p:spPr>
              <a:xfrm>
                <a:off x="11744920" y="5868382"/>
                <a:ext cx="9906000" cy="15240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l">
                  <a:lnSpc>
                    <a:spcPct val="83000"/>
                  </a:lnSpc>
                </a:pPr>
                <a:r>
                  <a:rPr lang="zh-CN" sz="12000" b="0" i="0" dirty="0" smtClean="0">
                    <a:solidFill>
                      <a:srgbClr val="2845A3"/>
                    </a:solidFill>
                    <a:latin typeface="OPPOSans-H" panose="00020600040101010101" charset="-122"/>
                    <a:ea typeface="OPPOSans-H" panose="00020600040101010101" charset="-122"/>
                  </a:rPr>
                  <a:t>结论与</a:t>
                </a:r>
                <a:r>
                  <a:rPr lang="zh-CN" sz="12000" b="0" i="0" dirty="0" smtClean="0">
                    <a:solidFill>
                      <a:srgbClr val="2845A3"/>
                    </a:solidFill>
                    <a:latin typeface="OPPOSans-H" panose="00020600040101010101" charset="-122"/>
                    <a:ea typeface="OPPOSans-H" panose="00020600040101010101" charset="-122"/>
                  </a:rPr>
                  <a:t>分析</a:t>
                </a:r>
                <a:endParaRPr lang="zh-CN" sz="12000" b="0" i="0" dirty="0" smtClean="0">
                  <a:solidFill>
                    <a:srgbClr val="2845A3"/>
                  </a:solidFill>
                  <a:latin typeface="OPPOSans-H" panose="00020600040101010101" charset="-122"/>
                  <a:ea typeface="OPPOSans-H" panose="00020600040101010101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1" name="组合 1401"/>
          <p:cNvGrpSpPr/>
          <p:nvPr/>
        </p:nvGrpSpPr>
        <p:grpSpPr>
          <a:xfrm>
            <a:off x="-5079" y="1349607"/>
            <a:ext cx="11334272" cy="1425344"/>
            <a:chOff x="-5079" y="1349607"/>
            <a:chExt cx="11334272" cy="1425344"/>
          </a:xfrm>
        </p:grpSpPr>
        <p:sp>
          <p:nvSpPr>
            <p:cNvPr id="1404" name="Object 1404"/>
            <p:cNvSpPr txBox="1"/>
            <p:nvPr/>
          </p:nvSpPr>
          <p:spPr>
            <a:xfrm>
              <a:off x="1486693" y="1349607"/>
              <a:ext cx="9842500" cy="9144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83000"/>
                </a:lnSpc>
              </a:pPr>
              <a:r>
                <a:rPr lang="zh-CN" sz="72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结论</a:t>
              </a:r>
              <a:r>
                <a:rPr lang="zh-CN" sz="72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与分析</a:t>
              </a:r>
              <a:endParaRPr lang="zh-CN" sz="7200" b="0" i="0" dirty="0" smtClean="0">
                <a:solidFill>
                  <a:srgbClr val="333333"/>
                </a:solidFill>
                <a:latin typeface="OPPOSans-H" panose="00020600040101010101" charset="-122"/>
                <a:ea typeface="OPPOSans-H" panose="00020600040101010101" charset="-122"/>
              </a:endParaRPr>
            </a:p>
          </p:txBody>
        </p:sp>
        <p:grpSp>
          <p:nvGrpSpPr>
            <p:cNvPr id="1405" name="组合 1405"/>
            <p:cNvGrpSpPr/>
            <p:nvPr/>
          </p:nvGrpSpPr>
          <p:grpSpPr>
            <a:xfrm>
              <a:off x="-5079" y="1479556"/>
              <a:ext cx="1280158" cy="1295395"/>
              <a:chOff x="-5079" y="1479556"/>
              <a:chExt cx="1280158" cy="1295395"/>
            </a:xfrm>
          </p:grpSpPr>
          <p:pic>
            <p:nvPicPr>
              <p:cNvPr id="1406" name="image 1406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>
              <a:xfrm>
                <a:off x="634998" y="1479556"/>
                <a:ext cx="640080" cy="640072"/>
              </a:xfrm>
              <a:prstGeom prst="rect">
                <a:avLst/>
              </a:prstGeom>
            </p:spPr>
          </p:pic>
          <p:pic>
            <p:nvPicPr>
              <p:cNvPr id="1407" name="image 140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-5079" y="2134870"/>
                <a:ext cx="640077" cy="640081"/>
              </a:xfrm>
              <a:prstGeom prst="rect">
                <a:avLst/>
              </a:prstGeom>
            </p:spPr>
          </p:pic>
        </p:grpSp>
      </p:grpSp>
      <p:grpSp>
        <p:nvGrpSpPr>
          <p:cNvPr id="1408" name="组合 1408"/>
          <p:cNvGrpSpPr/>
          <p:nvPr/>
        </p:nvGrpSpPr>
        <p:grpSpPr>
          <a:xfrm>
            <a:off x="1925320" y="3536950"/>
            <a:ext cx="6851650" cy="2733040"/>
            <a:chOff x="2736365" y="3536867"/>
            <a:chExt cx="6040755" cy="2732763"/>
          </a:xfrm>
        </p:grpSpPr>
        <p:sp>
          <p:nvSpPr>
            <p:cNvPr id="1409" name="Object 1409"/>
            <p:cNvSpPr txBox="1"/>
            <p:nvPr/>
          </p:nvSpPr>
          <p:spPr>
            <a:xfrm>
              <a:off x="2736365" y="3536867"/>
              <a:ext cx="6040755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美国电影产业的主导地位</a:t>
              </a:r>
              <a:endParaRPr lang="zh-CN" sz="4600" b="0" i="0" dirty="0" smtClean="0">
                <a:solidFill>
                  <a:srgbClr val="333333"/>
                </a:solidFill>
                <a:latin typeface="OPPOSans-H" panose="00020600040101010101" charset="-122"/>
                <a:ea typeface="OPPOSans-H" panose="00020600040101010101" charset="-122"/>
              </a:endParaRPr>
            </a:p>
          </p:txBody>
        </p:sp>
        <p:sp>
          <p:nvSpPr>
            <p:cNvPr id="14010" name="Object 14010"/>
            <p:cNvSpPr txBox="1"/>
            <p:nvPr/>
          </p:nvSpPr>
          <p:spPr>
            <a:xfrm>
              <a:off x="2770020" y="4555130"/>
              <a:ext cx="6007100" cy="1714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27000"/>
                </a:lnSpc>
              </a:pPr>
              <a:r>
                <a:rPr lang="zh-CN" sz="30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数据显示，美国电影数量最多，占据总数据样本的36.7%，凸显了美国在全球电影产业中的强势地位。</a:t>
              </a:r>
              <a:endParaRPr lang="zh-CN" altLang="en-US"/>
            </a:p>
          </p:txBody>
        </p:sp>
      </p:grpSp>
      <p:grpSp>
        <p:nvGrpSpPr>
          <p:cNvPr id="14011" name="组合 14011"/>
          <p:cNvGrpSpPr/>
          <p:nvPr/>
        </p:nvGrpSpPr>
        <p:grpSpPr>
          <a:xfrm>
            <a:off x="1967865" y="7275195"/>
            <a:ext cx="6809105" cy="4615180"/>
            <a:chOff x="2770020" y="7274993"/>
            <a:chExt cx="6007100" cy="4615382"/>
          </a:xfrm>
        </p:grpSpPr>
        <p:sp>
          <p:nvSpPr>
            <p:cNvPr id="14012" name="Object 14012"/>
            <p:cNvSpPr txBox="1"/>
            <p:nvPr/>
          </p:nvSpPr>
          <p:spPr>
            <a:xfrm>
              <a:off x="2778275" y="7274993"/>
              <a:ext cx="5998845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全球电影产业分布不均衡</a:t>
              </a:r>
              <a:endParaRPr lang="zh-CN" sz="4600" b="0" i="0" dirty="0" smtClean="0">
                <a:solidFill>
                  <a:srgbClr val="333333"/>
                </a:solidFill>
                <a:latin typeface="OPPOSans-H" panose="00020600040101010101" charset="-122"/>
                <a:ea typeface="OPPOSans-H" panose="00020600040101010101" charset="-122"/>
              </a:endParaRPr>
            </a:p>
          </p:txBody>
        </p:sp>
        <p:sp>
          <p:nvSpPr>
            <p:cNvPr id="14013" name="Object 14013"/>
            <p:cNvSpPr txBox="1"/>
            <p:nvPr/>
          </p:nvSpPr>
          <p:spPr>
            <a:xfrm>
              <a:off x="2770020" y="8303738"/>
              <a:ext cx="6007100" cy="3586637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27000"/>
                </a:lnSpc>
              </a:pPr>
              <a:r>
                <a:rPr lang="zh-CN" sz="30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参影数量在全球范围内呈现不均衡分布，这可能是由于经济、文化、技术等因素的差异导致的。一些国家由于资源丰富，拥有更强大的电影产业，而一些国家则受到限制，影响了其电影制作数量和国际市场份额。</a:t>
              </a:r>
              <a:endParaRPr lang="zh-CN" altLang="en-US"/>
            </a:p>
          </p:txBody>
        </p:sp>
      </p:grpSp>
      <p:grpSp>
        <p:nvGrpSpPr>
          <p:cNvPr id="14014" name="组合 14014"/>
          <p:cNvGrpSpPr/>
          <p:nvPr/>
        </p:nvGrpSpPr>
        <p:grpSpPr>
          <a:xfrm>
            <a:off x="15323185" y="3536950"/>
            <a:ext cx="7680960" cy="3394710"/>
            <a:chOff x="15673360" y="3536864"/>
            <a:chExt cx="6791617" cy="3394834"/>
          </a:xfrm>
        </p:grpSpPr>
        <p:sp>
          <p:nvSpPr>
            <p:cNvPr id="14015" name="Object 14015"/>
            <p:cNvSpPr txBox="1"/>
            <p:nvPr/>
          </p:nvSpPr>
          <p:spPr>
            <a:xfrm>
              <a:off x="15673360" y="3536864"/>
              <a:ext cx="6791617" cy="698526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中日英法等国头部效应显著</a:t>
              </a:r>
              <a:endParaRPr lang="zh-CN" sz="4600" b="0" i="0" dirty="0" smtClean="0">
                <a:solidFill>
                  <a:srgbClr val="333333"/>
                </a:solidFill>
                <a:latin typeface="OPPOSans-H" panose="00020600040101010101" charset="-122"/>
                <a:ea typeface="OPPOSans-H" panose="00020600040101010101" charset="-122"/>
              </a:endParaRPr>
            </a:p>
          </p:txBody>
        </p:sp>
        <p:sp>
          <p:nvSpPr>
            <p:cNvPr id="14016" name="Object 14016"/>
            <p:cNvSpPr txBox="1"/>
            <p:nvPr/>
          </p:nvSpPr>
          <p:spPr>
            <a:xfrm>
              <a:off x="15673360" y="4533850"/>
              <a:ext cx="6019587" cy="2397848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27000"/>
                </a:lnSpc>
              </a:pPr>
              <a:r>
                <a:rPr lang="zh-CN" sz="30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中国、日本、英国、法国等国家紧随美国，呈现头部效应。可能是由于其文化输出、创意实力和经济状况等多方面因素的共同作用。</a:t>
              </a:r>
              <a:endParaRPr lang="zh-CN" sz="3000" b="0" i="0" dirty="0" smtClean="0">
                <a:solidFill>
                  <a:srgbClr val="666666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</p:grpSp>
      <p:grpSp>
        <p:nvGrpSpPr>
          <p:cNvPr id="14017" name="组合 14017"/>
          <p:cNvGrpSpPr/>
          <p:nvPr/>
        </p:nvGrpSpPr>
        <p:grpSpPr>
          <a:xfrm>
            <a:off x="15389423" y="7211493"/>
            <a:ext cx="6407150" cy="2743320"/>
            <a:chOff x="15675173" y="7274993"/>
            <a:chExt cx="6407150" cy="2743320"/>
          </a:xfrm>
        </p:grpSpPr>
        <p:sp>
          <p:nvSpPr>
            <p:cNvPr id="14018" name="Object 14018"/>
            <p:cNvSpPr txBox="1"/>
            <p:nvPr/>
          </p:nvSpPr>
          <p:spPr>
            <a:xfrm>
              <a:off x="15675173" y="7274993"/>
              <a:ext cx="640715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语言与制片国关联紧密</a:t>
              </a:r>
              <a:endParaRPr lang="zh-CN" sz="4600" b="0" i="0" dirty="0" smtClean="0">
                <a:solidFill>
                  <a:srgbClr val="333333"/>
                </a:solidFill>
                <a:latin typeface="OPPOSans-H" panose="00020600040101010101" charset="-122"/>
                <a:ea typeface="OPPOSans-H" panose="00020600040101010101" charset="-122"/>
              </a:endParaRPr>
            </a:p>
          </p:txBody>
        </p:sp>
        <p:sp>
          <p:nvSpPr>
            <p:cNvPr id="14019" name="Object 14019"/>
            <p:cNvSpPr txBox="1"/>
            <p:nvPr/>
          </p:nvSpPr>
          <p:spPr>
            <a:xfrm>
              <a:off x="15675173" y="8303813"/>
              <a:ext cx="6108700" cy="1714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27000"/>
                </a:lnSpc>
              </a:pPr>
              <a:r>
                <a:rPr lang="zh-CN" sz="30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排名前5的语种与各国电影总量正相关，表明制片国家语言与电影产出密切相关。</a:t>
              </a:r>
              <a:endParaRPr lang="zh-CN" sz="3000" b="0" i="0" dirty="0" smtClean="0">
                <a:solidFill>
                  <a:srgbClr val="666666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</p:grpSp>
      <p:grpSp>
        <p:nvGrpSpPr>
          <p:cNvPr id="14020" name="组合 14020"/>
          <p:cNvGrpSpPr/>
          <p:nvPr/>
        </p:nvGrpSpPr>
        <p:grpSpPr>
          <a:xfrm>
            <a:off x="8776880" y="10205002"/>
            <a:ext cx="7775575" cy="2711549"/>
            <a:chOff x="9172485" y="9848767"/>
            <a:chExt cx="7775575" cy="2711549"/>
          </a:xfrm>
        </p:grpSpPr>
        <p:sp>
          <p:nvSpPr>
            <p:cNvPr id="14021" name="Object 14021"/>
            <p:cNvSpPr txBox="1"/>
            <p:nvPr/>
          </p:nvSpPr>
          <p:spPr>
            <a:xfrm>
              <a:off x="9172485" y="9848767"/>
              <a:ext cx="7775575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电影数量少的国家原因多样</a:t>
              </a:r>
              <a:endParaRPr lang="zh-CN" sz="4600" b="0" i="0" dirty="0" smtClean="0">
                <a:solidFill>
                  <a:srgbClr val="333333"/>
                </a:solidFill>
                <a:latin typeface="OPPOSans-H" panose="00020600040101010101" charset="-122"/>
                <a:ea typeface="OPPOSans-H" panose="00020600040101010101" charset="-122"/>
              </a:endParaRPr>
            </a:p>
          </p:txBody>
        </p:sp>
        <p:sp>
          <p:nvSpPr>
            <p:cNvPr id="14022" name="Object 14022"/>
            <p:cNvSpPr txBox="1"/>
            <p:nvPr/>
          </p:nvSpPr>
          <p:spPr>
            <a:xfrm>
              <a:off x="9172485" y="10845816"/>
              <a:ext cx="6070600" cy="1714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27000"/>
                </a:lnSpc>
              </a:pPr>
              <a:r>
                <a:rPr lang="zh-CN" sz="30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数量较少的国家原因包括被忽视、未被网站收录，以及经济滞后等，需要进一步深入分析。。</a:t>
              </a:r>
              <a:endParaRPr lang="zh-CN" altLang="en-US"/>
            </a:p>
          </p:txBody>
        </p:sp>
      </p:grpSp>
      <p:grpSp>
        <p:nvGrpSpPr>
          <p:cNvPr id="14023" name="组合 14023"/>
          <p:cNvGrpSpPr/>
          <p:nvPr/>
        </p:nvGrpSpPr>
        <p:grpSpPr>
          <a:xfrm>
            <a:off x="9340564" y="3855621"/>
            <a:ext cx="5715095" cy="5631427"/>
            <a:chOff x="9340564" y="3855621"/>
            <a:chExt cx="5715095" cy="5631427"/>
          </a:xfrm>
        </p:grpSpPr>
        <p:pic>
          <p:nvPicPr>
            <p:cNvPr id="14024" name="image 1402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9416669" y="3855621"/>
              <a:ext cx="2734627" cy="3432436"/>
            </a:xfrm>
            <a:prstGeom prst="rect">
              <a:avLst/>
            </a:prstGeom>
          </p:spPr>
        </p:pic>
        <p:pic>
          <p:nvPicPr>
            <p:cNvPr id="14025" name="image 1402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635638" y="3866032"/>
              <a:ext cx="3420022" cy="2158439"/>
            </a:xfrm>
            <a:prstGeom prst="rect">
              <a:avLst/>
            </a:prstGeom>
          </p:spPr>
        </p:pic>
        <p:pic>
          <p:nvPicPr>
            <p:cNvPr id="14026" name="image 14026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717081" y="6118764"/>
              <a:ext cx="2310770" cy="3300412"/>
            </a:xfrm>
            <a:prstGeom prst="rect">
              <a:avLst/>
            </a:prstGeom>
          </p:spPr>
        </p:pic>
        <p:pic>
          <p:nvPicPr>
            <p:cNvPr id="14027" name="image 14027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0353443" y="7449811"/>
              <a:ext cx="3560505" cy="2037237"/>
            </a:xfrm>
            <a:prstGeom prst="rect">
              <a:avLst/>
            </a:prstGeom>
          </p:spPr>
        </p:pic>
        <p:pic>
          <p:nvPicPr>
            <p:cNvPr id="14028" name="image 14028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9340564" y="5974582"/>
              <a:ext cx="2636262" cy="3451721"/>
            </a:xfrm>
            <a:prstGeom prst="rect">
              <a:avLst/>
            </a:prstGeom>
          </p:spPr>
        </p:pic>
        <p:sp>
          <p:nvSpPr>
            <p:cNvPr id="14029" name="Object 14029"/>
            <p:cNvSpPr txBox="1"/>
            <p:nvPr/>
          </p:nvSpPr>
          <p:spPr>
            <a:xfrm>
              <a:off x="10238298" y="5402627"/>
              <a:ext cx="1130300" cy="9906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6530" b="0" i="0" dirty="0" smtClean="0">
                  <a:solidFill>
                    <a:srgbClr val="FFFFFF"/>
                  </a:solidFill>
                  <a:latin typeface="OPPOSans-H" panose="00020600040101010101" charset="-122"/>
                  <a:ea typeface="OPPOSans-H" panose="00020600040101010101" charset="-122"/>
                </a:rPr>
                <a:t>A</a:t>
              </a:r>
              <a:endParaRPr lang="zh-CN" altLang="en-US"/>
            </a:p>
          </p:txBody>
        </p:sp>
        <p:sp>
          <p:nvSpPr>
            <p:cNvPr id="14030" name="Object 14030"/>
            <p:cNvSpPr txBox="1"/>
            <p:nvPr/>
          </p:nvSpPr>
          <p:spPr>
            <a:xfrm>
              <a:off x="12048713" y="4691427"/>
              <a:ext cx="1130300" cy="9906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6530" b="0" i="0" dirty="0" smtClean="0">
                  <a:solidFill>
                    <a:srgbClr val="FFFFFF"/>
                  </a:solidFill>
                  <a:latin typeface="OPPOSans-H" panose="00020600040101010101" charset="-122"/>
                  <a:ea typeface="OPPOSans-H" panose="00020600040101010101" charset="-122"/>
                </a:rPr>
                <a:t>B</a:t>
              </a:r>
              <a:endParaRPr lang="zh-CN" altLang="en-US"/>
            </a:p>
          </p:txBody>
        </p:sp>
        <p:sp>
          <p:nvSpPr>
            <p:cNvPr id="14031" name="Object 14031"/>
            <p:cNvSpPr txBox="1"/>
            <p:nvPr/>
          </p:nvSpPr>
          <p:spPr>
            <a:xfrm>
              <a:off x="13417409" y="6264332"/>
              <a:ext cx="1130300" cy="9906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6530" b="0" i="0" dirty="0" smtClean="0">
                  <a:solidFill>
                    <a:srgbClr val="FFFFFF"/>
                  </a:solidFill>
                  <a:latin typeface="OPPOSans-H" panose="00020600040101010101" charset="-122"/>
                  <a:ea typeface="OPPOSans-H" panose="00020600040101010101" charset="-122"/>
                </a:rPr>
                <a:t>C</a:t>
              </a:r>
              <a:endParaRPr lang="zh-CN" altLang="en-US"/>
            </a:p>
          </p:txBody>
        </p:sp>
        <p:sp>
          <p:nvSpPr>
            <p:cNvPr id="14032" name="Object 14032"/>
            <p:cNvSpPr txBox="1"/>
            <p:nvPr/>
          </p:nvSpPr>
          <p:spPr>
            <a:xfrm>
              <a:off x="12312165" y="8234727"/>
              <a:ext cx="1130300" cy="9906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6530" b="0" i="0" dirty="0" smtClean="0">
                  <a:solidFill>
                    <a:srgbClr val="FFFFFF"/>
                  </a:solidFill>
                  <a:latin typeface="OPPOSans-H" panose="00020600040101010101" charset="-122"/>
                  <a:ea typeface="OPPOSans-H" panose="00020600040101010101" charset="-122"/>
                </a:rPr>
                <a:t>D</a:t>
              </a:r>
              <a:endParaRPr lang="zh-CN" altLang="en-US"/>
            </a:p>
          </p:txBody>
        </p:sp>
        <p:sp>
          <p:nvSpPr>
            <p:cNvPr id="14033" name="Object 14033"/>
            <p:cNvSpPr txBox="1"/>
            <p:nvPr/>
          </p:nvSpPr>
          <p:spPr>
            <a:xfrm>
              <a:off x="10249396" y="7752127"/>
              <a:ext cx="1130300" cy="9906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653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E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image 7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2700" y="3708400"/>
            <a:ext cx="24409400" cy="5740400"/>
          </a:xfrm>
          <a:prstGeom prst="rect">
            <a:avLst/>
          </a:prstGeom>
        </p:spPr>
      </p:pic>
      <p:sp>
        <p:nvSpPr>
          <p:cNvPr id="702" name="Object 702"/>
          <p:cNvSpPr txBox="1"/>
          <p:nvPr/>
        </p:nvSpPr>
        <p:spPr>
          <a:xfrm>
            <a:off x="12937499" y="5418948"/>
            <a:ext cx="10497801" cy="1524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83000"/>
              </a:lnSpc>
            </a:pPr>
            <a:r>
              <a:rPr lang="zh-CN" sz="120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THANKS</a:t>
            </a:r>
            <a:endParaRPr lang="zh-CN" altLang="en-US"/>
          </a:p>
        </p:txBody>
      </p:sp>
      <p:sp>
        <p:nvSpPr>
          <p:cNvPr id="703" name="Object 703"/>
          <p:cNvSpPr txBox="1"/>
          <p:nvPr/>
        </p:nvSpPr>
        <p:spPr>
          <a:xfrm>
            <a:off x="1898649" y="5588000"/>
            <a:ext cx="10002585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120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感谢您的观看</a:t>
            </a:r>
            <a:endParaRPr lang="zh-CN" altLang="en-US"/>
          </a:p>
        </p:txBody>
      </p:sp>
      <p:pic>
        <p:nvPicPr>
          <p:cNvPr id="704" name="image 7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15800" y="5384800"/>
            <a:ext cx="76200" cy="2489200"/>
          </a:xfrm>
          <a:prstGeom prst="rect">
            <a:avLst/>
          </a:prstGeom>
        </p:spPr>
      </p:pic>
      <p:pic>
        <p:nvPicPr>
          <p:cNvPr id="705" name="image 70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8600" y="1689100"/>
            <a:ext cx="1003300" cy="241300"/>
          </a:xfrm>
          <a:prstGeom prst="rect">
            <a:avLst/>
          </a:prstGeom>
        </p:spPr>
      </p:pic>
      <p:sp>
        <p:nvSpPr>
          <p:cNvPr id="708" name="Object 708"/>
          <p:cNvSpPr txBox="1"/>
          <p:nvPr/>
        </p:nvSpPr>
        <p:spPr>
          <a:xfrm>
            <a:off x="13094818" y="7065996"/>
            <a:ext cx="10497801" cy="6477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83000"/>
              </a:lnSpc>
            </a:pPr>
            <a:r>
              <a:rPr lang="zh-CN" sz="511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For Watching</a:t>
            </a:r>
            <a:endParaRPr lang="zh-CN" altLang="en-US"/>
          </a:p>
        </p:txBody>
      </p:sp>
      <p:grpSp>
        <p:nvGrpSpPr>
          <p:cNvPr id="108" name="组合 108"/>
          <p:cNvGrpSpPr/>
          <p:nvPr/>
        </p:nvGrpSpPr>
        <p:grpSpPr>
          <a:xfrm>
            <a:off x="1612900" y="10131460"/>
            <a:ext cx="5549900" cy="850900"/>
            <a:chOff x="1612900" y="10131460"/>
            <a:chExt cx="5549900" cy="850900"/>
          </a:xfrm>
        </p:grpSpPr>
        <p:pic>
          <p:nvPicPr>
            <p:cNvPr id="109" name="image 10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455481" y="10131460"/>
              <a:ext cx="4707318" cy="850900"/>
            </a:xfrm>
            <a:prstGeom prst="rect">
              <a:avLst/>
            </a:prstGeom>
          </p:spPr>
        </p:pic>
        <p:pic>
          <p:nvPicPr>
            <p:cNvPr id="1010" name="image 1010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612900" y="10131460"/>
              <a:ext cx="228600" cy="850900"/>
            </a:xfrm>
            <a:prstGeom prst="rect">
              <a:avLst/>
            </a:prstGeom>
          </p:spPr>
        </p:pic>
        <p:sp>
          <p:nvSpPr>
            <p:cNvPr id="1011" name="Object 1011"/>
            <p:cNvSpPr txBox="1"/>
            <p:nvPr/>
          </p:nvSpPr>
          <p:spPr>
            <a:xfrm>
              <a:off x="3046714" y="10252110"/>
              <a:ext cx="3850465" cy="4572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00000"/>
                </a:lnSpc>
              </a:pPr>
              <a:r>
                <a:rPr lang="zh-CN" sz="3000" b="0" i="0" spc="300" dirty="0" smtClean="0">
                  <a:solidFill>
                    <a:srgbClr val="FFFFFF"/>
                  </a:solidFill>
                  <a:latin typeface="OPPOSans-M" panose="00020600040101010101" charset="-122"/>
                  <a:ea typeface="OPPOSans-M" panose="00020600040101010101" charset="-122"/>
                </a:rPr>
                <a:t>汇报人：张童</a:t>
              </a:r>
              <a:r>
                <a:rPr lang="zh-CN" sz="3000" b="0" i="0" spc="300" dirty="0" smtClean="0">
                  <a:solidFill>
                    <a:srgbClr val="FFFFFF"/>
                  </a:solidFill>
                  <a:latin typeface="OPPOSans-M" panose="00020600040101010101" charset="-122"/>
                  <a:ea typeface="OPPOSans-M" panose="00020600040101010101" charset="-122"/>
                </a:rPr>
                <a:t>银</a:t>
              </a:r>
              <a:endParaRPr lang="zh-CN" sz="3000" b="0" i="0" spc="300" dirty="0" smtClean="0">
                <a:solidFill>
                  <a:srgbClr val="FFFFFF"/>
                </a:solidFill>
                <a:latin typeface="OPPOSans-M" panose="00020600040101010101" charset="-122"/>
                <a:ea typeface="OPPOSans-M" panose="00020600040101010101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 201"/>
          <p:cNvPicPr>
            <a:picLocks noChangeAspect="1"/>
          </p:cNvPicPr>
          <p:nvPr/>
        </p:nvPicPr>
        <p:blipFill>
          <a:blip r:embed="rId1">
            <a:alphaModFix amt="29019"/>
          </a:blip>
          <a:srcRect l="30418" b="14395"/>
          <a:stretch>
            <a:fillRect/>
          </a:stretch>
        </p:blipFill>
        <p:spPr>
          <a:xfrm>
            <a:off x="215948" y="7099300"/>
            <a:ext cx="2120851" cy="3859496"/>
          </a:xfrm>
          <a:prstGeom prst="rect">
            <a:avLst/>
          </a:prstGeom>
        </p:spPr>
      </p:pic>
      <p:pic>
        <p:nvPicPr>
          <p:cNvPr id="202" name="image 2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0732" y="1282700"/>
            <a:ext cx="6896100" cy="10502900"/>
          </a:xfrm>
          <a:prstGeom prst="rect">
            <a:avLst/>
          </a:prstGeom>
        </p:spPr>
      </p:pic>
      <p:grpSp>
        <p:nvGrpSpPr>
          <p:cNvPr id="203" name="组合 203"/>
          <p:cNvGrpSpPr/>
          <p:nvPr/>
        </p:nvGrpSpPr>
        <p:grpSpPr>
          <a:xfrm>
            <a:off x="3603419" y="2273300"/>
            <a:ext cx="6721680" cy="9590334"/>
            <a:chOff x="3603419" y="2273300"/>
            <a:chExt cx="6721680" cy="9590334"/>
          </a:xfrm>
        </p:grpSpPr>
        <p:pic>
          <p:nvPicPr>
            <p:cNvPr id="204" name="image 204"/>
            <p:cNvPicPr>
              <a:picLocks noChangeAspect="1"/>
            </p:cNvPicPr>
            <p:nvPr/>
          </p:nvPicPr>
          <p:blipFill>
            <a:blip r:embed="rId3">
              <a:alphaModFix amt="30196"/>
            </a:blip>
            <a:srcRect l="37386" b="24412"/>
            <a:stretch>
              <a:fillRect/>
            </a:stretch>
          </p:blipFill>
          <p:spPr>
            <a:xfrm>
              <a:off x="3603419" y="2273300"/>
              <a:ext cx="3610180" cy="7535735"/>
            </a:xfrm>
            <a:prstGeom prst="rect">
              <a:avLst/>
            </a:prstGeom>
          </p:spPr>
        </p:pic>
        <p:pic>
          <p:nvPicPr>
            <p:cNvPr id="205" name="image 205"/>
            <p:cNvPicPr>
              <a:picLocks noChangeAspect="1"/>
            </p:cNvPicPr>
            <p:nvPr/>
          </p:nvPicPr>
          <p:blipFill>
            <a:blip r:embed="rId4">
              <a:alphaModFix amt="30196"/>
            </a:blip>
            <a:srcRect l="22712" b="27352"/>
            <a:stretch>
              <a:fillRect/>
            </a:stretch>
          </p:blipFill>
          <p:spPr>
            <a:xfrm>
              <a:off x="8116603" y="8293100"/>
              <a:ext cx="2208496" cy="3570534"/>
            </a:xfrm>
            <a:prstGeom prst="rect">
              <a:avLst/>
            </a:prstGeom>
          </p:spPr>
        </p:pic>
      </p:grpSp>
      <p:grpSp>
        <p:nvGrpSpPr>
          <p:cNvPr id="206" name="组合 206"/>
          <p:cNvGrpSpPr/>
          <p:nvPr/>
        </p:nvGrpSpPr>
        <p:grpSpPr>
          <a:xfrm>
            <a:off x="19906163" y="1149350"/>
            <a:ext cx="3792036" cy="7989112"/>
            <a:chOff x="19906163" y="1149350"/>
            <a:chExt cx="3792036" cy="7989112"/>
          </a:xfrm>
        </p:grpSpPr>
        <p:pic>
          <p:nvPicPr>
            <p:cNvPr id="207" name="image 207"/>
            <p:cNvPicPr>
              <a:picLocks noChangeAspect="1"/>
            </p:cNvPicPr>
            <p:nvPr/>
          </p:nvPicPr>
          <p:blipFill>
            <a:blip r:embed="rId5">
              <a:alphaModFix amt="29019"/>
            </a:blip>
            <a:srcRect l="48162" b="51807"/>
            <a:stretch>
              <a:fillRect/>
            </a:stretch>
          </p:blipFill>
          <p:spPr>
            <a:xfrm>
              <a:off x="19906163" y="1149350"/>
              <a:ext cx="3792036" cy="5196231"/>
            </a:xfrm>
            <a:prstGeom prst="rect">
              <a:avLst/>
            </a:prstGeom>
          </p:spPr>
        </p:pic>
        <p:pic>
          <p:nvPicPr>
            <p:cNvPr id="208" name="image 208"/>
            <p:cNvPicPr>
              <a:picLocks noChangeAspect="1"/>
            </p:cNvPicPr>
            <p:nvPr/>
          </p:nvPicPr>
          <p:blipFill>
            <a:blip r:embed="rId6">
              <a:alphaModFix amt="29019"/>
            </a:blip>
            <a:srcRect/>
            <a:stretch>
              <a:fillRect/>
            </a:stretch>
          </p:blipFill>
          <p:spPr>
            <a:xfrm>
              <a:off x="20701338" y="6039662"/>
              <a:ext cx="2095500" cy="3098800"/>
            </a:xfrm>
            <a:prstGeom prst="rect">
              <a:avLst/>
            </a:prstGeom>
          </p:spPr>
        </p:pic>
      </p:grpSp>
      <p:grpSp>
        <p:nvGrpSpPr>
          <p:cNvPr id="209" name="组合 209"/>
          <p:cNvGrpSpPr/>
          <p:nvPr>
            <p:custDataLst>
              <p:tags r:id="rId7"/>
            </p:custDataLst>
          </p:nvPr>
        </p:nvGrpSpPr>
        <p:grpSpPr>
          <a:xfrm>
            <a:off x="12623800" y="5306667"/>
            <a:ext cx="8254082" cy="1465989"/>
            <a:chOff x="12623800" y="5306667"/>
            <a:chExt cx="8254082" cy="1465989"/>
          </a:xfrm>
        </p:grpSpPr>
        <p:sp>
          <p:nvSpPr>
            <p:cNvPr id="2010" name="Object 2010"/>
            <p:cNvSpPr txBox="1"/>
            <p:nvPr>
              <p:custDataLst>
                <p:tags r:id="rId8"/>
              </p:custDataLst>
            </p:nvPr>
          </p:nvSpPr>
          <p:spPr>
            <a:xfrm>
              <a:off x="12522200" y="5248657"/>
              <a:ext cx="2527300" cy="1447799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14000"/>
                </a:lnSpc>
              </a:pPr>
              <a:r>
                <a:rPr lang="zh-CN" sz="8300" b="0" i="0" dirty="0" smtClean="0">
                  <a:solidFill>
                    <a:srgbClr val="000000"/>
                  </a:solidFill>
                  <a:latin typeface="OPPOSans-R" panose="00020600040101010101" charset="-122"/>
                  <a:ea typeface="OPPOSans-R" panose="00020600040101010101" charset="-122"/>
                </a:rPr>
                <a:t>02</a:t>
              </a:r>
              <a:endParaRPr lang="zh-CN" altLang="en-US"/>
            </a:p>
          </p:txBody>
        </p:sp>
        <p:sp>
          <p:nvSpPr>
            <p:cNvPr id="2011" name="Object 2011"/>
            <p:cNvSpPr txBox="1"/>
            <p:nvPr>
              <p:custDataLst>
                <p:tags r:id="rId9"/>
              </p:custDataLst>
            </p:nvPr>
          </p:nvSpPr>
          <p:spPr>
            <a:xfrm>
              <a:off x="14338300" y="5230467"/>
              <a:ext cx="6435229" cy="927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sz="5500" b="0" i="0" dirty="0" smtClean="0">
                  <a:solidFill>
                    <a:srgbClr val="3D3D3D"/>
                  </a:solidFill>
                  <a:latin typeface="OPPOSans-B" panose="00020600040101010101" charset="-122"/>
                  <a:ea typeface="OPPOSans-B" panose="00020600040101010101" charset="-122"/>
                </a:rPr>
                <a:t>数据</a:t>
              </a:r>
              <a:r>
                <a:rPr lang="zh-CN" sz="5500" b="0" i="0" dirty="0" smtClean="0">
                  <a:solidFill>
                    <a:srgbClr val="3D3D3D"/>
                  </a:solidFill>
                  <a:latin typeface="OPPOSans-B" panose="00020600040101010101" charset="-122"/>
                  <a:ea typeface="OPPOSans-B" panose="00020600040101010101" charset="-122"/>
                </a:rPr>
                <a:t>说明 </a:t>
              </a:r>
              <a:endParaRPr lang="zh-CN" altLang="en-US"/>
            </a:p>
          </p:txBody>
        </p:sp>
        <p:sp>
          <p:nvSpPr>
            <p:cNvPr id="2012" name="Object 2012"/>
            <p:cNvSpPr txBox="1"/>
            <p:nvPr>
              <p:custDataLst>
                <p:tags r:id="rId10"/>
              </p:custDataLst>
            </p:nvPr>
          </p:nvSpPr>
          <p:spPr>
            <a:xfrm>
              <a:off x="14351000" y="6131147"/>
              <a:ext cx="6679282" cy="508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sz="3000" b="0" i="0" dirty="0" smtClean="0">
                  <a:solidFill>
                    <a:srgbClr val="ABABAB"/>
                  </a:solidFill>
                  <a:latin typeface="OPPOSans-R" panose="00020600040101010101" charset="-122"/>
                  <a:ea typeface="OPPOSans-R" panose="00020600040101010101" charset="-122"/>
                </a:rPr>
                <a:t>Data description</a:t>
              </a:r>
              <a:endParaRPr lang="zh-CN" sz="3000" b="0" i="0" dirty="0" smtClean="0">
                <a:solidFill>
                  <a:srgbClr val="ABABAB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</p:grpSp>
      <p:grpSp>
        <p:nvGrpSpPr>
          <p:cNvPr id="2013" name="组合 2013"/>
          <p:cNvGrpSpPr/>
          <p:nvPr>
            <p:custDataLst>
              <p:tags r:id="rId11"/>
            </p:custDataLst>
          </p:nvPr>
        </p:nvGrpSpPr>
        <p:grpSpPr>
          <a:xfrm>
            <a:off x="12611100" y="2698865"/>
            <a:ext cx="8431254" cy="1447800"/>
            <a:chOff x="12611100" y="2698865"/>
            <a:chExt cx="8431254" cy="1447800"/>
          </a:xfrm>
        </p:grpSpPr>
        <p:sp>
          <p:nvSpPr>
            <p:cNvPr id="2014" name="Object 2014"/>
            <p:cNvSpPr txBox="1"/>
            <p:nvPr>
              <p:custDataLst>
                <p:tags r:id="rId12"/>
              </p:custDataLst>
            </p:nvPr>
          </p:nvSpPr>
          <p:spPr>
            <a:xfrm>
              <a:off x="12509500" y="2622665"/>
              <a:ext cx="2527300" cy="1447799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14000"/>
                </a:lnSpc>
              </a:pPr>
              <a:r>
                <a:rPr lang="zh-CN" sz="8300" b="0" i="0" dirty="0" smtClean="0">
                  <a:solidFill>
                    <a:srgbClr val="000000"/>
                  </a:solidFill>
                  <a:latin typeface="OPPOSans-R" panose="00020600040101010101" charset="-122"/>
                  <a:ea typeface="OPPOSans-R" panose="00020600040101010101" charset="-122"/>
                </a:rPr>
                <a:t>01</a:t>
              </a:r>
              <a:endParaRPr lang="zh-CN" altLang="en-US"/>
            </a:p>
          </p:txBody>
        </p:sp>
        <p:sp>
          <p:nvSpPr>
            <p:cNvPr id="2015" name="Object 2015"/>
            <p:cNvSpPr txBox="1"/>
            <p:nvPr>
              <p:custDataLst>
                <p:tags r:id="rId13"/>
              </p:custDataLst>
            </p:nvPr>
          </p:nvSpPr>
          <p:spPr>
            <a:xfrm>
              <a:off x="14325600" y="2622665"/>
              <a:ext cx="6447930" cy="927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sz="5500" b="0" i="0" dirty="0" smtClean="0">
                  <a:solidFill>
                    <a:srgbClr val="3D3D3D"/>
                  </a:solidFill>
                  <a:latin typeface="OPPOSans-B" panose="00020600040101010101" charset="-122"/>
                  <a:ea typeface="OPPOSans-B" panose="00020600040101010101" charset="-122"/>
                </a:rPr>
                <a:t>分析</a:t>
              </a:r>
              <a:r>
                <a:rPr lang="zh-CN" sz="5500" b="0" i="0" dirty="0" smtClean="0">
                  <a:solidFill>
                    <a:srgbClr val="3D3D3D"/>
                  </a:solidFill>
                  <a:latin typeface="OPPOSans-B" panose="00020600040101010101" charset="-122"/>
                  <a:ea typeface="OPPOSans-B" panose="00020600040101010101" charset="-122"/>
                </a:rPr>
                <a:t>范围</a:t>
              </a:r>
              <a:endParaRPr lang="zh-CN" sz="5500" b="0" i="0" dirty="0" smtClean="0">
                <a:solidFill>
                  <a:srgbClr val="3D3D3D"/>
                </a:solidFill>
                <a:latin typeface="OPPOSans-B" panose="00020600040101010101" charset="-122"/>
                <a:ea typeface="OPPOSans-B" panose="00020600040101010101" charset="-122"/>
              </a:endParaRPr>
            </a:p>
          </p:txBody>
        </p:sp>
        <p:sp>
          <p:nvSpPr>
            <p:cNvPr id="2016" name="Object 2016"/>
            <p:cNvSpPr txBox="1"/>
            <p:nvPr>
              <p:custDataLst>
                <p:tags r:id="rId14"/>
              </p:custDataLst>
            </p:nvPr>
          </p:nvSpPr>
          <p:spPr>
            <a:xfrm>
              <a:off x="14338300" y="3540347"/>
              <a:ext cx="6856454" cy="508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sz="3000" b="0" i="0" dirty="0" smtClean="0">
                  <a:solidFill>
                    <a:srgbClr val="ABABAB"/>
                  </a:solidFill>
                  <a:latin typeface="OPPOSans-R" panose="00020600040101010101" charset="-122"/>
                  <a:ea typeface="OPPOSans-R" panose="00020600040101010101" charset="-122"/>
                </a:rPr>
                <a:t>Analysis scope</a:t>
              </a:r>
              <a:endParaRPr lang="zh-CN" sz="3000" b="0" i="0" dirty="0" smtClean="0">
                <a:solidFill>
                  <a:srgbClr val="ABABAB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</p:grpSp>
      <p:grpSp>
        <p:nvGrpSpPr>
          <p:cNvPr id="2017" name="组合 2017"/>
          <p:cNvGrpSpPr/>
          <p:nvPr>
            <p:custDataLst>
              <p:tags r:id="rId15"/>
            </p:custDataLst>
          </p:nvPr>
        </p:nvGrpSpPr>
        <p:grpSpPr>
          <a:xfrm>
            <a:off x="12623800" y="7918565"/>
            <a:ext cx="8636386" cy="1461893"/>
            <a:chOff x="12623800" y="7918565"/>
            <a:chExt cx="8636386" cy="1461893"/>
          </a:xfrm>
        </p:grpSpPr>
        <p:sp>
          <p:nvSpPr>
            <p:cNvPr id="2018" name="Object 2018"/>
            <p:cNvSpPr txBox="1"/>
            <p:nvPr>
              <p:custDataLst>
                <p:tags r:id="rId16"/>
              </p:custDataLst>
            </p:nvPr>
          </p:nvSpPr>
          <p:spPr>
            <a:xfrm>
              <a:off x="12522200" y="7856459"/>
              <a:ext cx="2527300" cy="1447799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14000"/>
                </a:lnSpc>
              </a:pPr>
              <a:r>
                <a:rPr lang="zh-CN" sz="8300" b="0" i="0" dirty="0" smtClean="0">
                  <a:solidFill>
                    <a:srgbClr val="000000"/>
                  </a:solidFill>
                  <a:latin typeface="OPPOSans-R" panose="00020600040101010101" charset="-122"/>
                  <a:ea typeface="OPPOSans-R" panose="00020600040101010101" charset="-122"/>
                </a:rPr>
                <a:t>03</a:t>
              </a:r>
              <a:endParaRPr lang="zh-CN" altLang="en-US"/>
            </a:p>
          </p:txBody>
        </p:sp>
        <p:sp>
          <p:nvSpPr>
            <p:cNvPr id="2019" name="Object 2019"/>
            <p:cNvSpPr txBox="1"/>
            <p:nvPr>
              <p:custDataLst>
                <p:tags r:id="rId17"/>
              </p:custDataLst>
            </p:nvPr>
          </p:nvSpPr>
          <p:spPr>
            <a:xfrm>
              <a:off x="14338300" y="7842365"/>
              <a:ext cx="6856463" cy="927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sz="5500" b="0" i="0" dirty="0" smtClean="0">
                  <a:solidFill>
                    <a:srgbClr val="3D3D3D"/>
                  </a:solidFill>
                  <a:latin typeface="OPPOSans-B" panose="00020600040101010101" charset="-122"/>
                  <a:ea typeface="OPPOSans-B" panose="00020600040101010101" charset="-122"/>
                </a:rPr>
                <a:t>数据结果 </a:t>
              </a:r>
              <a:endParaRPr lang="zh-CN" altLang="en-US"/>
            </a:p>
          </p:txBody>
        </p:sp>
        <p:sp>
          <p:nvSpPr>
            <p:cNvPr id="2020" name="Object 2020"/>
            <p:cNvSpPr txBox="1"/>
            <p:nvPr>
              <p:custDataLst>
                <p:tags r:id="rId18"/>
              </p:custDataLst>
            </p:nvPr>
          </p:nvSpPr>
          <p:spPr>
            <a:xfrm>
              <a:off x="14338300" y="8721947"/>
              <a:ext cx="7074286" cy="508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sz="3000" b="0" i="0" dirty="0" smtClean="0">
                  <a:solidFill>
                    <a:srgbClr val="ABABAB"/>
                  </a:solidFill>
                  <a:latin typeface="OPPOSans-R" panose="00020600040101010101" charset="-122"/>
                  <a:ea typeface="OPPOSans-R" panose="00020600040101010101" charset="-122"/>
                </a:rPr>
                <a:t>Data results</a:t>
              </a:r>
              <a:endParaRPr lang="zh-CN" sz="3000" b="0" i="0" dirty="0" smtClean="0">
                <a:solidFill>
                  <a:srgbClr val="ABABAB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</p:grpSp>
      <p:grpSp>
        <p:nvGrpSpPr>
          <p:cNvPr id="2021" name="组合 2021"/>
          <p:cNvGrpSpPr/>
          <p:nvPr>
            <p:custDataLst>
              <p:tags r:id="rId19"/>
            </p:custDataLst>
          </p:nvPr>
        </p:nvGrpSpPr>
        <p:grpSpPr>
          <a:xfrm>
            <a:off x="12623800" y="10328766"/>
            <a:ext cx="8254085" cy="1447799"/>
            <a:chOff x="12623800" y="10328766"/>
            <a:chExt cx="8254085" cy="1447799"/>
          </a:xfrm>
        </p:grpSpPr>
        <p:sp>
          <p:nvSpPr>
            <p:cNvPr id="2022" name="Object 2022"/>
            <p:cNvSpPr txBox="1"/>
            <p:nvPr>
              <p:custDataLst>
                <p:tags r:id="rId20"/>
              </p:custDataLst>
            </p:nvPr>
          </p:nvSpPr>
          <p:spPr>
            <a:xfrm>
              <a:off x="12522200" y="10252566"/>
              <a:ext cx="2527300" cy="1447799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14000"/>
                </a:lnSpc>
              </a:pPr>
              <a:r>
                <a:rPr lang="zh-CN" sz="8300" b="0" i="0" dirty="0" smtClean="0">
                  <a:solidFill>
                    <a:srgbClr val="000000"/>
                  </a:solidFill>
                  <a:latin typeface="OPPOSans-R" panose="00020600040101010101" charset="-122"/>
                  <a:ea typeface="OPPOSans-R" panose="00020600040101010101" charset="-122"/>
                </a:rPr>
                <a:t>04</a:t>
              </a:r>
              <a:endParaRPr lang="zh-CN" altLang="en-US"/>
            </a:p>
          </p:txBody>
        </p:sp>
        <p:sp>
          <p:nvSpPr>
            <p:cNvPr id="2023" name="Object 2023"/>
            <p:cNvSpPr txBox="1"/>
            <p:nvPr>
              <p:custDataLst>
                <p:tags r:id="rId21"/>
              </p:custDataLst>
            </p:nvPr>
          </p:nvSpPr>
          <p:spPr>
            <a:xfrm>
              <a:off x="14312900" y="10252566"/>
              <a:ext cx="6717385" cy="927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sz="5500" b="0" i="0" dirty="0" smtClean="0">
                  <a:solidFill>
                    <a:srgbClr val="3D3D3D"/>
                  </a:solidFill>
                  <a:latin typeface="OPPOSans-B" panose="00020600040101010101" charset="-122"/>
                  <a:ea typeface="OPPOSans-B" panose="00020600040101010101" charset="-122"/>
                </a:rPr>
                <a:t>结论与</a:t>
              </a:r>
              <a:r>
                <a:rPr lang="zh-CN" sz="5500" b="0" i="0" dirty="0" smtClean="0">
                  <a:solidFill>
                    <a:srgbClr val="3D3D3D"/>
                  </a:solidFill>
                  <a:latin typeface="OPPOSans-B" panose="00020600040101010101" charset="-122"/>
                  <a:ea typeface="OPPOSans-B" panose="00020600040101010101" charset="-122"/>
                </a:rPr>
                <a:t>建议 </a:t>
              </a:r>
              <a:endParaRPr lang="zh-CN" altLang="en-US"/>
            </a:p>
          </p:txBody>
        </p:sp>
        <p:sp>
          <p:nvSpPr>
            <p:cNvPr id="2024" name="Object 2024"/>
            <p:cNvSpPr txBox="1"/>
            <p:nvPr>
              <p:custDataLst>
                <p:tags r:id="rId22"/>
              </p:custDataLst>
            </p:nvPr>
          </p:nvSpPr>
          <p:spPr>
            <a:xfrm>
              <a:off x="14312900" y="11134947"/>
              <a:ext cx="6717385" cy="508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sz="3000" b="0" i="0" dirty="0" smtClean="0">
                  <a:solidFill>
                    <a:srgbClr val="ABABAB"/>
                  </a:solidFill>
                  <a:latin typeface="OPPOSans-R" panose="00020600040101010101" charset="-122"/>
                  <a:ea typeface="OPPOSans-R" panose="00020600040101010101" charset="-122"/>
                </a:rPr>
                <a:t>Conclusion and Suggestion</a:t>
              </a:r>
              <a:endParaRPr lang="zh-CN" sz="3000" b="0" i="0" dirty="0" smtClean="0">
                <a:solidFill>
                  <a:srgbClr val="ABABAB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</p:grpSp>
      <p:grpSp>
        <p:nvGrpSpPr>
          <p:cNvPr id="2025" name="组合 2025"/>
          <p:cNvGrpSpPr/>
          <p:nvPr/>
        </p:nvGrpSpPr>
        <p:grpSpPr>
          <a:xfrm>
            <a:off x="3581400" y="4723407"/>
            <a:ext cx="7084765" cy="2887067"/>
            <a:chOff x="3581400" y="4723407"/>
            <a:chExt cx="7084765" cy="2887067"/>
          </a:xfrm>
        </p:grpSpPr>
        <p:sp>
          <p:nvSpPr>
            <p:cNvPr id="2026" name="Object 2026"/>
            <p:cNvSpPr txBox="1"/>
            <p:nvPr/>
          </p:nvSpPr>
          <p:spPr>
            <a:xfrm>
              <a:off x="3581400" y="4647207"/>
              <a:ext cx="7084765" cy="1511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sz="9000" b="0" i="0" dirty="0" smtClean="0">
                  <a:solidFill>
                    <a:srgbClr val="3D3D3D"/>
                  </a:solidFill>
                  <a:latin typeface="OPPOSans-H" panose="00020600040101010101" charset="-122"/>
                  <a:ea typeface="OPPOSans-H" panose="00020600040101010101" charset="-122"/>
                </a:rPr>
                <a:t>目录</a:t>
              </a:r>
              <a:endParaRPr lang="zh-CN" altLang="en-US"/>
            </a:p>
          </p:txBody>
        </p:sp>
        <p:sp>
          <p:nvSpPr>
            <p:cNvPr id="2027" name="Object 2027"/>
            <p:cNvSpPr txBox="1"/>
            <p:nvPr/>
          </p:nvSpPr>
          <p:spPr>
            <a:xfrm>
              <a:off x="3675732" y="6607175"/>
              <a:ext cx="6896100" cy="927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sz="5500" b="0" i="0" dirty="0" smtClean="0">
                  <a:solidFill>
                    <a:srgbClr val="3D3D3D"/>
                  </a:solidFill>
                  <a:latin typeface="OPPOSans-M" panose="00020600040101010101" charset="-122"/>
                  <a:ea typeface="OPPOSans-M" panose="00020600040101010101" charset="-122"/>
                </a:rPr>
                <a:t>CONTENT</a:t>
              </a:r>
              <a:endParaRPr lang="zh-CN" altLang="en-US"/>
            </a:p>
          </p:txBody>
        </p:sp>
      </p:grpSp>
      <p:pic>
        <p:nvPicPr>
          <p:cNvPr id="2028" name="image 2028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6628482" y="10688208"/>
            <a:ext cx="9906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Object 301"/>
          <p:cNvSpPr txBox="1"/>
          <p:nvPr/>
        </p:nvSpPr>
        <p:spPr>
          <a:xfrm>
            <a:off x="11442700" y="871977"/>
            <a:ext cx="13093700" cy="11430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83000"/>
              </a:lnSpc>
            </a:pPr>
            <a:r>
              <a:rPr lang="zh-CN" sz="90000" b="0" i="0" dirty="0" smtClean="0">
                <a:solidFill>
                  <a:srgbClr val="2746A1"/>
                </a:solidFill>
                <a:latin typeface="Anton-Regular" panose="00000500000000000000"/>
                <a:ea typeface="Anton-Regular" panose="00000500000000000000"/>
              </a:rPr>
              <a:t>01</a:t>
            </a:r>
            <a:endParaRPr lang="zh-CN" altLang="en-US"/>
          </a:p>
        </p:txBody>
      </p:sp>
      <p:grpSp>
        <p:nvGrpSpPr>
          <p:cNvPr id="302" name="组合 302"/>
          <p:cNvGrpSpPr/>
          <p:nvPr/>
        </p:nvGrpSpPr>
        <p:grpSpPr>
          <a:xfrm>
            <a:off x="876300" y="2239727"/>
            <a:ext cx="13487400" cy="10041172"/>
            <a:chOff x="876300" y="2239727"/>
            <a:chExt cx="13487400" cy="10041172"/>
          </a:xfrm>
        </p:grpSpPr>
        <p:pic>
          <p:nvPicPr>
            <p:cNvPr id="303" name="image 303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168400" y="8851898"/>
              <a:ext cx="3416300" cy="3416304"/>
            </a:xfrm>
            <a:prstGeom prst="rect">
              <a:avLst/>
            </a:prstGeom>
          </p:spPr>
        </p:pic>
        <p:pic>
          <p:nvPicPr>
            <p:cNvPr id="304" name="image 30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655524" y="2239727"/>
              <a:ext cx="2048350" cy="2048346"/>
            </a:xfrm>
            <a:prstGeom prst="rect">
              <a:avLst/>
            </a:prstGeom>
          </p:spPr>
        </p:pic>
        <p:pic>
          <p:nvPicPr>
            <p:cNvPr id="305" name="image 30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76300" y="3314700"/>
              <a:ext cx="13487400" cy="8966200"/>
            </a:xfrm>
            <a:prstGeom prst="rect">
              <a:avLst/>
            </a:prstGeom>
          </p:spPr>
        </p:pic>
        <p:pic>
          <p:nvPicPr>
            <p:cNvPr id="306" name="image 30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35300" y="4114800"/>
              <a:ext cx="9144000" cy="5664200"/>
            </a:xfrm>
            <a:prstGeom prst="rect">
              <a:avLst/>
            </a:prstGeom>
          </p:spPr>
        </p:pic>
      </p:grpSp>
      <p:grpSp>
        <p:nvGrpSpPr>
          <p:cNvPr id="307" name="组合 307"/>
          <p:cNvGrpSpPr/>
          <p:nvPr/>
        </p:nvGrpSpPr>
        <p:grpSpPr>
          <a:xfrm>
            <a:off x="9461499" y="4521202"/>
            <a:ext cx="14960600" cy="5029199"/>
            <a:chOff x="9461499" y="4521202"/>
            <a:chExt cx="14960600" cy="5029199"/>
          </a:xfrm>
        </p:grpSpPr>
        <p:pic>
          <p:nvPicPr>
            <p:cNvPr id="308" name="image 30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461499" y="4521202"/>
              <a:ext cx="14960600" cy="5029199"/>
            </a:xfrm>
            <a:prstGeom prst="rect">
              <a:avLst/>
            </a:prstGeom>
          </p:spPr>
        </p:pic>
        <p:grpSp>
          <p:nvGrpSpPr>
            <p:cNvPr id="309" name="组合 309"/>
            <p:cNvGrpSpPr/>
            <p:nvPr/>
          </p:nvGrpSpPr>
          <p:grpSpPr>
            <a:xfrm>
              <a:off x="10383518" y="5868382"/>
              <a:ext cx="11267402" cy="1524000"/>
              <a:chOff x="10383518" y="5868382"/>
              <a:chExt cx="11267402" cy="1524000"/>
            </a:xfrm>
          </p:grpSpPr>
          <p:grpSp>
            <p:nvGrpSpPr>
              <p:cNvPr id="3010" name="组合 3010"/>
              <p:cNvGrpSpPr/>
              <p:nvPr/>
            </p:nvGrpSpPr>
            <p:grpSpPr>
              <a:xfrm>
                <a:off x="10383518" y="6026153"/>
                <a:ext cx="1280161" cy="1295395"/>
                <a:chOff x="10383518" y="6026153"/>
                <a:chExt cx="1280161" cy="1295395"/>
              </a:xfrm>
            </p:grpSpPr>
            <p:pic>
              <p:nvPicPr>
                <p:cNvPr id="3011" name="image 3011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>
                <a:xfrm>
                  <a:off x="11023599" y="6026153"/>
                  <a:ext cx="640080" cy="640072"/>
                </a:xfrm>
                <a:prstGeom prst="rect">
                  <a:avLst/>
                </a:prstGeom>
              </p:spPr>
            </p:pic>
            <p:pic>
              <p:nvPicPr>
                <p:cNvPr id="3012" name="image 3012"/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>
                <a:xfrm>
                  <a:off x="10383518" y="6681467"/>
                  <a:ext cx="640080" cy="640081"/>
                </a:xfrm>
                <a:prstGeom prst="rect">
                  <a:avLst/>
                </a:prstGeom>
              </p:spPr>
            </p:pic>
          </p:grpSp>
          <p:sp>
            <p:nvSpPr>
              <p:cNvPr id="3015" name="Object 3015"/>
              <p:cNvSpPr txBox="1"/>
              <p:nvPr/>
            </p:nvSpPr>
            <p:spPr>
              <a:xfrm>
                <a:off x="11744920" y="5868382"/>
                <a:ext cx="9906000" cy="15240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l">
                  <a:lnSpc>
                    <a:spcPct val="83000"/>
                  </a:lnSpc>
                </a:pPr>
                <a:r>
                  <a:rPr lang="zh-CN" sz="12000" b="0" i="0" dirty="0" smtClean="0">
                    <a:solidFill>
                      <a:srgbClr val="2845A3"/>
                    </a:solidFill>
                    <a:latin typeface="OPPOSans-H" panose="00020600040101010101" charset="-122"/>
                    <a:ea typeface="OPPOSans-H" panose="00020600040101010101" charset="-122"/>
                  </a:rPr>
                  <a:t>分析</a:t>
                </a:r>
                <a:r>
                  <a:rPr lang="zh-CN" sz="12000" b="0" i="0" dirty="0" smtClean="0">
                    <a:solidFill>
                      <a:srgbClr val="2845A3"/>
                    </a:solidFill>
                    <a:latin typeface="OPPOSans-H" panose="00020600040101010101" charset="-122"/>
                    <a:ea typeface="OPPOSans-H" panose="00020600040101010101" charset="-122"/>
                  </a:rPr>
                  <a:t>范围</a:t>
                </a:r>
                <a:endParaRPr lang="zh-CN" sz="12000" b="0" i="0" dirty="0" smtClean="0">
                  <a:solidFill>
                    <a:srgbClr val="2845A3"/>
                  </a:solidFill>
                  <a:latin typeface="OPPOSans-H" panose="00020600040101010101" charset="-122"/>
                  <a:ea typeface="OPPOSans-H" panose="00020600040101010101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ject 208"/>
          <p:cNvSpPr txBox="1"/>
          <p:nvPr/>
        </p:nvSpPr>
        <p:spPr>
          <a:xfrm>
            <a:off x="2282509" y="819150"/>
            <a:ext cx="9847293" cy="1104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一、分析</a:t>
            </a:r>
            <a:r>
              <a:rPr lang="zh-CN" sz="72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范围</a:t>
            </a:r>
            <a:endParaRPr lang="zh-CN" sz="7200" b="0" i="0" dirty="0" smtClean="0">
              <a:solidFill>
                <a:srgbClr val="222222"/>
              </a:solidFill>
              <a:latin typeface="OPPOSans-H" panose="00020600040101010101" charset="-122"/>
              <a:ea typeface="OPPOSans-H" panose="00020600040101010101" charset="-122"/>
            </a:endParaRPr>
          </a:p>
        </p:txBody>
      </p:sp>
      <p:grpSp>
        <p:nvGrpSpPr>
          <p:cNvPr id="209" name="组合 209"/>
          <p:cNvGrpSpPr/>
          <p:nvPr/>
        </p:nvGrpSpPr>
        <p:grpSpPr>
          <a:xfrm>
            <a:off x="-12700" y="736600"/>
            <a:ext cx="1841500" cy="1422400"/>
            <a:chOff x="-12700" y="736600"/>
            <a:chExt cx="1841500" cy="1422400"/>
          </a:xfrm>
        </p:grpSpPr>
        <p:pic>
          <p:nvPicPr>
            <p:cNvPr id="2010" name="image 2010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-12700" y="736600"/>
              <a:ext cx="1308100" cy="1422400"/>
            </a:xfrm>
            <a:prstGeom prst="rect">
              <a:avLst/>
            </a:prstGeom>
          </p:spPr>
        </p:pic>
        <p:pic>
          <p:nvPicPr>
            <p:cNvPr id="2011" name="image 20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87500" y="736600"/>
              <a:ext cx="241300" cy="1422400"/>
            </a:xfrm>
            <a:prstGeom prst="rect">
              <a:avLst/>
            </a:prstGeom>
          </p:spPr>
        </p:pic>
      </p:grpSp>
      <p:grpSp>
        <p:nvGrpSpPr>
          <p:cNvPr id="1208" name="组合 1208"/>
          <p:cNvGrpSpPr/>
          <p:nvPr/>
        </p:nvGrpSpPr>
        <p:grpSpPr>
          <a:xfrm>
            <a:off x="1892300" y="4049153"/>
            <a:ext cx="15165705" cy="684766"/>
            <a:chOff x="1752600" y="5550928"/>
            <a:chExt cx="15165705" cy="684766"/>
          </a:xfrm>
        </p:grpSpPr>
        <p:sp>
          <p:nvSpPr>
            <p:cNvPr id="1209" name="Object 1209"/>
            <p:cNvSpPr txBox="1"/>
            <p:nvPr/>
          </p:nvSpPr>
          <p:spPr>
            <a:xfrm>
              <a:off x="2067718" y="5550928"/>
              <a:ext cx="4140200" cy="634999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00000"/>
                </a:lnSpc>
              </a:pPr>
              <a:r>
                <a:rPr lang="zh-CN" sz="42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分析</a:t>
              </a:r>
              <a:r>
                <a:rPr lang="zh-CN" sz="42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对象:</a:t>
              </a:r>
              <a:endParaRPr lang="zh-CN" altLang="en-US"/>
            </a:p>
          </p:txBody>
        </p:sp>
        <p:sp>
          <p:nvSpPr>
            <p:cNvPr id="12010" name="Object 12010"/>
            <p:cNvSpPr txBox="1"/>
            <p:nvPr/>
          </p:nvSpPr>
          <p:spPr>
            <a:xfrm>
              <a:off x="4853940" y="5575058"/>
              <a:ext cx="12064365" cy="635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00000"/>
                </a:lnSpc>
              </a:pPr>
              <a:r>
                <a:rPr lang="zh-CN" sz="42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豆瓣电影数据，不包含电视剧、综艺等其他类型</a:t>
              </a:r>
              <a:endParaRPr lang="zh-CN" sz="4200" b="0" i="0" dirty="0" smtClean="0">
                <a:solidFill>
                  <a:srgbClr val="666666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  <p:pic>
          <p:nvPicPr>
            <p:cNvPr id="12011" name="image 120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752600" y="5600696"/>
              <a:ext cx="139698" cy="634998"/>
            </a:xfrm>
            <a:prstGeom prst="rect">
              <a:avLst/>
            </a:prstGeom>
          </p:spPr>
        </p:pic>
      </p:grpSp>
      <p:grpSp>
        <p:nvGrpSpPr>
          <p:cNvPr id="12020" name="组合 12020"/>
          <p:cNvGrpSpPr/>
          <p:nvPr/>
        </p:nvGrpSpPr>
        <p:grpSpPr>
          <a:xfrm>
            <a:off x="1892300" y="6918958"/>
            <a:ext cx="12799695" cy="699133"/>
            <a:chOff x="1752600" y="10108563"/>
            <a:chExt cx="12799695" cy="699133"/>
          </a:xfrm>
        </p:grpSpPr>
        <p:sp>
          <p:nvSpPr>
            <p:cNvPr id="12021" name="Object 12021"/>
            <p:cNvSpPr txBox="1"/>
            <p:nvPr/>
          </p:nvSpPr>
          <p:spPr>
            <a:xfrm>
              <a:off x="2067718" y="10122928"/>
              <a:ext cx="4521200" cy="634999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00000"/>
                </a:lnSpc>
              </a:pPr>
              <a:r>
                <a:rPr lang="zh-CN" sz="42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rPr>
                <a:t>分析范围：</a:t>
              </a:r>
              <a:endParaRPr lang="zh-CN" altLang="en-US"/>
            </a:p>
          </p:txBody>
        </p:sp>
        <p:sp>
          <p:nvSpPr>
            <p:cNvPr id="12022" name="Object 12022"/>
            <p:cNvSpPr txBox="1"/>
            <p:nvPr/>
          </p:nvSpPr>
          <p:spPr>
            <a:xfrm>
              <a:off x="4897755" y="10108563"/>
              <a:ext cx="9654540" cy="635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00000"/>
                </a:lnSpc>
              </a:pPr>
              <a:r>
                <a:rPr lang="zh-CN" sz="42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电影发行量、评分表现、受关注程度</a:t>
              </a:r>
              <a:endParaRPr lang="zh-CN" sz="4200" b="0" i="0" dirty="0" smtClean="0">
                <a:solidFill>
                  <a:srgbClr val="666666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  <p:pic>
          <p:nvPicPr>
            <p:cNvPr id="12023" name="image 1202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752600" y="10172698"/>
              <a:ext cx="139698" cy="634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Object 301"/>
          <p:cNvSpPr txBox="1"/>
          <p:nvPr/>
        </p:nvSpPr>
        <p:spPr>
          <a:xfrm>
            <a:off x="11442700" y="871977"/>
            <a:ext cx="13093700" cy="11430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83000"/>
              </a:lnSpc>
            </a:pPr>
            <a:r>
              <a:rPr lang="zh-CN" sz="90000" b="0" i="0" dirty="0" smtClean="0">
                <a:solidFill>
                  <a:srgbClr val="2746A1"/>
                </a:solidFill>
                <a:latin typeface="Anton-Regular" panose="00000500000000000000"/>
                <a:ea typeface="Anton-Regular" panose="00000500000000000000"/>
              </a:rPr>
              <a:t>0</a:t>
            </a:r>
            <a:r>
              <a:rPr lang="en-US" altLang="zh-CN" sz="90000" b="0" i="0" dirty="0" smtClean="0">
                <a:solidFill>
                  <a:srgbClr val="2746A1"/>
                </a:solidFill>
                <a:latin typeface="Anton-Regular" panose="00000500000000000000"/>
                <a:ea typeface="Anton-Regular" panose="00000500000000000000"/>
              </a:rPr>
              <a:t>2</a:t>
            </a:r>
            <a:endParaRPr lang="en-US" altLang="zh-CN" sz="90000" b="0" i="0" dirty="0" smtClean="0">
              <a:solidFill>
                <a:srgbClr val="2746A1"/>
              </a:solidFill>
              <a:latin typeface="Anton-Regular" panose="00000500000000000000"/>
              <a:ea typeface="Anton-Regular" panose="00000500000000000000"/>
            </a:endParaRPr>
          </a:p>
        </p:txBody>
      </p:sp>
      <p:grpSp>
        <p:nvGrpSpPr>
          <p:cNvPr id="302" name="组合 302"/>
          <p:cNvGrpSpPr/>
          <p:nvPr/>
        </p:nvGrpSpPr>
        <p:grpSpPr>
          <a:xfrm>
            <a:off x="876300" y="2239727"/>
            <a:ext cx="13487400" cy="10041172"/>
            <a:chOff x="876300" y="2239727"/>
            <a:chExt cx="13487400" cy="10041172"/>
          </a:xfrm>
        </p:grpSpPr>
        <p:pic>
          <p:nvPicPr>
            <p:cNvPr id="303" name="image 303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168400" y="8851898"/>
              <a:ext cx="3416300" cy="3416304"/>
            </a:xfrm>
            <a:prstGeom prst="rect">
              <a:avLst/>
            </a:prstGeom>
          </p:spPr>
        </p:pic>
        <p:pic>
          <p:nvPicPr>
            <p:cNvPr id="304" name="image 30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655524" y="2239727"/>
              <a:ext cx="2048350" cy="2048346"/>
            </a:xfrm>
            <a:prstGeom prst="rect">
              <a:avLst/>
            </a:prstGeom>
          </p:spPr>
        </p:pic>
        <p:pic>
          <p:nvPicPr>
            <p:cNvPr id="305" name="image 30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76300" y="3314700"/>
              <a:ext cx="13487400" cy="8966200"/>
            </a:xfrm>
            <a:prstGeom prst="rect">
              <a:avLst/>
            </a:prstGeom>
          </p:spPr>
        </p:pic>
        <p:pic>
          <p:nvPicPr>
            <p:cNvPr id="306" name="image 30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35300" y="4114800"/>
              <a:ext cx="9144000" cy="5664200"/>
            </a:xfrm>
            <a:prstGeom prst="rect">
              <a:avLst/>
            </a:prstGeom>
          </p:spPr>
        </p:pic>
      </p:grpSp>
      <p:grpSp>
        <p:nvGrpSpPr>
          <p:cNvPr id="307" name="组合 307"/>
          <p:cNvGrpSpPr/>
          <p:nvPr/>
        </p:nvGrpSpPr>
        <p:grpSpPr>
          <a:xfrm>
            <a:off x="9461499" y="4521202"/>
            <a:ext cx="14960600" cy="5029199"/>
            <a:chOff x="9461499" y="4521202"/>
            <a:chExt cx="14960600" cy="5029199"/>
          </a:xfrm>
        </p:grpSpPr>
        <p:pic>
          <p:nvPicPr>
            <p:cNvPr id="308" name="image 30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461499" y="4521202"/>
              <a:ext cx="14960600" cy="5029199"/>
            </a:xfrm>
            <a:prstGeom prst="rect">
              <a:avLst/>
            </a:prstGeom>
          </p:spPr>
        </p:pic>
        <p:grpSp>
          <p:nvGrpSpPr>
            <p:cNvPr id="309" name="组合 309"/>
            <p:cNvGrpSpPr/>
            <p:nvPr/>
          </p:nvGrpSpPr>
          <p:grpSpPr>
            <a:xfrm>
              <a:off x="10383518" y="5868382"/>
              <a:ext cx="11267402" cy="1524000"/>
              <a:chOff x="10383518" y="5868382"/>
              <a:chExt cx="11267402" cy="1524000"/>
            </a:xfrm>
          </p:grpSpPr>
          <p:grpSp>
            <p:nvGrpSpPr>
              <p:cNvPr id="3010" name="组合 3010"/>
              <p:cNvGrpSpPr/>
              <p:nvPr/>
            </p:nvGrpSpPr>
            <p:grpSpPr>
              <a:xfrm>
                <a:off x="10383518" y="6026153"/>
                <a:ext cx="1280161" cy="1295395"/>
                <a:chOff x="10383518" y="6026153"/>
                <a:chExt cx="1280161" cy="1295395"/>
              </a:xfrm>
            </p:grpSpPr>
            <p:pic>
              <p:nvPicPr>
                <p:cNvPr id="3011" name="image 3011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>
                <a:xfrm>
                  <a:off x="11023599" y="6026153"/>
                  <a:ext cx="640080" cy="640072"/>
                </a:xfrm>
                <a:prstGeom prst="rect">
                  <a:avLst/>
                </a:prstGeom>
              </p:spPr>
            </p:pic>
            <p:pic>
              <p:nvPicPr>
                <p:cNvPr id="3012" name="image 3012"/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>
                <a:xfrm>
                  <a:off x="10383518" y="6681467"/>
                  <a:ext cx="640080" cy="640081"/>
                </a:xfrm>
                <a:prstGeom prst="rect">
                  <a:avLst/>
                </a:prstGeom>
              </p:spPr>
            </p:pic>
          </p:grpSp>
          <p:sp>
            <p:nvSpPr>
              <p:cNvPr id="3015" name="Object 3015"/>
              <p:cNvSpPr txBox="1"/>
              <p:nvPr/>
            </p:nvSpPr>
            <p:spPr>
              <a:xfrm>
                <a:off x="11744920" y="5868382"/>
                <a:ext cx="9906000" cy="15240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l">
                  <a:lnSpc>
                    <a:spcPct val="83000"/>
                  </a:lnSpc>
                </a:pPr>
                <a:r>
                  <a:rPr lang="zh-CN" sz="12000" b="0" i="0" dirty="0" smtClean="0">
                    <a:solidFill>
                      <a:srgbClr val="2845A3"/>
                    </a:solidFill>
                    <a:latin typeface="OPPOSans-H" panose="00020600040101010101" charset="-122"/>
                    <a:ea typeface="OPPOSans-H" panose="00020600040101010101" charset="-122"/>
                  </a:rPr>
                  <a:t>数据</a:t>
                </a:r>
                <a:r>
                  <a:rPr lang="zh-CN" sz="12000" b="0" i="0" dirty="0" smtClean="0">
                    <a:solidFill>
                      <a:srgbClr val="2845A3"/>
                    </a:solidFill>
                    <a:latin typeface="OPPOSans-H" panose="00020600040101010101" charset="-122"/>
                    <a:ea typeface="OPPOSans-H" panose="00020600040101010101" charset="-122"/>
                  </a:rPr>
                  <a:t>说明</a:t>
                </a:r>
                <a:endParaRPr lang="zh-CN" sz="12000" b="0" i="0" dirty="0" smtClean="0">
                  <a:solidFill>
                    <a:srgbClr val="2845A3"/>
                  </a:solidFill>
                  <a:latin typeface="OPPOSans-H" panose="00020600040101010101" charset="-122"/>
                  <a:ea typeface="OPPOSans-H" panose="00020600040101010101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1" name="image 17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708764" y="7416799"/>
            <a:ext cx="6299200" cy="6299196"/>
          </a:xfrm>
          <a:prstGeom prst="rect">
            <a:avLst/>
          </a:prstGeom>
        </p:spPr>
      </p:pic>
      <p:sp>
        <p:nvSpPr>
          <p:cNvPr id="3011" name="Object 3011"/>
          <p:cNvSpPr txBox="1"/>
          <p:nvPr/>
        </p:nvSpPr>
        <p:spPr>
          <a:xfrm>
            <a:off x="2282509" y="819150"/>
            <a:ext cx="9847293" cy="1104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二、数据说明</a:t>
            </a:r>
            <a:endParaRPr lang="zh-CN" sz="7200" b="0" i="0" dirty="0" smtClean="0">
              <a:solidFill>
                <a:srgbClr val="222222"/>
              </a:solidFill>
              <a:latin typeface="OPPOSans-H" panose="00020600040101010101" charset="-122"/>
              <a:ea typeface="OPPOSans-H" panose="00020600040101010101" charset="-122"/>
            </a:endParaRPr>
          </a:p>
        </p:txBody>
      </p:sp>
      <p:grpSp>
        <p:nvGrpSpPr>
          <p:cNvPr id="3012" name="组合 3012"/>
          <p:cNvGrpSpPr/>
          <p:nvPr/>
        </p:nvGrpSpPr>
        <p:grpSpPr>
          <a:xfrm>
            <a:off x="-12700" y="736600"/>
            <a:ext cx="1841500" cy="1422400"/>
            <a:chOff x="-12700" y="736600"/>
            <a:chExt cx="1841500" cy="1422400"/>
          </a:xfrm>
        </p:grpSpPr>
        <p:pic>
          <p:nvPicPr>
            <p:cNvPr id="3013" name="image 301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12700" y="736600"/>
              <a:ext cx="1308100" cy="1422400"/>
            </a:xfrm>
            <a:prstGeom prst="rect">
              <a:avLst/>
            </a:prstGeom>
          </p:spPr>
        </p:pic>
        <p:pic>
          <p:nvPicPr>
            <p:cNvPr id="3014" name="image 301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587500" y="736600"/>
              <a:ext cx="241300" cy="1422400"/>
            </a:xfrm>
            <a:prstGeom prst="rect">
              <a:avLst/>
            </a:prstGeom>
          </p:spPr>
        </p:pic>
      </p:grpSp>
      <p:grpSp>
        <p:nvGrpSpPr>
          <p:cNvPr id="17015" name="组合 17015"/>
          <p:cNvGrpSpPr/>
          <p:nvPr/>
        </p:nvGrpSpPr>
        <p:grpSpPr>
          <a:xfrm>
            <a:off x="1828800" y="3741422"/>
            <a:ext cx="9952037" cy="1625593"/>
            <a:chOff x="1651000" y="3835402"/>
            <a:chExt cx="9952037" cy="1625593"/>
          </a:xfrm>
        </p:grpSpPr>
        <p:grpSp>
          <p:nvGrpSpPr>
            <p:cNvPr id="17016" name="组合 17016"/>
            <p:cNvGrpSpPr/>
            <p:nvPr/>
          </p:nvGrpSpPr>
          <p:grpSpPr>
            <a:xfrm>
              <a:off x="3665537" y="3983890"/>
              <a:ext cx="7937500" cy="1328619"/>
              <a:chOff x="3665537" y="3983890"/>
              <a:chExt cx="7937500" cy="1328619"/>
            </a:xfrm>
          </p:grpSpPr>
          <p:sp>
            <p:nvSpPr>
              <p:cNvPr id="17017" name="Object 17017"/>
              <p:cNvSpPr txBox="1"/>
              <p:nvPr/>
            </p:nvSpPr>
            <p:spPr>
              <a:xfrm>
                <a:off x="3563937" y="3907690"/>
                <a:ext cx="4991100" cy="6985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p>
                <a:pPr algn="l">
                  <a:lnSpc>
                    <a:spcPct val="100000"/>
                  </a:lnSpc>
                </a:pPr>
                <a:r>
                  <a:rPr lang="zh-CN" sz="4600" b="0" i="0" dirty="0" smtClean="0">
                    <a:solidFill>
                      <a:srgbClr val="333333"/>
                    </a:solidFill>
                    <a:latin typeface="OPPOSans-H" panose="00020600040101010101" charset="-122"/>
                    <a:ea typeface="OPPOSans-H" panose="00020600040101010101" charset="-122"/>
                  </a:rPr>
                  <a:t>数据来源</a:t>
                </a:r>
                <a:endParaRPr lang="zh-CN" sz="46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endParaRPr>
              </a:p>
            </p:txBody>
          </p:sp>
          <p:sp>
            <p:nvSpPr>
              <p:cNvPr id="17018" name="Object 17018"/>
              <p:cNvSpPr txBox="1"/>
              <p:nvPr/>
            </p:nvSpPr>
            <p:spPr>
              <a:xfrm>
                <a:off x="3563937" y="4779109"/>
                <a:ext cx="8191500" cy="4572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p>
                <a:pPr algn="l">
                  <a:lnSpc>
                    <a:spcPct val="100000"/>
                  </a:lnSpc>
                </a:pPr>
                <a:r>
                  <a:rPr lang="zh-CN" sz="3000" b="0" i="0" dirty="0" smtClean="0">
                    <a:solidFill>
                      <a:srgbClr val="666666"/>
                    </a:solidFill>
                    <a:latin typeface="OPPOSans-R" panose="00020600040101010101" charset="-122"/>
                    <a:ea typeface="OPPOSans-R" panose="00020600040101010101" charset="-122"/>
                  </a:rPr>
                  <a:t>www.douban.com，通过Python爬虫获取量</a:t>
                </a:r>
                <a:endParaRPr lang="zh-CN" altLang="en-US"/>
              </a:p>
            </p:txBody>
          </p:sp>
        </p:grpSp>
        <p:grpSp>
          <p:nvGrpSpPr>
            <p:cNvPr id="17019" name="组合 17019"/>
            <p:cNvGrpSpPr/>
            <p:nvPr/>
          </p:nvGrpSpPr>
          <p:grpSpPr>
            <a:xfrm>
              <a:off x="1651000" y="3835402"/>
              <a:ext cx="1625598" cy="1625593"/>
              <a:chOff x="1651000" y="3835402"/>
              <a:chExt cx="1625598" cy="1625593"/>
            </a:xfrm>
          </p:grpSpPr>
          <p:pic>
            <p:nvPicPr>
              <p:cNvPr id="17020" name="image 17020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1651000" y="3835402"/>
                <a:ext cx="1625598" cy="1625593"/>
              </a:xfrm>
              <a:prstGeom prst="rect">
                <a:avLst/>
              </a:prstGeom>
            </p:spPr>
          </p:pic>
          <p:pic>
            <p:nvPicPr>
              <p:cNvPr id="17021" name="image 17021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1904833" y="4089466"/>
                <a:ext cx="1117589" cy="1117605"/>
              </a:xfrm>
              <a:prstGeom prst="rect">
                <a:avLst/>
              </a:prstGeom>
            </p:spPr>
          </p:pic>
        </p:grpSp>
      </p:grpSp>
      <p:grpSp>
        <p:nvGrpSpPr>
          <p:cNvPr id="1708" name="组合 1708"/>
          <p:cNvGrpSpPr/>
          <p:nvPr/>
        </p:nvGrpSpPr>
        <p:grpSpPr>
          <a:xfrm>
            <a:off x="1828800" y="6081410"/>
            <a:ext cx="9949854" cy="1625602"/>
            <a:chOff x="1651000" y="6081410"/>
            <a:chExt cx="9949854" cy="1625602"/>
          </a:xfrm>
        </p:grpSpPr>
        <p:grpSp>
          <p:nvGrpSpPr>
            <p:cNvPr id="1709" name="组合 1709"/>
            <p:cNvGrpSpPr/>
            <p:nvPr/>
          </p:nvGrpSpPr>
          <p:grpSpPr>
            <a:xfrm>
              <a:off x="3663354" y="6168088"/>
              <a:ext cx="7937500" cy="1452246"/>
              <a:chOff x="3663354" y="6168088"/>
              <a:chExt cx="7937500" cy="1452246"/>
            </a:xfrm>
          </p:grpSpPr>
          <p:sp>
            <p:nvSpPr>
              <p:cNvPr id="17010" name="Object 17010"/>
              <p:cNvSpPr txBox="1"/>
              <p:nvPr/>
            </p:nvSpPr>
            <p:spPr>
              <a:xfrm>
                <a:off x="3561754" y="6091888"/>
                <a:ext cx="4991100" cy="6985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p>
                <a:pPr algn="l">
                  <a:lnSpc>
                    <a:spcPct val="100000"/>
                  </a:lnSpc>
                </a:pPr>
                <a:r>
                  <a:rPr lang="zh-CN" sz="4600" b="0" i="0" dirty="0" smtClean="0">
                    <a:solidFill>
                      <a:srgbClr val="333333"/>
                    </a:solidFill>
                    <a:latin typeface="OPPOSans-H" panose="00020600040101010101" charset="-122"/>
                    <a:ea typeface="OPPOSans-H" panose="00020600040101010101" charset="-122"/>
                  </a:rPr>
                  <a:t>数据总量</a:t>
                </a:r>
                <a:endParaRPr lang="zh-CN" sz="4600" b="0" i="0" dirty="0" smtClean="0">
                  <a:solidFill>
                    <a:srgbClr val="333333"/>
                  </a:solidFill>
                  <a:latin typeface="OPPOSans-H" panose="00020600040101010101" charset="-122"/>
                  <a:ea typeface="OPPOSans-H" panose="00020600040101010101" charset="-122"/>
                </a:endParaRPr>
              </a:p>
            </p:txBody>
          </p:sp>
          <p:sp>
            <p:nvSpPr>
              <p:cNvPr id="17011" name="Object 17011"/>
              <p:cNvSpPr txBox="1"/>
              <p:nvPr/>
            </p:nvSpPr>
            <p:spPr>
              <a:xfrm>
                <a:off x="3561754" y="6959935"/>
                <a:ext cx="8191500" cy="5842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p>
                <a:pPr algn="l">
                  <a:lnSpc>
                    <a:spcPct val="127000"/>
                  </a:lnSpc>
                </a:pPr>
                <a:r>
                  <a:rPr lang="zh-CN" sz="3000" b="0" i="0" dirty="0" smtClean="0">
                    <a:solidFill>
                      <a:srgbClr val="666666"/>
                    </a:solidFill>
                    <a:latin typeface="OPPOSans-R" panose="00020600040101010101" charset="-122"/>
                    <a:ea typeface="OPPOSans-R" panose="00020600040101010101" charset="-122"/>
                  </a:rPr>
                  <a:t>8869条电影数据</a:t>
                </a:r>
                <a:endParaRPr lang="zh-CN" altLang="en-US"/>
              </a:p>
            </p:txBody>
          </p:sp>
        </p:grpSp>
        <p:grpSp>
          <p:nvGrpSpPr>
            <p:cNvPr id="17012" name="组合 17012"/>
            <p:cNvGrpSpPr/>
            <p:nvPr/>
          </p:nvGrpSpPr>
          <p:grpSpPr>
            <a:xfrm>
              <a:off x="1651000" y="6081410"/>
              <a:ext cx="1625598" cy="1625602"/>
              <a:chOff x="1651000" y="6081410"/>
              <a:chExt cx="1625598" cy="1625602"/>
            </a:xfrm>
          </p:grpSpPr>
          <p:pic>
            <p:nvPicPr>
              <p:cNvPr id="17013" name="image 17013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1651000" y="6081410"/>
                <a:ext cx="1625598" cy="1625602"/>
              </a:xfrm>
              <a:prstGeom prst="rect">
                <a:avLst/>
              </a:prstGeom>
            </p:spPr>
          </p:pic>
          <p:pic>
            <p:nvPicPr>
              <p:cNvPr id="17014" name="image 17014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1905193" y="6335055"/>
                <a:ext cx="1117586" cy="1118286"/>
              </a:xfrm>
              <a:prstGeom prst="rect">
                <a:avLst/>
              </a:prstGeom>
            </p:spPr>
          </p:pic>
        </p:grpSp>
      </p:grpSp>
      <p:grpSp>
        <p:nvGrpSpPr>
          <p:cNvPr id="17022" name="组合 17022"/>
          <p:cNvGrpSpPr/>
          <p:nvPr/>
        </p:nvGrpSpPr>
        <p:grpSpPr>
          <a:xfrm>
            <a:off x="1828800" y="8348976"/>
            <a:ext cx="10375304" cy="1770539"/>
            <a:chOff x="1651000" y="8260076"/>
            <a:chExt cx="10375304" cy="1770539"/>
          </a:xfrm>
        </p:grpSpPr>
        <p:grpSp>
          <p:nvGrpSpPr>
            <p:cNvPr id="17023" name="组合 17023"/>
            <p:cNvGrpSpPr/>
            <p:nvPr/>
          </p:nvGrpSpPr>
          <p:grpSpPr>
            <a:xfrm>
              <a:off x="3669704" y="8260076"/>
              <a:ext cx="8356600" cy="1770539"/>
              <a:chOff x="3669704" y="8260076"/>
              <a:chExt cx="8356600" cy="1770539"/>
            </a:xfrm>
          </p:grpSpPr>
          <p:sp>
            <p:nvSpPr>
              <p:cNvPr id="17024" name="Object 17024"/>
              <p:cNvSpPr txBox="1"/>
              <p:nvPr/>
            </p:nvSpPr>
            <p:spPr>
              <a:xfrm>
                <a:off x="3568104" y="8183876"/>
                <a:ext cx="4991100" cy="6985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p>
                <a:pPr algn="l">
                  <a:lnSpc>
                    <a:spcPct val="100000"/>
                  </a:lnSpc>
                </a:pPr>
                <a:r>
                  <a:rPr lang="zh-CN" sz="4600" b="0" i="0" dirty="0" smtClean="0">
                    <a:solidFill>
                      <a:srgbClr val="333333"/>
                    </a:solidFill>
                    <a:latin typeface="OPPOSans-H" panose="00020600040101010101" charset="-122"/>
                    <a:ea typeface="OPPOSans-H" panose="00020600040101010101" charset="-122"/>
                  </a:rPr>
                  <a:t>统计时间</a:t>
                </a:r>
                <a:endParaRPr lang="zh-CN" altLang="en-US"/>
              </a:p>
            </p:txBody>
          </p:sp>
          <p:sp>
            <p:nvSpPr>
              <p:cNvPr id="17025" name="Object 17025"/>
              <p:cNvSpPr txBox="1"/>
              <p:nvPr/>
            </p:nvSpPr>
            <p:spPr>
              <a:xfrm>
                <a:off x="3568104" y="9040016"/>
                <a:ext cx="8610600" cy="9144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p>
                <a:pPr algn="l">
                  <a:lnSpc>
                    <a:spcPct val="100000"/>
                  </a:lnSpc>
                </a:pPr>
                <a:r>
                  <a:rPr lang="zh-CN" sz="3000" b="0" i="0" dirty="0" smtClean="0">
                    <a:solidFill>
                      <a:srgbClr val="666666"/>
                    </a:solidFill>
                    <a:latin typeface="OPPOSans-R" panose="00020600040101010101" charset="-122"/>
                    <a:ea typeface="OPPOSans-R" panose="00020600040101010101" charset="-122"/>
                  </a:rPr>
                  <a:t>2020年8月 </a:t>
                </a:r>
                <a:endParaRPr lang="zh-CN" altLang="en-US"/>
              </a:p>
            </p:txBody>
          </p:sp>
        </p:grpSp>
        <p:grpSp>
          <p:nvGrpSpPr>
            <p:cNvPr id="17026" name="组合 17026"/>
            <p:cNvGrpSpPr/>
            <p:nvPr/>
          </p:nvGrpSpPr>
          <p:grpSpPr>
            <a:xfrm>
              <a:off x="1651000" y="8332545"/>
              <a:ext cx="1625598" cy="1625602"/>
              <a:chOff x="1651000" y="8332545"/>
              <a:chExt cx="1625598" cy="1625602"/>
            </a:xfrm>
          </p:grpSpPr>
          <p:pic>
            <p:nvPicPr>
              <p:cNvPr id="17027" name="image 17027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>
              <a:xfrm>
                <a:off x="1651000" y="8332545"/>
                <a:ext cx="1625598" cy="1625602"/>
              </a:xfrm>
              <a:prstGeom prst="rect">
                <a:avLst/>
              </a:prstGeom>
            </p:spPr>
          </p:pic>
          <p:pic>
            <p:nvPicPr>
              <p:cNvPr id="17028" name="image 17028"/>
              <p:cNvPicPr>
                <a:picLocks noChangeAspect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>
              <a:xfrm>
                <a:off x="1904833" y="8586617"/>
                <a:ext cx="1117592" cy="1117596"/>
              </a:xfrm>
              <a:prstGeom prst="rect">
                <a:avLst/>
              </a:prstGeom>
            </p:spPr>
          </p:pic>
        </p:grpSp>
      </p:grpSp>
      <p:pic>
        <p:nvPicPr>
          <p:cNvPr id="17036" name="image 1703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7800321" y="-12703"/>
            <a:ext cx="6583680" cy="6088384"/>
          </a:xfrm>
          <a:prstGeom prst="rect">
            <a:avLst/>
          </a:prstGeom>
        </p:spPr>
      </p:pic>
      <p:grpSp>
        <p:nvGrpSpPr>
          <p:cNvPr id="17037" name="组合 17037"/>
          <p:cNvGrpSpPr/>
          <p:nvPr/>
        </p:nvGrpSpPr>
        <p:grpSpPr>
          <a:xfrm>
            <a:off x="13745845" y="736600"/>
            <a:ext cx="6261100" cy="11353800"/>
            <a:chOff x="15201900" y="1244600"/>
            <a:chExt cx="6261100" cy="11353800"/>
          </a:xfrm>
        </p:grpSpPr>
        <p:pic>
          <p:nvPicPr>
            <p:cNvPr id="17038" name="image 17038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5201900" y="1244600"/>
              <a:ext cx="6261100" cy="11353800"/>
            </a:xfrm>
            <a:prstGeom prst="rect">
              <a:avLst/>
            </a:prstGeom>
          </p:spPr>
        </p:pic>
        <p:pic>
          <p:nvPicPr>
            <p:cNvPr id="17039" name="image 17039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15646400" y="2527300"/>
              <a:ext cx="5372100" cy="8940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Object 301"/>
          <p:cNvSpPr txBox="1"/>
          <p:nvPr/>
        </p:nvSpPr>
        <p:spPr>
          <a:xfrm>
            <a:off x="11442700" y="871977"/>
            <a:ext cx="13093700" cy="11430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83000"/>
              </a:lnSpc>
            </a:pPr>
            <a:r>
              <a:rPr lang="zh-CN" sz="90000" b="0" i="0" dirty="0" smtClean="0">
                <a:solidFill>
                  <a:srgbClr val="2746A1"/>
                </a:solidFill>
                <a:latin typeface="Anton-Regular" panose="00000500000000000000"/>
                <a:ea typeface="Anton-Regular" panose="00000500000000000000"/>
              </a:rPr>
              <a:t>0</a:t>
            </a:r>
            <a:r>
              <a:rPr lang="en-US" altLang="zh-CN" sz="90000" b="0" i="0" dirty="0" smtClean="0">
                <a:solidFill>
                  <a:srgbClr val="2746A1"/>
                </a:solidFill>
                <a:latin typeface="Anton-Regular" panose="00000500000000000000"/>
                <a:ea typeface="Anton-Regular" panose="00000500000000000000"/>
              </a:rPr>
              <a:t>3</a:t>
            </a:r>
            <a:endParaRPr lang="en-US" altLang="zh-CN" sz="90000" b="0" i="0" dirty="0" smtClean="0">
              <a:solidFill>
                <a:srgbClr val="2746A1"/>
              </a:solidFill>
              <a:latin typeface="Anton-Regular" panose="00000500000000000000"/>
              <a:ea typeface="Anton-Regular" panose="00000500000000000000"/>
            </a:endParaRPr>
          </a:p>
        </p:txBody>
      </p:sp>
      <p:grpSp>
        <p:nvGrpSpPr>
          <p:cNvPr id="302" name="组合 302"/>
          <p:cNvGrpSpPr/>
          <p:nvPr/>
        </p:nvGrpSpPr>
        <p:grpSpPr>
          <a:xfrm>
            <a:off x="876300" y="2239727"/>
            <a:ext cx="13487400" cy="10041172"/>
            <a:chOff x="876300" y="2239727"/>
            <a:chExt cx="13487400" cy="10041172"/>
          </a:xfrm>
        </p:grpSpPr>
        <p:pic>
          <p:nvPicPr>
            <p:cNvPr id="303" name="image 303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168400" y="8851898"/>
              <a:ext cx="3416300" cy="3416304"/>
            </a:xfrm>
            <a:prstGeom prst="rect">
              <a:avLst/>
            </a:prstGeom>
          </p:spPr>
        </p:pic>
        <p:pic>
          <p:nvPicPr>
            <p:cNvPr id="304" name="image 30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655524" y="2239727"/>
              <a:ext cx="2048350" cy="2048346"/>
            </a:xfrm>
            <a:prstGeom prst="rect">
              <a:avLst/>
            </a:prstGeom>
          </p:spPr>
        </p:pic>
        <p:pic>
          <p:nvPicPr>
            <p:cNvPr id="305" name="image 30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76300" y="3314700"/>
              <a:ext cx="13487400" cy="8966200"/>
            </a:xfrm>
            <a:prstGeom prst="rect">
              <a:avLst/>
            </a:prstGeom>
          </p:spPr>
        </p:pic>
        <p:pic>
          <p:nvPicPr>
            <p:cNvPr id="306" name="image 30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35300" y="4114800"/>
              <a:ext cx="9144000" cy="5664200"/>
            </a:xfrm>
            <a:prstGeom prst="rect">
              <a:avLst/>
            </a:prstGeom>
          </p:spPr>
        </p:pic>
      </p:grpSp>
      <p:grpSp>
        <p:nvGrpSpPr>
          <p:cNvPr id="307" name="组合 307"/>
          <p:cNvGrpSpPr/>
          <p:nvPr/>
        </p:nvGrpSpPr>
        <p:grpSpPr>
          <a:xfrm>
            <a:off x="9461499" y="4521202"/>
            <a:ext cx="14960600" cy="5029199"/>
            <a:chOff x="9461499" y="4521202"/>
            <a:chExt cx="14960600" cy="5029199"/>
          </a:xfrm>
        </p:grpSpPr>
        <p:pic>
          <p:nvPicPr>
            <p:cNvPr id="308" name="image 30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461499" y="4521202"/>
              <a:ext cx="14960600" cy="5029199"/>
            </a:xfrm>
            <a:prstGeom prst="rect">
              <a:avLst/>
            </a:prstGeom>
          </p:spPr>
        </p:pic>
        <p:grpSp>
          <p:nvGrpSpPr>
            <p:cNvPr id="309" name="组合 309"/>
            <p:cNvGrpSpPr/>
            <p:nvPr/>
          </p:nvGrpSpPr>
          <p:grpSpPr>
            <a:xfrm>
              <a:off x="10383518" y="5868382"/>
              <a:ext cx="11267402" cy="1524000"/>
              <a:chOff x="10383518" y="5868382"/>
              <a:chExt cx="11267402" cy="1524000"/>
            </a:xfrm>
          </p:grpSpPr>
          <p:grpSp>
            <p:nvGrpSpPr>
              <p:cNvPr id="3010" name="组合 3010"/>
              <p:cNvGrpSpPr/>
              <p:nvPr/>
            </p:nvGrpSpPr>
            <p:grpSpPr>
              <a:xfrm>
                <a:off x="10383518" y="6026153"/>
                <a:ext cx="1280161" cy="1295395"/>
                <a:chOff x="10383518" y="6026153"/>
                <a:chExt cx="1280161" cy="1295395"/>
              </a:xfrm>
            </p:grpSpPr>
            <p:pic>
              <p:nvPicPr>
                <p:cNvPr id="3011" name="image 3011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>
                <a:xfrm>
                  <a:off x="11023599" y="6026153"/>
                  <a:ext cx="640080" cy="640072"/>
                </a:xfrm>
                <a:prstGeom prst="rect">
                  <a:avLst/>
                </a:prstGeom>
              </p:spPr>
            </p:pic>
            <p:pic>
              <p:nvPicPr>
                <p:cNvPr id="3012" name="image 3012"/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>
                <a:xfrm>
                  <a:off x="10383518" y="6681467"/>
                  <a:ext cx="640080" cy="640081"/>
                </a:xfrm>
                <a:prstGeom prst="rect">
                  <a:avLst/>
                </a:prstGeom>
              </p:spPr>
            </p:pic>
          </p:grpSp>
          <p:sp>
            <p:nvSpPr>
              <p:cNvPr id="3015" name="Object 3015"/>
              <p:cNvSpPr txBox="1"/>
              <p:nvPr/>
            </p:nvSpPr>
            <p:spPr>
              <a:xfrm>
                <a:off x="11744920" y="5868382"/>
                <a:ext cx="9906000" cy="1524000"/>
              </a:xfrm>
              <a:prstGeom prst="rect">
                <a:avLst/>
              </a:prstGeom>
            </p:spPr>
            <p:txBody>
              <a:bodyPr vert="horz" rtlCol="0" anchor="t" anchorCtr="0">
                <a:noAutofit/>
              </a:bodyPr>
              <a:lstStyle/>
              <a:p>
                <a:pPr algn="l">
                  <a:lnSpc>
                    <a:spcPct val="83000"/>
                  </a:lnSpc>
                </a:pPr>
                <a:r>
                  <a:rPr lang="zh-CN" sz="12000" b="0" i="0" dirty="0" smtClean="0">
                    <a:solidFill>
                      <a:srgbClr val="2845A3"/>
                    </a:solidFill>
                    <a:latin typeface="OPPOSans-H" panose="00020600040101010101" charset="-122"/>
                    <a:ea typeface="OPPOSans-H" panose="00020600040101010101" charset="-122"/>
                  </a:rPr>
                  <a:t>数据</a:t>
                </a:r>
                <a:r>
                  <a:rPr lang="zh-CN" sz="12000" b="0" i="0" dirty="0" smtClean="0">
                    <a:solidFill>
                      <a:srgbClr val="2845A3"/>
                    </a:solidFill>
                    <a:latin typeface="OPPOSans-H" panose="00020600040101010101" charset="-122"/>
                    <a:ea typeface="OPPOSans-H" panose="00020600040101010101" charset="-122"/>
                  </a:rPr>
                  <a:t>结果</a:t>
                </a:r>
                <a:endParaRPr lang="zh-CN" sz="12000" b="0" i="0" dirty="0" smtClean="0">
                  <a:solidFill>
                    <a:srgbClr val="2845A3"/>
                  </a:solidFill>
                  <a:latin typeface="OPPOSans-H" panose="00020600040101010101" charset="-122"/>
                  <a:ea typeface="OPPOSans-H" panose="00020600040101010101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Object 402"/>
          <p:cNvSpPr txBox="1"/>
          <p:nvPr/>
        </p:nvSpPr>
        <p:spPr>
          <a:xfrm>
            <a:off x="2159000" y="5537822"/>
            <a:ext cx="9804399" cy="990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17000"/>
              </a:lnSpc>
            </a:pPr>
            <a:r>
              <a:rPr lang="zh-CN" sz="2800" b="0" i="0" dirty="0" smtClean="0">
                <a:solidFill>
                  <a:srgbClr val="FFFFFF"/>
                </a:solidFill>
                <a:latin typeface="OPPOSans-R" panose="00020600040101010101" charset="-122"/>
                <a:ea typeface="OPPOSans-R" panose="00020600040101010101" charset="-122"/>
              </a:rPr>
              <a:t>在我们在我们菜品的价格区间中，10-50元价格区间的菜品最受欢迎。</a:t>
            </a:r>
            <a:endParaRPr lang="zh-CN" altLang="en-US"/>
          </a:p>
        </p:txBody>
      </p:sp>
      <p:sp>
        <p:nvSpPr>
          <p:cNvPr id="407" name="Object 407"/>
          <p:cNvSpPr txBox="1"/>
          <p:nvPr/>
        </p:nvSpPr>
        <p:spPr>
          <a:xfrm>
            <a:off x="2159000" y="8917768"/>
            <a:ext cx="9728200" cy="1485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17000"/>
              </a:lnSpc>
            </a:pPr>
            <a:r>
              <a:rPr lang="zh-CN" sz="2800" b="0" i="0" dirty="0" smtClean="0">
                <a:solidFill>
                  <a:srgbClr val="FFFFFF"/>
                </a:solidFill>
                <a:latin typeface="OPPOSans-R" panose="00020600040101010101" charset="-122"/>
                <a:ea typeface="OPPOSans-R" panose="00020600040101010101" charset="-122"/>
              </a:rPr>
              <a:t>菜品的价格，是影响一家餐馆生意好坏的重要因素之一，尤其是对中小餐馆而言，更是如此。现在餐饮业的竞争相当激烈，一家餐馆想要脱颖而出，一般需要有特色菜。</a:t>
            </a:r>
            <a:endParaRPr lang="zh-CN" altLang="en-US"/>
          </a:p>
        </p:txBody>
      </p:sp>
      <p:sp>
        <p:nvSpPr>
          <p:cNvPr id="409" name="Object 409"/>
          <p:cNvSpPr txBox="1"/>
          <p:nvPr/>
        </p:nvSpPr>
        <p:spPr>
          <a:xfrm>
            <a:off x="2282501" y="819150"/>
            <a:ext cx="10544498" cy="1104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每年电影数量变化</a:t>
            </a:r>
            <a:endParaRPr lang="zh-CN" sz="7200" b="0" i="0" dirty="0" smtClean="0">
              <a:solidFill>
                <a:srgbClr val="222222"/>
              </a:solidFill>
              <a:latin typeface="OPPOSans-H" panose="00020600040101010101" charset="-122"/>
              <a:ea typeface="OPPOSans-H" panose="00020600040101010101" charset="-122"/>
            </a:endParaRPr>
          </a:p>
        </p:txBody>
      </p:sp>
      <p:grpSp>
        <p:nvGrpSpPr>
          <p:cNvPr id="4010" name="组合 4010"/>
          <p:cNvGrpSpPr/>
          <p:nvPr/>
        </p:nvGrpSpPr>
        <p:grpSpPr>
          <a:xfrm>
            <a:off x="-12700" y="736600"/>
            <a:ext cx="1841500" cy="1422400"/>
            <a:chOff x="-12700" y="736600"/>
            <a:chExt cx="1841500" cy="1422400"/>
          </a:xfrm>
        </p:grpSpPr>
        <p:pic>
          <p:nvPicPr>
            <p:cNvPr id="4011" name="image 401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-12700" y="736600"/>
              <a:ext cx="1308100" cy="1422400"/>
            </a:xfrm>
            <a:prstGeom prst="rect">
              <a:avLst/>
            </a:prstGeom>
          </p:spPr>
        </p:pic>
        <p:pic>
          <p:nvPicPr>
            <p:cNvPr id="4012" name="image 40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87500" y="736600"/>
              <a:ext cx="241300" cy="1422400"/>
            </a:xfrm>
            <a:prstGeom prst="rect">
              <a:avLst/>
            </a:prstGeom>
          </p:spPr>
        </p:pic>
      </p:grpSp>
      <p:pic>
        <p:nvPicPr>
          <p:cNvPr id="3" name="图片 2" descr="../data-analysis/09-Python-Matplotlib/Img/直方图：电影年产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3047365"/>
            <a:ext cx="12185015" cy="76219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9" name="组合 1609"/>
          <p:cNvGrpSpPr/>
          <p:nvPr/>
        </p:nvGrpSpPr>
        <p:grpSpPr>
          <a:xfrm>
            <a:off x="14467841" y="4034389"/>
            <a:ext cx="6703695" cy="6087110"/>
            <a:chOff x="15900401" y="4383004"/>
            <a:chExt cx="6703695" cy="6087110"/>
          </a:xfrm>
        </p:grpSpPr>
        <p:sp>
          <p:nvSpPr>
            <p:cNvPr id="16010" name="Object 16010"/>
            <p:cNvSpPr txBox="1"/>
            <p:nvPr/>
          </p:nvSpPr>
          <p:spPr>
            <a:xfrm>
              <a:off x="16495315" y="4383004"/>
              <a:ext cx="49911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6011" name="Object 16011"/>
            <p:cNvSpPr txBox="1"/>
            <p:nvPr/>
          </p:nvSpPr>
          <p:spPr>
            <a:xfrm>
              <a:off x="16433801" y="5081504"/>
              <a:ext cx="6170295" cy="538861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27000"/>
                </a:lnSpc>
              </a:pPr>
              <a:r>
                <a:rPr lang="zh-CN" sz="30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全从数据来看，从1980年开始，电影年产量开始迅速增长。数据中，发行最早的是《一个国家的诞生 The Birth of a Nation》，1915年2月8日于美国上映。</a:t>
              </a:r>
              <a:endParaRPr lang="zh-CN" sz="3000" b="0" i="0" dirty="0" smtClean="0">
                <a:solidFill>
                  <a:srgbClr val="666666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  <p:pic>
          <p:nvPicPr>
            <p:cNvPr id="16012" name="image 160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5900401" y="4521198"/>
              <a:ext cx="533398" cy="533404"/>
            </a:xfrm>
            <a:prstGeom prst="rect">
              <a:avLst/>
            </a:prstGeom>
          </p:spPr>
        </p:pic>
      </p:grpSp>
      <p:pic>
        <p:nvPicPr>
          <p:cNvPr id="504" name="image 50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49300" y="12649388"/>
            <a:ext cx="22885400" cy="50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Object 402"/>
          <p:cNvSpPr txBox="1"/>
          <p:nvPr/>
        </p:nvSpPr>
        <p:spPr>
          <a:xfrm>
            <a:off x="2159000" y="5537822"/>
            <a:ext cx="9804399" cy="990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17000"/>
              </a:lnSpc>
            </a:pPr>
            <a:r>
              <a:rPr lang="zh-CN" sz="2800" b="0" i="0" dirty="0" smtClean="0">
                <a:solidFill>
                  <a:srgbClr val="FFFFFF"/>
                </a:solidFill>
                <a:latin typeface="OPPOSans-R" panose="00020600040101010101" charset="-122"/>
                <a:ea typeface="OPPOSans-R" panose="00020600040101010101" charset="-122"/>
              </a:rPr>
              <a:t>在我们在我们菜品的价格区间中，10-50元价格区间的菜品最受欢迎。</a:t>
            </a:r>
            <a:endParaRPr lang="zh-CN" altLang="en-US"/>
          </a:p>
        </p:txBody>
      </p:sp>
      <p:sp>
        <p:nvSpPr>
          <p:cNvPr id="407" name="Object 407"/>
          <p:cNvSpPr txBox="1"/>
          <p:nvPr/>
        </p:nvSpPr>
        <p:spPr>
          <a:xfrm>
            <a:off x="2159000" y="8917768"/>
            <a:ext cx="9728200" cy="1485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17000"/>
              </a:lnSpc>
            </a:pPr>
            <a:r>
              <a:rPr lang="zh-CN" sz="2800" b="0" i="0" dirty="0" smtClean="0">
                <a:solidFill>
                  <a:srgbClr val="FFFFFF"/>
                </a:solidFill>
                <a:latin typeface="OPPOSans-R" panose="00020600040101010101" charset="-122"/>
                <a:ea typeface="OPPOSans-R" panose="00020600040101010101" charset="-122"/>
              </a:rPr>
              <a:t>菜品的价格，是影响一家餐馆生意好坏的重要因素之一，尤其是对中小餐馆而言，更是如此。现在餐饮业的竞争相当激烈，一家餐馆想要脱颖而出，一般需要有特色菜。</a:t>
            </a:r>
            <a:endParaRPr lang="zh-CN" altLang="en-US"/>
          </a:p>
        </p:txBody>
      </p:sp>
      <p:sp>
        <p:nvSpPr>
          <p:cNvPr id="409" name="Object 409"/>
          <p:cNvSpPr txBox="1"/>
          <p:nvPr/>
        </p:nvSpPr>
        <p:spPr>
          <a:xfrm>
            <a:off x="2282501" y="819150"/>
            <a:ext cx="10544498" cy="1104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dirty="0" smtClean="0">
                <a:solidFill>
                  <a:srgbClr val="222222"/>
                </a:solidFill>
                <a:latin typeface="OPPOSans-H" panose="00020600040101010101" charset="-122"/>
                <a:ea typeface="OPPOSans-H" panose="00020600040101010101" charset="-122"/>
              </a:rPr>
              <a:t>每年电影数量变化</a:t>
            </a:r>
            <a:endParaRPr lang="zh-CN" sz="7200" b="0" i="0" dirty="0" smtClean="0">
              <a:solidFill>
                <a:srgbClr val="222222"/>
              </a:solidFill>
              <a:latin typeface="OPPOSans-H" panose="00020600040101010101" charset="-122"/>
              <a:ea typeface="OPPOSans-H" panose="00020600040101010101" charset="-122"/>
            </a:endParaRPr>
          </a:p>
        </p:txBody>
      </p:sp>
      <p:grpSp>
        <p:nvGrpSpPr>
          <p:cNvPr id="4010" name="组合 4010"/>
          <p:cNvGrpSpPr/>
          <p:nvPr/>
        </p:nvGrpSpPr>
        <p:grpSpPr>
          <a:xfrm>
            <a:off x="-12700" y="736600"/>
            <a:ext cx="1841500" cy="1422400"/>
            <a:chOff x="-12700" y="736600"/>
            <a:chExt cx="1841500" cy="1422400"/>
          </a:xfrm>
        </p:grpSpPr>
        <p:pic>
          <p:nvPicPr>
            <p:cNvPr id="4011" name="image 401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-12700" y="736600"/>
              <a:ext cx="1308100" cy="1422400"/>
            </a:xfrm>
            <a:prstGeom prst="rect">
              <a:avLst/>
            </a:prstGeom>
          </p:spPr>
        </p:pic>
        <p:pic>
          <p:nvPicPr>
            <p:cNvPr id="4012" name="image 40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87500" y="736600"/>
              <a:ext cx="241300" cy="1422400"/>
            </a:xfrm>
            <a:prstGeom prst="rect">
              <a:avLst/>
            </a:prstGeom>
          </p:spPr>
        </p:pic>
      </p:grpSp>
      <p:grpSp>
        <p:nvGrpSpPr>
          <p:cNvPr id="1609" name="组合 1609"/>
          <p:cNvGrpSpPr/>
          <p:nvPr/>
        </p:nvGrpSpPr>
        <p:grpSpPr>
          <a:xfrm>
            <a:off x="15001241" y="4034389"/>
            <a:ext cx="6170295" cy="6087110"/>
            <a:chOff x="16433801" y="4383004"/>
            <a:chExt cx="6170295" cy="6087110"/>
          </a:xfrm>
        </p:grpSpPr>
        <p:sp>
          <p:nvSpPr>
            <p:cNvPr id="16010" name="Object 16010"/>
            <p:cNvSpPr txBox="1"/>
            <p:nvPr/>
          </p:nvSpPr>
          <p:spPr>
            <a:xfrm>
              <a:off x="16495315" y="4383004"/>
              <a:ext cx="49911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6011" name="Object 16011"/>
            <p:cNvSpPr txBox="1"/>
            <p:nvPr/>
          </p:nvSpPr>
          <p:spPr>
            <a:xfrm>
              <a:off x="16433801" y="5081504"/>
              <a:ext cx="6170295" cy="538861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p>
              <a:pPr algn="l">
                <a:lnSpc>
                  <a:spcPct val="127000"/>
                </a:lnSpc>
              </a:pPr>
              <a:r>
                <a:rPr lang="zh-CN" sz="3000" b="0" i="0" dirty="0" smtClean="0">
                  <a:solidFill>
                    <a:srgbClr val="666666"/>
                  </a:solidFill>
                  <a:latin typeface="OPPOSans-R" panose="00020600040101010101" charset="-122"/>
                  <a:ea typeface="OPPOSans-R" panose="00020600040101010101" charset="-122"/>
                </a:rPr>
                <a:t>我们将时间线缩短至近20年，再进一步观察。可以看到，在2019年电影发行量达到了一个峰值，全年共有624部电影上映，同比增长26.8%，市场非常火热。</a:t>
              </a:r>
              <a:endParaRPr lang="zh-CN" sz="3000" b="0" i="0" dirty="0" smtClean="0">
                <a:solidFill>
                  <a:srgbClr val="666666"/>
                </a:solidFill>
                <a:latin typeface="OPPOSans-R" panose="00020600040101010101" charset="-122"/>
                <a:ea typeface="OPPOSans-R" panose="00020600040101010101" charset="-122"/>
              </a:endParaRPr>
            </a:p>
          </p:txBody>
        </p:sp>
      </p:grpSp>
      <p:pic>
        <p:nvPicPr>
          <p:cNvPr id="2" name="图片 3" descr="Figur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859405"/>
            <a:ext cx="11614000" cy="76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16" name="image 160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529436" y="4034151"/>
            <a:ext cx="533398" cy="533404"/>
          </a:xfrm>
          <a:prstGeom prst="rect">
            <a:avLst/>
          </a:prstGeom>
        </p:spPr>
      </p:pic>
      <p:pic>
        <p:nvPicPr>
          <p:cNvPr id="504" name="image 50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49300" y="12649388"/>
            <a:ext cx="22885400" cy="5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10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11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12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13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14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15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16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17.xml><?xml version="1.0" encoding="utf-8"?>
<p:tagLst xmlns:p="http://schemas.openxmlformats.org/presentationml/2006/main">
  <p:tag name="KSO_WM_DIAGRAM_VIRTUALLY_FRAME" val="{&quot;height&quot;:726.5111811023621,&quot;left&quot;:1233.3905511811022,&quot;top&quot;:198.19968503937008,&quot;width&quot;:600.6}"/>
</p:tagLst>
</file>

<file path=ppt/tags/tag18.xml><?xml version="1.0" encoding="utf-8"?>
<p:tagLst xmlns:p="http://schemas.openxmlformats.org/presentationml/2006/main">
  <p:tag name="KSO_WM_DIAGRAM_VIRTUALLY_FRAME" val="{&quot;height&quot;:726.5111811023621,&quot;left&quot;:1233.3905511811022,&quot;top&quot;:198.19968503937008,&quot;width&quot;:600.6}"/>
</p:tagLst>
</file>

<file path=ppt/tags/tag19.xml><?xml version="1.0" encoding="utf-8"?>
<p:tagLst xmlns:p="http://schemas.openxmlformats.org/presentationml/2006/main">
  <p:tag name="KSO_WM_DIAGRAM_VIRTUALLY_FRAME" val="{&quot;height&quot;:726.5111811023621,&quot;left&quot;:1233.3905511811022,&quot;top&quot;:198.19968503937008,&quot;width&quot;:600.6}"/>
</p:tagLst>
</file>

<file path=ppt/tags/tag2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20.xml><?xml version="1.0" encoding="utf-8"?>
<p:tagLst xmlns:p="http://schemas.openxmlformats.org/presentationml/2006/main">
  <p:tag name="KSO_WM_DIAGRAM_VIRTUALLY_FRAME" val="{&quot;height&quot;:726.5111811023621,&quot;left&quot;:1233.3905511811022,&quot;top&quot;:198.19968503937008,&quot;width&quot;:600.6}"/>
</p:tagLst>
</file>

<file path=ppt/tags/tag21.xml><?xml version="1.0" encoding="utf-8"?>
<p:tagLst xmlns:p="http://schemas.openxmlformats.org/presentationml/2006/main">
  <p:tag name="KSO_WM_DIAGRAM_VIRTUALLY_FRAME" val="{&quot;height&quot;:726.5111811023621,&quot;left&quot;:1233.3905511811022,&quot;top&quot;:198.19968503937008,&quot;width&quot;:600.6}"/>
</p:tagLst>
</file>

<file path=ppt/tags/tag22.xml><?xml version="1.0" encoding="utf-8"?>
<p:tagLst xmlns:p="http://schemas.openxmlformats.org/presentationml/2006/main">
  <p:tag name="KSO_WM_DIAGRAM_VIRTUALLY_FRAME" val="{&quot;height&quot;:726.5111811023621,&quot;left&quot;:1233.3905511811022,&quot;top&quot;:198.19968503937008,&quot;width&quot;:600.6}"/>
</p:tagLst>
</file>

<file path=ppt/tags/tag23.xml><?xml version="1.0" encoding="utf-8"?>
<p:tagLst xmlns:p="http://schemas.openxmlformats.org/presentationml/2006/main">
  <p:tag name="KSO_WM_DIAGRAM_VIRTUALLY_FRAME" val="{&quot;height&quot;:726.5111811023621,&quot;left&quot;:1233.3905511811022,&quot;top&quot;:198.19968503937008,&quot;width&quot;:600.6}"/>
</p:tagLst>
</file>

<file path=ppt/tags/tag24.xml><?xml version="1.0" encoding="utf-8"?>
<p:tagLst xmlns:p="http://schemas.openxmlformats.org/presentationml/2006/main">
  <p:tag name="KSO_WM_DIAGRAM_VIRTUALLY_FRAME" val="{&quot;height&quot;:726.5111811023621,&quot;left&quot;:1233.3905511811022,&quot;top&quot;:198.19968503937008,&quot;width&quot;:600.6}"/>
</p:tagLst>
</file>

<file path=ppt/tags/tag25.xml><?xml version="1.0" encoding="utf-8"?>
<p:tagLst xmlns:p="http://schemas.openxmlformats.org/presentationml/2006/main">
  <p:tag name="KSO_WM_DIAGRAM_VIRTUALLY_FRAME" val="{&quot;height&quot;:726.5111811023621,&quot;left&quot;:1233.3905511811022,&quot;top&quot;:198.19968503937008,&quot;width&quot;:600.6}"/>
</p:tagLst>
</file>

<file path=ppt/tags/tag26.xml><?xml version="1.0" encoding="utf-8"?>
<p:tagLst xmlns:p="http://schemas.openxmlformats.org/presentationml/2006/main">
  <p:tag name="commondata" val="eyJoZGlkIjoiZjJkY2FlOGE1NjBkN2U0MzI0YzIyOWZlZmY2MjQ2ODgifQ=="/>
</p:tagLst>
</file>

<file path=ppt/tags/tag3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4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5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6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7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8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ags/tag9.xml><?xml version="1.0" encoding="utf-8"?>
<p:tagLst xmlns:p="http://schemas.openxmlformats.org/presentationml/2006/main">
  <p:tag name="KSO_WM_DIAGRAM_VIRTUALLY_FRAME" val="{&quot;height&quot;:714.779527559055,&quot;left&quot;:993,&quot;top&quot;:212.50905511811024,&quot;width&quot;:681.0303937007873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2372</Words>
  <Application>WPS 演示</Application>
  <PresentationFormat>On-screen Show</PresentationFormat>
  <Paragraphs>193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OPPOSans-H</vt:lpstr>
      <vt:lpstr>Anton-Regular</vt:lpstr>
      <vt:lpstr>OPPOSans-M</vt:lpstr>
      <vt:lpstr>SourceHanSansSC-Regular</vt:lpstr>
      <vt:lpstr>OPPOSans-R</vt:lpstr>
      <vt:lpstr>OPPOSans-B</vt:lpstr>
      <vt:lpstr>SourceHanSansSC-Medium</vt:lpstr>
      <vt:lpstr>微软雅黑</vt:lpstr>
      <vt:lpstr>Arial Unicode MS</vt:lpstr>
      <vt:lpstr>Calibri</vt:lpstr>
      <vt:lpstr>等线</vt:lpstr>
      <vt:lpstr>Songti TC</vt:lpstr>
      <vt:lpstr>Segoe Print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creator>稿定设计</dc:creator>
  <dc:subject>www.gaoding.com</dc:subject>
  <cp:lastModifiedBy>追风筝的人</cp:lastModifiedBy>
  <cp:revision>2</cp:revision>
  <dcterms:created xsi:type="dcterms:W3CDTF">2020-12-02T14:38:00Z</dcterms:created>
  <dcterms:modified xsi:type="dcterms:W3CDTF">2024-03-06T03:46:01Z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60A321BC62E146BB9BE3C65A2167F173_13</vt:lpwstr>
  </property>
  <property fmtid="{D5CDD505-2E9C-101B-9397-08002B2CF9AE}" pid="3" name="KSOProductBuildVer">
    <vt:lpwstr>2052-12.1.0.16388</vt:lpwstr>
  </property>
</Properties>
</file>