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7"/>
  </p:handoutMasterIdLst>
  <p:sldIdLst>
    <p:sldId id="337" r:id="rId3"/>
    <p:sldId id="338" r:id="rId4"/>
    <p:sldId id="341" r:id="rId5"/>
    <p:sldId id="339" r:id="rId6"/>
    <p:sldId id="310" r:id="rId7"/>
    <p:sldId id="340" r:id="rId8"/>
    <p:sldId id="316" r:id="rId9"/>
    <p:sldId id="318" r:id="rId11"/>
    <p:sldId id="331" r:id="rId12"/>
    <p:sldId id="342" r:id="rId13"/>
    <p:sldId id="343" r:id="rId14"/>
    <p:sldId id="336" r:id="rId15"/>
    <p:sldId id="344" r:id="rId16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100"/>
    <a:srgbClr val="FAE82D"/>
    <a:srgbClr val="F4E34B"/>
    <a:srgbClr val="F4E14B"/>
    <a:srgbClr val="F4E253"/>
    <a:srgbClr val="F2E052"/>
    <a:srgbClr val="F9E72D"/>
    <a:srgbClr val="F2DF4A"/>
    <a:srgbClr val="FFD101"/>
    <a:srgbClr val="F18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9" autoAdjust="0"/>
    <p:restoredTop sz="91654"/>
  </p:normalViewPr>
  <p:slideViewPr>
    <p:cSldViewPr snapToGrid="0" showGuides="1">
      <p:cViewPr varScale="1">
        <p:scale>
          <a:sx n="99" d="100"/>
          <a:sy n="99" d="100"/>
        </p:scale>
        <p:origin x="800" y="176"/>
      </p:cViewPr>
      <p:guideLst>
        <p:guide orient="horz" pos="2455"/>
        <p:guide pos="3840"/>
        <p:guide pos="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192"/>
    </p:cViewPr>
  </p:sorterViewPr>
  <p:notesViewPr>
    <p:cSldViewPr snapToGrid="0">
      <p:cViewPr varScale="1">
        <p:scale>
          <a:sx n="99" d="100"/>
          <a:sy n="99" d="100"/>
        </p:scale>
        <p:origin x="37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8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0E633-7709-4778-881C-3556F3C04ED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8BFD6-8149-4478-BA19-0EED99C3332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1FCDC-125F-BC48-8661-5F4C1D81B7A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7788C-0752-F24D-8BBA-4F430CC053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0550" y="385456"/>
            <a:ext cx="11229975" cy="625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Text Here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90549" y="1067629"/>
            <a:ext cx="11229975" cy="3227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 Title Text Here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90549" y="1415224"/>
            <a:ext cx="11229975" cy="39522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atinLnBrk="0">
              <a:spcBef>
                <a:spcPts val="0"/>
              </a:spcBef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</a:t>
            </a:r>
            <a:endParaRPr lang="en-US" dirty="0"/>
          </a:p>
          <a:p>
            <a:pPr latinLnBrk="0">
              <a:spcBef>
                <a:spcPts val="0"/>
              </a:spcBef>
            </a:pPr>
            <a:r>
              <a:rPr lang="en-US" dirty="0"/>
              <a:t>when an unknown printer took a galley of type and scrambled it to make a type specimen book.</a:t>
            </a:r>
            <a:endParaRPr lang="en-US" dirty="0"/>
          </a:p>
        </p:txBody>
      </p:sp>
      <p:sp>
        <p:nvSpPr>
          <p:cNvPr id="2" name="Rounded Rectangle 1"/>
          <p:cNvSpPr/>
          <p:nvPr userDrawn="1"/>
        </p:nvSpPr>
        <p:spPr>
          <a:xfrm>
            <a:off x="374647" y="385456"/>
            <a:ext cx="146050" cy="947805"/>
          </a:xfrm>
          <a:prstGeom prst="roundRect">
            <a:avLst>
              <a:gd name="adj" fmla="val 50000"/>
            </a:avLst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Parallelogram 21"/>
          <p:cNvSpPr/>
          <p:nvPr userDrawn="1"/>
        </p:nvSpPr>
        <p:spPr>
          <a:xfrm rot="5400000">
            <a:off x="324704" y="592392"/>
            <a:ext cx="245935" cy="146050"/>
          </a:xfrm>
          <a:prstGeom prst="parallelogram">
            <a:avLst>
              <a:gd name="adj" fmla="val 4815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531951" y="571500"/>
            <a:ext cx="5602158" cy="6286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 advClick="0" advTm="1000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9"/>
          <p:cNvCxnSpPr/>
          <p:nvPr userDrawn="1"/>
        </p:nvCxnSpPr>
        <p:spPr>
          <a:xfrm>
            <a:off x="0" y="942263"/>
            <a:ext cx="771132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4" b="538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" y="0"/>
            <a:ext cx="12189291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69351" y="3830872"/>
            <a:ext cx="81417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预测</a:t>
            </a:r>
            <a:r>
              <a:rPr kumimoji="1" lang="en-US" altLang="zh-CN" sz="4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2020</a:t>
            </a:r>
            <a:r>
              <a:rPr kumimoji="1" lang="zh-CN" altLang="en-US" sz="4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endParaRPr kumimoji="1" lang="en-US" altLang="zh-CN" sz="4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4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天猫双</a:t>
            </a:r>
            <a:r>
              <a:rPr kumimoji="1" lang="en-US" altLang="zh-CN" sz="4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</a:t>
            </a:r>
            <a:r>
              <a:rPr kumimoji="1" lang="zh-CN" altLang="en-US" sz="4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销售额</a:t>
            </a:r>
            <a:endParaRPr kumimoji="1" lang="zh-CN" altLang="en-US" sz="4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86284" y="5490937"/>
            <a:ext cx="416705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BY 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张童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银</a:t>
            </a:r>
            <a:endParaRPr kumimoji="1"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多项式回归：训练数据集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4341" y="2850451"/>
            <a:ext cx="9950356" cy="2718099"/>
          </a:xfrm>
          <a:prstGeom prst="rect">
            <a:avLst/>
          </a:prstGeom>
        </p:spPr>
      </p:pic>
      <p:sp>
        <p:nvSpPr>
          <p:cNvPr id="6" name="Rectangle 1"/>
          <p:cNvSpPr/>
          <p:nvPr/>
        </p:nvSpPr>
        <p:spPr>
          <a:xfrm>
            <a:off x="1184341" y="1232451"/>
            <a:ext cx="10888389" cy="130954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调用线性回归模型，训练数据集，并解得一元三次方程：</a:t>
            </a:r>
            <a:endParaRPr lang="en-US" altLang="zh-CN" sz="2400" ker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y = -0.21*x^3 + 34.42x^2 + -117.85*x +</a:t>
            </a:r>
            <a:r>
              <a:rPr lang="zh-CN" altLang="en-US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90.12</a:t>
            </a:r>
            <a:endParaRPr lang="zh-CN" altLang="en-US" sz="2400" ker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多项式回归：绘制趋势线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4341" y="2575628"/>
            <a:ext cx="4458368" cy="3480750"/>
          </a:xfrm>
          <a:prstGeom prst="rect">
            <a:avLst/>
          </a:prstGeom>
        </p:spPr>
      </p:pic>
      <p:pic>
        <p:nvPicPr>
          <p:cNvPr id="6" name="图片 5" descr="图片包含 图表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512" y="2575628"/>
            <a:ext cx="5593636" cy="3620496"/>
          </a:xfrm>
          <a:prstGeom prst="rect">
            <a:avLst/>
          </a:prstGeom>
        </p:spPr>
      </p:pic>
      <p:sp>
        <p:nvSpPr>
          <p:cNvPr id="7" name="Rectangle 1"/>
          <p:cNvSpPr/>
          <p:nvPr/>
        </p:nvSpPr>
        <p:spPr>
          <a:xfrm>
            <a:off x="715617" y="1232451"/>
            <a:ext cx="11476383" cy="130954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基于一元三次方程，解得历年销售额预测值并绘制趋势线，可知预测效果较为贴合。</a:t>
            </a:r>
            <a:endParaRPr lang="zh-CN" altLang="en-US" sz="2400" ker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/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应用与评估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 Placeholder 3"/>
          <p:cNvSpPr txBox="1"/>
          <p:nvPr/>
        </p:nvSpPr>
        <p:spPr>
          <a:xfrm>
            <a:off x="7108915" y="3469067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</a:t>
            </a:r>
            <a:endParaRPr kumimoji="1" lang="zh-CN" altLang="en-US" sz="7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模型应用与评估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图片包含 图表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44" y="1232451"/>
            <a:ext cx="7331444" cy="4745297"/>
          </a:xfrm>
          <a:prstGeom prst="rect">
            <a:avLst/>
          </a:prstGeom>
        </p:spPr>
      </p:pic>
      <p:sp>
        <p:nvSpPr>
          <p:cNvPr id="7" name="Rectangle 1"/>
          <p:cNvSpPr/>
          <p:nvPr/>
        </p:nvSpPr>
        <p:spPr>
          <a:xfrm>
            <a:off x="6917635" y="1630016"/>
            <a:ext cx="4545495" cy="3896141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当</a:t>
            </a:r>
            <a:r>
              <a:rPr lang="en-US" altLang="zh-CN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取值为</a:t>
            </a:r>
            <a:r>
              <a:rPr lang="en-US" altLang="zh-CN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12</a:t>
            </a:r>
            <a:r>
              <a:rPr lang="zh-CN" altLang="en-US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，即</a:t>
            </a:r>
            <a:r>
              <a:rPr lang="en-US" altLang="zh-CN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2020</a:t>
            </a:r>
            <a:r>
              <a:rPr lang="zh-CN" altLang="en-US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年时，</a:t>
            </a:r>
            <a:r>
              <a:rPr lang="en-US" altLang="zh-CN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zh-CN" altLang="en-US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值为</a:t>
            </a:r>
            <a:r>
              <a:rPr lang="en-US" altLang="zh-CN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3270</a:t>
            </a:r>
            <a:r>
              <a:rPr lang="zh-CN" altLang="en-US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，即</a:t>
            </a:r>
            <a:r>
              <a:rPr lang="en-US" altLang="zh-CN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2020</a:t>
            </a:r>
            <a:r>
              <a:rPr lang="zh-CN" altLang="en-US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年天猫双十一销售额预测值为：</a:t>
            </a:r>
            <a:r>
              <a:rPr lang="en-US" altLang="zh-CN" sz="2400" ker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3270</a:t>
            </a:r>
            <a:r>
              <a:rPr lang="zh-CN" altLang="en-US" sz="2400" ker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亿元。</a:t>
            </a:r>
            <a:endParaRPr lang="en-US" altLang="zh-CN" sz="2400" ker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实际误差需进一步观测，以验证预测模型的效果优劣。</a:t>
            </a:r>
            <a:endParaRPr lang="zh-CN" altLang="en-US" sz="2400" ker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grpSp>
        <p:nvGrpSpPr>
          <p:cNvPr id="7" name="Group 4"/>
          <p:cNvGrpSpPr/>
          <p:nvPr/>
        </p:nvGrpSpPr>
        <p:grpSpPr bwMode="auto">
          <a:xfrm>
            <a:off x="7731654" y="965200"/>
            <a:ext cx="2723715" cy="771525"/>
            <a:chOff x="0" y="0"/>
            <a:chExt cx="2723603" cy="771525"/>
          </a:xfrm>
        </p:grpSpPr>
        <p:sp>
          <p:nvSpPr>
            <p:cNvPr id="8" name="椭圆 3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charset="0"/>
                </a:rPr>
                <a:t>01</a:t>
              </a:r>
              <a:endParaRPr lang="zh-CN" altLang="en-US" sz="2400">
                <a:solidFill>
                  <a:schemeClr val="bg1"/>
                </a:solidFill>
                <a:latin typeface="Impact" panose="020B0806030902050204" charset="0"/>
              </a:endParaRPr>
            </a:p>
          </p:txBody>
        </p:sp>
        <p:sp>
          <p:nvSpPr>
            <p:cNvPr id="11" name="文本框 1"/>
            <p:cNvSpPr txBox="1">
              <a:spLocks noChangeArrowheads="1"/>
            </p:cNvSpPr>
            <p:nvPr/>
          </p:nvSpPr>
          <p:spPr bwMode="auto">
            <a:xfrm>
              <a:off x="1000125" y="181302"/>
              <a:ext cx="17234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>
                  <a:latin typeface="微软雅黑" panose="020B0503020204020204" charset="-122"/>
                  <a:ea typeface="微软雅黑" panose="020B0503020204020204" charset="-122"/>
                </a:rPr>
                <a:t>背景与目标</a:t>
              </a:r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" name="Group 7"/>
          <p:cNvGrpSpPr/>
          <p:nvPr/>
        </p:nvGrpSpPr>
        <p:grpSpPr bwMode="auto">
          <a:xfrm>
            <a:off x="7731654" y="2208213"/>
            <a:ext cx="2415674" cy="771525"/>
            <a:chOff x="0" y="0"/>
            <a:chExt cx="2416213" cy="771525"/>
          </a:xfrm>
        </p:grpSpPr>
        <p:sp>
          <p:nvSpPr>
            <p:cNvPr id="13" name="椭圆 7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charset="0"/>
                </a:rPr>
                <a:t>02</a:t>
              </a:r>
              <a:endParaRPr lang="zh-CN" altLang="en-US" sz="2400">
                <a:solidFill>
                  <a:schemeClr val="bg1"/>
                </a:solidFill>
                <a:latin typeface="Impact" panose="020B0806030902050204" charset="0"/>
              </a:endParaRPr>
            </a:p>
          </p:txBody>
        </p:sp>
        <p:sp>
          <p:nvSpPr>
            <p:cNvPr id="14" name="文本框 12"/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14160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>
                  <a:latin typeface="微软雅黑" panose="020B0503020204020204" charset="-122"/>
                  <a:ea typeface="微软雅黑" panose="020B0503020204020204" charset="-122"/>
                </a:rPr>
                <a:t>数据探索</a:t>
              </a:r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" name="Group 4"/>
          <p:cNvGrpSpPr/>
          <p:nvPr/>
        </p:nvGrpSpPr>
        <p:grpSpPr bwMode="auto">
          <a:xfrm>
            <a:off x="7731654" y="3451226"/>
            <a:ext cx="2415938" cy="771525"/>
            <a:chOff x="0" y="0"/>
            <a:chExt cx="2415839" cy="771525"/>
          </a:xfrm>
        </p:grpSpPr>
        <p:sp>
          <p:nvSpPr>
            <p:cNvPr id="16" name="椭圆 3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charset="0"/>
                </a:rPr>
                <a:t>03</a:t>
              </a:r>
              <a:endParaRPr lang="zh-CN" altLang="en-US" sz="2400">
                <a:solidFill>
                  <a:schemeClr val="bg1"/>
                </a:solidFill>
                <a:latin typeface="Impact" panose="020B0806030902050204" charset="0"/>
              </a:endParaRPr>
            </a:p>
          </p:txBody>
        </p:sp>
        <p:sp>
          <p:nvSpPr>
            <p:cNvPr id="17" name="文本框 1"/>
            <p:cNvSpPr txBox="1">
              <a:spLocks noChangeArrowheads="1"/>
            </p:cNvSpPr>
            <p:nvPr/>
          </p:nvSpPr>
          <p:spPr bwMode="auto">
            <a:xfrm>
              <a:off x="1000125" y="181302"/>
              <a:ext cx="14157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>
                  <a:latin typeface="微软雅黑" panose="020B0503020204020204" charset="-122"/>
                  <a:ea typeface="微软雅黑" panose="020B0503020204020204" charset="-122"/>
                </a:rPr>
                <a:t>预测建模</a:t>
              </a:r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8" name="Group 7"/>
          <p:cNvGrpSpPr/>
          <p:nvPr/>
        </p:nvGrpSpPr>
        <p:grpSpPr bwMode="auto">
          <a:xfrm>
            <a:off x="7731654" y="4694239"/>
            <a:ext cx="2723451" cy="771525"/>
            <a:chOff x="0" y="0"/>
            <a:chExt cx="2724057" cy="771525"/>
          </a:xfrm>
        </p:grpSpPr>
        <p:sp>
          <p:nvSpPr>
            <p:cNvPr id="19" name="椭圆 7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charset="0"/>
                </a:rPr>
                <a:t>04</a:t>
              </a:r>
              <a:endParaRPr lang="zh-CN" altLang="en-US" sz="2400">
                <a:solidFill>
                  <a:schemeClr val="bg1"/>
                </a:solidFill>
                <a:latin typeface="Impact" panose="020B0806030902050204" charset="0"/>
              </a:endParaRPr>
            </a:p>
          </p:txBody>
        </p:sp>
        <p:sp>
          <p:nvSpPr>
            <p:cNvPr id="20" name="文本框 12"/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17239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>
                  <a:latin typeface="微软雅黑" panose="020B0503020204020204" charset="-122"/>
                  <a:ea typeface="微软雅黑" panose="020B0503020204020204" charset="-122"/>
                </a:rPr>
                <a:t>应用与评估</a:t>
              </a:r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/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背景与目标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 Placeholder 3"/>
          <p:cNvSpPr txBox="1"/>
          <p:nvPr/>
        </p:nvSpPr>
        <p:spPr>
          <a:xfrm>
            <a:off x="7108915" y="3469067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kumimoji="1" lang="zh-CN" altLang="en-US" sz="7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背景与目标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 Placeholder 3"/>
          <p:cNvSpPr txBox="1"/>
          <p:nvPr/>
        </p:nvSpPr>
        <p:spPr>
          <a:xfrm>
            <a:off x="444753" y="2351314"/>
            <a:ext cx="10733787" cy="34850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本年度双十一活动将在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个月后正式推出，为顺利达成目标，某电商需要对过去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年的双十一销售额进行复盘与预测，并以预测值为目标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GMV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，并基于此进一步细化各部门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KPI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/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数据探索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 Placeholder 3"/>
          <p:cNvSpPr txBox="1"/>
          <p:nvPr/>
        </p:nvSpPr>
        <p:spPr>
          <a:xfrm>
            <a:off x="7108915" y="3469067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kumimoji="1" lang="zh-CN" altLang="en-US" sz="7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数据说明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 Placeholder 3"/>
          <p:cNvSpPr txBox="1"/>
          <p:nvPr/>
        </p:nvSpPr>
        <p:spPr>
          <a:xfrm>
            <a:off x="562385" y="1610226"/>
            <a:ext cx="6235547" cy="3174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类型：天猫双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历年销售额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范围：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2009~2019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数据量：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字段：日期、销售额（亿元）、品牌数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7932" y="1610226"/>
            <a:ext cx="3751408" cy="4082111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Excel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趋势线分析：多项式回归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7873" y="1244907"/>
            <a:ext cx="10396251" cy="115677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Excel</a:t>
            </a:r>
            <a:r>
              <a:rPr lang="zh-CN" altLang="en-US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趋势线功能的分析，其中多项式回归与数据点拟合效果最佳，</a:t>
            </a:r>
            <a:r>
              <a:rPr lang="en-US" altLang="zh-CN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方达到了</a:t>
            </a:r>
            <a:r>
              <a:rPr lang="en-US" altLang="zh-CN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0.9995</a:t>
            </a:r>
            <a:r>
              <a:rPr lang="zh-CN" altLang="en-US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，调整阶数的过程中，并未发现明显差异。</a:t>
            </a:r>
            <a:endParaRPr lang="en-US" altLang="zh-CN" sz="2400" ker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4619" y="2622015"/>
            <a:ext cx="9202757" cy="38748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/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数据建模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 Placeholder 3"/>
          <p:cNvSpPr txBox="1"/>
          <p:nvPr/>
        </p:nvSpPr>
        <p:spPr>
          <a:xfrm>
            <a:off x="7108915" y="3469067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kumimoji="1" lang="zh-CN" altLang="en-US" sz="7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多项式回归：数据预处理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2123" y="1232451"/>
            <a:ext cx="11330608" cy="130954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通过观察过往数据点的趋势形态，选择多项式回归模型进行拟合，并完成数据准备。</a:t>
            </a:r>
            <a:endParaRPr lang="zh-CN" altLang="en-US" sz="2400" ker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899" y="2375963"/>
            <a:ext cx="4969854" cy="3880079"/>
          </a:xfrm>
          <a:prstGeom prst="rect">
            <a:avLst/>
          </a:prstGeom>
        </p:spPr>
      </p:pic>
      <p:pic>
        <p:nvPicPr>
          <p:cNvPr id="9" name="图片 8" descr="图片包含 图表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75963"/>
            <a:ext cx="5531851" cy="35805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timeline"/>
</p:tagLst>
</file>

<file path=ppt/tags/tag2.xml><?xml version="1.0" encoding="utf-8"?>
<p:tagLst xmlns:p="http://schemas.openxmlformats.org/presentationml/2006/main">
  <p:tag name="KSO_WM_SLIDE_MODEL_TYPE" val="timeline"/>
</p:tagLst>
</file>

<file path=ppt/tags/tag3.xml><?xml version="1.0" encoding="utf-8"?>
<p:tagLst xmlns:p="http://schemas.openxmlformats.org/presentationml/2006/main">
  <p:tag name="KSO_WM_SLIDE_MODEL_TYPE" val="timeline"/>
</p:tagLst>
</file>

<file path=ppt/tags/tag4.xml><?xml version="1.0" encoding="utf-8"?>
<p:tagLst xmlns:p="http://schemas.openxmlformats.org/presentationml/2006/main">
  <p:tag name="KSO_WM_SLIDE_MODEL_TYPE" val="timeline"/>
</p:tagLst>
</file>

<file path=ppt/tags/tag5.xml><?xml version="1.0" encoding="utf-8"?>
<p:tagLst xmlns:p="http://schemas.openxmlformats.org/presentationml/2006/main">
  <p:tag name="KSO_WM_SLIDE_MODEL_TYPE" val="timeline"/>
</p:tagLst>
</file>

<file path=ppt/tags/tag6.xml><?xml version="1.0" encoding="utf-8"?>
<p:tagLst xmlns:p="http://schemas.openxmlformats.org/presentationml/2006/main">
  <p:tag name="KSO_WM_SLIDE_MODEL_TYPE" val="timeline"/>
</p:tagLst>
</file>

<file path=ppt/tags/tag7.xml><?xml version="1.0" encoding="utf-8"?>
<p:tagLst xmlns:p="http://schemas.openxmlformats.org/presentationml/2006/main">
  <p:tag name="KSO_WM_SLIDE_MODEL_TYPE" val="timeline"/>
</p:tagLst>
</file>

<file path=ppt/tags/tag8.xml><?xml version="1.0" encoding="utf-8"?>
<p:tagLst xmlns:p="http://schemas.openxmlformats.org/presentationml/2006/main">
  <p:tag name="commondata" val="eyJoZGlkIjoiZjJkY2FlOGE1NjBkN2U0MzI0YzIyOWZlZmY2MjQ2ODg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WPS 演示</Application>
  <PresentationFormat>宽屏</PresentationFormat>
  <Paragraphs>70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微软雅黑</vt:lpstr>
      <vt:lpstr>Impact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pt1</dc:creator>
  <cp:lastModifiedBy>追风筝的人</cp:lastModifiedBy>
  <cp:revision>625</cp:revision>
  <dcterms:created xsi:type="dcterms:W3CDTF">2015-12-10T05:15:00Z</dcterms:created>
  <dcterms:modified xsi:type="dcterms:W3CDTF">2024-01-10T08:08:42Z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18118D5BB18F422BB942FB63129B482F_12</vt:lpwstr>
  </property>
  <property fmtid="{D5CDD505-2E9C-101B-9397-08002B2CF9AE}" pid="3" name="KSOProductBuildVer">
    <vt:lpwstr>2052-12.1.0.16120</vt:lpwstr>
  </property>
</Properties>
</file>