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88" r:id="rId4"/>
    <p:sldId id="258" r:id="rId5"/>
    <p:sldId id="259" r:id="rId6"/>
    <p:sldId id="260" r:id="rId7"/>
    <p:sldId id="261" r:id="rId8"/>
    <p:sldId id="262" r:id="rId9"/>
    <p:sldId id="290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82" r:id="rId24"/>
    <p:sldId id="283" r:id="rId25"/>
    <p:sldId id="284" r:id="rId26"/>
    <p:sldId id="287" r:id="rId27"/>
    <p:sldId id="276" r:id="rId28"/>
    <p:sldId id="277" r:id="rId29"/>
    <p:sldId id="278" r:id="rId30"/>
    <p:sldId id="279" r:id="rId31"/>
    <p:sldId id="280" r:id="rId32"/>
    <p:sldId id="286" r:id="rId33"/>
    <p:sldId id="285" r:id="rId34"/>
    <p:sldId id="289" r:id="rId35"/>
    <p:sldId id="281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120" y="5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27094"/>
            <a:ext cx="7772400" cy="1470025"/>
          </a:xfrm>
        </p:spPr>
        <p:txBody>
          <a:bodyPr anchor="b" anchorCtr="0"/>
          <a:lstStyle>
            <a:lvl1pPr>
              <a:defRPr sz="5400">
                <a:gradFill>
                  <a:gsLst>
                    <a:gs pos="0">
                      <a:schemeClr val="tx2"/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5400000" scaled="0"/>
                </a:gradFill>
                <a:effectLst>
                  <a:outerShdw blurRad="50800" dist="254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1" y="3810000"/>
            <a:ext cx="7770812" cy="1752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600">
                <a:gradFill>
                  <a:gsLst>
                    <a:gs pos="0">
                      <a:schemeClr val="tx2"/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5/27/12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CoverGly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025" y="3048000"/>
            <a:ext cx="1123950" cy="771525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738282"/>
            <a:ext cx="7770813" cy="1048870"/>
          </a:xfrm>
          <a:effectLst/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800" b="0" kern="1200">
                <a:solidFill>
                  <a:schemeClr val="tx2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0" y="457200"/>
            <a:ext cx="4572000" cy="3173506"/>
          </a:xfrm>
          <a:ln w="101600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181600"/>
            <a:ext cx="7770813" cy="6858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accent3"/>
              </a:buClr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5/27/12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4890247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2286000" indent="-457200">
              <a:defRPr/>
            </a:lvl6pPr>
            <a:lvl7pPr marL="2286000" indent="-457200">
              <a:defRPr/>
            </a:lvl7pPr>
            <a:lvl8pPr marL="2286000" indent="-457200">
              <a:defRPr/>
            </a:lvl8pPr>
            <a:lvl9pPr marL="2286000" indent="-457200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5/27/12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7882"/>
            <a:ext cx="1524000" cy="532503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7882"/>
            <a:ext cx="5889812" cy="5325036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5/27/12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6052928" y="3115195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5/27/12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26440"/>
            <a:ext cx="7770813" cy="1472184"/>
          </a:xfrm>
        </p:spPr>
        <p:txBody>
          <a:bodyPr anchor="b" anchorCtr="0"/>
          <a:lstStyle>
            <a:lvl1pPr algn="ctr">
              <a:defRPr sz="5400" b="0" i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3813048"/>
            <a:ext cx="7770813" cy="1755648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5/27/12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Glyph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174066"/>
            <a:ext cx="1066800" cy="5905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209801"/>
            <a:ext cx="3657600" cy="36576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2209801"/>
            <a:ext cx="3657600" cy="36576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5/27/12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27238"/>
            <a:ext cx="3657600" cy="639762"/>
          </a:xfrm>
        </p:spPr>
        <p:txBody>
          <a:bodyPr anchor="ctr" anchorCtr="0"/>
          <a:lstStyle>
            <a:lvl1pPr marL="0" indent="0" algn="ctr">
              <a:spcBef>
                <a:spcPts val="300"/>
              </a:spcBef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819400"/>
            <a:ext cx="3657600" cy="3048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600"/>
            </a:lvl6pPr>
            <a:lvl7pPr marL="2290763" indent="-461963">
              <a:defRPr sz="1600"/>
            </a:lvl7pPr>
            <a:lvl8pPr marL="2290763" indent="-461963">
              <a:defRPr sz="1600"/>
            </a:lvl8pPr>
            <a:lvl9pPr marL="2290763" indent="-46196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2027238"/>
            <a:ext cx="3657600" cy="639762"/>
          </a:xfrm>
        </p:spPr>
        <p:txBody>
          <a:bodyPr anchor="ctr" anchorCtr="0"/>
          <a:lstStyle>
            <a:lvl1pPr marL="0" indent="0" algn="ctr">
              <a:spcBef>
                <a:spcPts val="300"/>
              </a:spcBef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0600" y="2819400"/>
            <a:ext cx="3657600" cy="3048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600"/>
            </a:lvl6pPr>
            <a:lvl7pPr marL="2290763" indent="-461963">
              <a:defRPr sz="1600"/>
            </a:lvl7pPr>
            <a:lvl8pPr marL="2290763" indent="-461963">
              <a:defRPr sz="1600"/>
            </a:lvl8pPr>
            <a:lvl9pPr marL="2290763" indent="-46196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5/27/12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5/27/12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5/27/12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6" y="914400"/>
            <a:ext cx="3657600" cy="1162050"/>
          </a:xfrm>
        </p:spPr>
        <p:txBody>
          <a:bodyPr anchor="b"/>
          <a:lstStyle>
            <a:lvl1pPr algn="ctr">
              <a:defRPr sz="3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6118" y="457199"/>
            <a:ext cx="3657600" cy="54102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 marL="2290763" indent="-461963">
              <a:tabLst/>
              <a:defRPr sz="2000"/>
            </a:lvl6pPr>
            <a:lvl7pPr marL="2290763" indent="-461963">
              <a:tabLst/>
              <a:defRPr sz="2000"/>
            </a:lvl7pPr>
            <a:lvl8pPr marL="2290763" indent="-461963">
              <a:tabLst/>
              <a:defRPr sz="2000"/>
            </a:lvl8pPr>
            <a:lvl9pPr marL="2290763" indent="-461963">
              <a:tabLst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6" y="2590799"/>
            <a:ext cx="3657600" cy="2895601"/>
          </a:xfrm>
        </p:spPr>
        <p:txBody>
          <a:bodyPr>
            <a:normAutofit/>
          </a:bodyPr>
          <a:lstStyle>
            <a:lvl1pPr marL="0" indent="0" algn="ctr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5/27/12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64746" y="2286000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9013" y="914400"/>
            <a:ext cx="3657600" cy="1161288"/>
          </a:xfrm>
          <a:effectLst/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800" b="0" kern="1200">
                <a:solidFill>
                  <a:schemeClr val="tx2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58906" y="457200"/>
            <a:ext cx="3657600" cy="5413248"/>
          </a:xfrm>
          <a:ln w="101600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013" y="2587752"/>
            <a:ext cx="3657600" cy="2898648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600"/>
              </a:spcBef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accent3"/>
              </a:buClr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5/27/12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04853" y="2286000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289115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67236"/>
            <a:ext cx="7770813" cy="1371600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9800"/>
            <a:ext cx="7770813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289115"/>
            <a:ext cx="2375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8F24D-EB19-4AE0-B015-2BEA6D5224F2}" type="datetimeFigureOut">
              <a:rPr lang="en-US" smtClean="0"/>
              <a:t>5/27/12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9624" y="6289115"/>
            <a:ext cx="31555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2"/>
          </a:solidFill>
          <a:effectLst>
            <a:outerShdw blurRad="38100" dist="12700" algn="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2000"/>
        </a:spcBef>
        <a:buClr>
          <a:schemeClr val="accent3"/>
        </a:buClr>
        <a:buFont typeface="Wingdings" pitchFamily="2" charset="2"/>
        <a:buChar char="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ts val="600"/>
        </a:spcBef>
        <a:buClr>
          <a:schemeClr val="accent3"/>
        </a:buClr>
        <a:buFont typeface="Wingdings" pitchFamily="2" charset="2"/>
        <a:buChar char="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457200" algn="l" defTabSz="914400" rtl="0" eaLnBrk="1" latinLnBrk="0" hangingPunct="1">
        <a:spcBef>
          <a:spcPts val="6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457200" algn="l" defTabSz="914400" rtl="0" eaLnBrk="1" latinLnBrk="0" hangingPunct="1">
        <a:spcBef>
          <a:spcPts val="600"/>
        </a:spcBef>
        <a:buClr>
          <a:schemeClr val="accent3"/>
        </a:buClr>
        <a:buFont typeface="Wingdings" pitchFamily="2" charset="2"/>
        <a:buChar char="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461963" algn="l" defTabSz="914400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3205163" indent="-461963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657600" indent="-461963" algn="l" defTabSz="914400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4119563" indent="-461963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92081"/>
            <a:ext cx="7772400" cy="1470025"/>
          </a:xfrm>
        </p:spPr>
        <p:txBody>
          <a:bodyPr/>
          <a:lstStyle/>
          <a:p>
            <a:r>
              <a:rPr lang="en-US" dirty="0" smtClean="0"/>
              <a:t>Bundle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7388" y="4304632"/>
            <a:ext cx="7770812" cy="17526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 Virtual Memory Based Resource System</a:t>
            </a:r>
          </a:p>
          <a:p>
            <a:endParaRPr lang="en-US" sz="3200" dirty="0"/>
          </a:p>
          <a:p>
            <a:r>
              <a:rPr lang="en-US" sz="2400" dirty="0" smtClean="0"/>
              <a:t>Jarryd Hall &amp; </a:t>
            </a:r>
            <a:r>
              <a:rPr lang="en-US" sz="2400" dirty="0" err="1" smtClean="0"/>
              <a:t>Taher</a:t>
            </a:r>
            <a:r>
              <a:rPr lang="en-US" sz="2400" dirty="0" smtClean="0"/>
              <a:t> </a:t>
            </a:r>
            <a:r>
              <a:rPr lang="en-US" sz="2400" dirty="0" err="1" smtClean="0"/>
              <a:t>Odeh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921214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Bundle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Bundle?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Developed using C</a:t>
            </a:r>
          </a:p>
          <a:p>
            <a:pPr lvl="1"/>
            <a:r>
              <a:rPr lang="en-US" dirty="0" smtClean="0"/>
              <a:t>Contains Objective-C Wrappers</a:t>
            </a:r>
          </a:p>
          <a:p>
            <a:pPr lvl="1"/>
            <a:r>
              <a:rPr lang="en-US" dirty="0" smtClean="0"/>
              <a:t>Packaging Tool</a:t>
            </a:r>
          </a:p>
          <a:p>
            <a:pPr lvl="1"/>
            <a:r>
              <a:rPr lang="en-US" dirty="0" smtClean="0"/>
              <a:t>File Format with .</a:t>
            </a:r>
            <a:r>
              <a:rPr lang="en-US" dirty="0" err="1" smtClean="0"/>
              <a:t>pak</a:t>
            </a:r>
            <a:r>
              <a:rPr lang="en-US" dirty="0" smtClean="0"/>
              <a:t> extension</a:t>
            </a:r>
          </a:p>
          <a:p>
            <a:pPr lvl="1"/>
            <a:r>
              <a:rPr lang="en-US" dirty="0" smtClean="0"/>
              <a:t>API</a:t>
            </a:r>
          </a:p>
          <a:p>
            <a:pPr lvl="1"/>
            <a:r>
              <a:rPr lang="en-US" dirty="0" smtClean="0"/>
              <a:t>Open-Source Project licensed under BSD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783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Bundle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Does It Work?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Packages all resources into a file with .</a:t>
            </a:r>
            <a:r>
              <a:rPr lang="en-US" dirty="0" err="1" smtClean="0"/>
              <a:t>pak</a:t>
            </a:r>
            <a:r>
              <a:rPr lang="en-US" dirty="0" smtClean="0"/>
              <a:t> extension</a:t>
            </a:r>
          </a:p>
          <a:p>
            <a:pPr lvl="1"/>
            <a:r>
              <a:rPr lang="en-US" dirty="0" smtClean="0"/>
              <a:t>API: Creates a hash map from </a:t>
            </a:r>
            <a:r>
              <a:rPr lang="en-US" dirty="0" err="1" smtClean="0"/>
              <a:t>pak</a:t>
            </a:r>
            <a:r>
              <a:rPr lang="en-US" dirty="0" smtClean="0"/>
              <a:t> file header data</a:t>
            </a:r>
          </a:p>
          <a:p>
            <a:pPr lvl="1"/>
            <a:r>
              <a:rPr lang="en-US" dirty="0" smtClean="0"/>
              <a:t>API: Loads the </a:t>
            </a:r>
            <a:r>
              <a:rPr lang="en-US" dirty="0" err="1" smtClean="0"/>
              <a:t>pak</a:t>
            </a:r>
            <a:r>
              <a:rPr lang="en-US" dirty="0" smtClean="0"/>
              <a:t> file into virtual memory</a:t>
            </a:r>
          </a:p>
          <a:p>
            <a:pPr lvl="1"/>
            <a:r>
              <a:rPr lang="en-US" dirty="0" smtClean="0"/>
              <a:t>API: Allows read access to data within mapped </a:t>
            </a:r>
            <a:r>
              <a:rPr lang="en-US" dirty="0" err="1" smtClean="0"/>
              <a:t>pak</a:t>
            </a:r>
            <a:r>
              <a:rPr lang="en-US" dirty="0" smtClean="0"/>
              <a:t> file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8001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Bundle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Kernel Operations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A process is allocated space in RAM and VM</a:t>
            </a:r>
          </a:p>
          <a:p>
            <a:pPr lvl="1"/>
            <a:r>
              <a:rPr lang="en-US" dirty="0" smtClean="0"/>
              <a:t>When data is needed from VM Kernel pages the page in</a:t>
            </a:r>
          </a:p>
          <a:p>
            <a:pPr lvl="1"/>
            <a:r>
              <a:rPr lang="en-US" dirty="0" smtClean="0"/>
              <a:t>When data is not needed Kernel pages data out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800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Bundle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Bundle and ARC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Automatic Reference Counting was introduced in </a:t>
            </a:r>
            <a:r>
              <a:rPr lang="en-US" dirty="0" err="1" smtClean="0"/>
              <a:t>iOS</a:t>
            </a:r>
            <a:r>
              <a:rPr lang="en-US" dirty="0" smtClean="0"/>
              <a:t> 5 and OSX.</a:t>
            </a:r>
          </a:p>
          <a:p>
            <a:pPr lvl="1"/>
            <a:r>
              <a:rPr lang="en-US" dirty="0" smtClean="0"/>
              <a:t>New LLVM compiler feature for </a:t>
            </a:r>
            <a:r>
              <a:rPr lang="en-US" dirty="0" err="1" smtClean="0"/>
              <a:t>Obj</a:t>
            </a:r>
            <a:r>
              <a:rPr lang="en-US" dirty="0" smtClean="0"/>
              <a:t>-C</a:t>
            </a:r>
          </a:p>
          <a:p>
            <a:pPr lvl="1"/>
            <a:r>
              <a:rPr lang="en-US" dirty="0" smtClean="0"/>
              <a:t>Automatically inserts retain and release calls for objects during compilation</a:t>
            </a:r>
          </a:p>
          <a:p>
            <a:pPr lvl="1"/>
            <a:r>
              <a:rPr lang="en-US" dirty="0" smtClean="0"/>
              <a:t>A project can use ARC for non-assets objects and VM based assets data using Bundle API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6368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Bundle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 Principles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Use Low Level Language To Target Multiple Platforms</a:t>
            </a:r>
          </a:p>
          <a:p>
            <a:pPr lvl="1"/>
            <a:r>
              <a:rPr lang="en-US" dirty="0" smtClean="0"/>
              <a:t>Package Assets According To Users’ Needs</a:t>
            </a:r>
          </a:p>
          <a:p>
            <a:pPr lvl="1"/>
            <a:r>
              <a:rPr lang="en-US" dirty="0" smtClean="0"/>
              <a:t>Provide Simple API To Use Generated Pak Files</a:t>
            </a:r>
          </a:p>
          <a:p>
            <a:pPr lvl="1"/>
            <a:r>
              <a:rPr lang="en-US" dirty="0" smtClean="0"/>
              <a:t>Allow File Retrievals In Random Access Manner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7453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Bundle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 Overview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File Format</a:t>
            </a:r>
          </a:p>
          <a:p>
            <a:pPr lvl="2"/>
            <a:r>
              <a:rPr lang="en-US" dirty="0" smtClean="0"/>
              <a:t>Pak file extension</a:t>
            </a:r>
          </a:p>
          <a:p>
            <a:pPr lvl="2"/>
            <a:r>
              <a:rPr lang="en-US" dirty="0" smtClean="0"/>
              <a:t>A Pak File’s content is non-standardized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3598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Bundle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209800"/>
            <a:ext cx="7910095" cy="3657600"/>
          </a:xfrm>
        </p:spPr>
        <p:txBody>
          <a:bodyPr/>
          <a:lstStyle/>
          <a:p>
            <a:r>
              <a:rPr lang="en-US" dirty="0" smtClean="0"/>
              <a:t>Design Overview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Packaging Tool</a:t>
            </a:r>
          </a:p>
          <a:p>
            <a:pPr lvl="2"/>
            <a:r>
              <a:rPr lang="en-US" dirty="0" smtClean="0"/>
              <a:t>Command line tool</a:t>
            </a:r>
          </a:p>
          <a:p>
            <a:pPr lvl="2"/>
            <a:r>
              <a:rPr lang="en-US" dirty="0" err="1" smtClean="0"/>
              <a:t>Args</a:t>
            </a:r>
            <a:r>
              <a:rPr lang="en-US" dirty="0" smtClean="0"/>
              <a:t>: &lt;Source Folder&gt; &lt;Destination </a:t>
            </a:r>
            <a:r>
              <a:rPr lang="en-US" dirty="0" err="1" smtClean="0"/>
              <a:t>Path.pak</a:t>
            </a:r>
            <a:r>
              <a:rPr lang="en-US" dirty="0" smtClean="0"/>
              <a:t>&gt; &lt;</a:t>
            </a:r>
            <a:r>
              <a:rPr lang="en-US" dirty="0" err="1" smtClean="0"/>
              <a:t>ext</a:t>
            </a:r>
            <a:r>
              <a:rPr lang="en-US" dirty="0" smtClean="0"/>
              <a:t> list&gt;</a:t>
            </a:r>
          </a:p>
          <a:p>
            <a:pPr lvl="2"/>
            <a:r>
              <a:rPr lang="en-US" dirty="0" smtClean="0"/>
              <a:t>Ignores .</a:t>
            </a:r>
            <a:r>
              <a:rPr lang="en-US" dirty="0" err="1" smtClean="0"/>
              <a:t>DS_Store</a:t>
            </a:r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572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Bundle Implementation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Tool And Pak File Creation:</a:t>
            </a:r>
          </a:p>
          <a:p>
            <a:pPr lvl="1"/>
            <a:r>
              <a:rPr lang="en-US" dirty="0" smtClean="0"/>
              <a:t>Count files (ignoring .</a:t>
            </a:r>
            <a:r>
              <a:rPr lang="en-US" dirty="0" err="1" smtClean="0"/>
              <a:t>DS_Store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Calculate variable </a:t>
            </a:r>
            <a:r>
              <a:rPr lang="en-US" dirty="0"/>
              <a:t>h</a:t>
            </a:r>
            <a:r>
              <a:rPr lang="en-US" dirty="0" smtClean="0"/>
              <a:t>eader </a:t>
            </a:r>
            <a:r>
              <a:rPr lang="en-US" dirty="0"/>
              <a:t>l</a:t>
            </a:r>
            <a:r>
              <a:rPr lang="en-US" dirty="0" smtClean="0"/>
              <a:t>ength</a:t>
            </a:r>
          </a:p>
          <a:p>
            <a:pPr lvl="1"/>
            <a:r>
              <a:rPr lang="en-US" dirty="0" smtClean="0"/>
              <a:t>Traverse source folder packaging file by file</a:t>
            </a:r>
          </a:p>
          <a:p>
            <a:pPr lvl="1"/>
            <a:r>
              <a:rPr lang="en-US" dirty="0" smtClean="0"/>
              <a:t>if (</a:t>
            </a:r>
            <a:r>
              <a:rPr lang="en-US" dirty="0" err="1" smtClean="0"/>
              <a:t>fileShouldBeCompressed</a:t>
            </a:r>
            <a:r>
              <a:rPr lang="en-US" dirty="0" smtClean="0"/>
              <a:t>) </a:t>
            </a:r>
            <a:r>
              <a:rPr lang="en-US" dirty="0" err="1" smtClean="0"/>
              <a:t>zlib</a:t>
            </a:r>
            <a:r>
              <a:rPr lang="en-US" dirty="0" smtClean="0"/>
              <a:t> compress</a:t>
            </a:r>
          </a:p>
          <a:p>
            <a:pPr lvl="1"/>
            <a:r>
              <a:rPr lang="en-US" dirty="0" smtClean="0"/>
              <a:t>Package file into data segment of </a:t>
            </a:r>
            <a:r>
              <a:rPr lang="en-US" dirty="0" err="1" smtClean="0"/>
              <a:t>pak</a:t>
            </a:r>
            <a:r>
              <a:rPr lang="en-US" dirty="0" smtClean="0"/>
              <a:t> file</a:t>
            </a:r>
          </a:p>
          <a:p>
            <a:pPr lvl="1"/>
            <a:r>
              <a:rPr lang="en-US" dirty="0" smtClean="0"/>
              <a:t>Update header segment</a:t>
            </a:r>
          </a:p>
          <a:p>
            <a:pPr lvl="1"/>
            <a:r>
              <a:rPr lang="en-US" dirty="0" smtClean="0"/>
              <a:t>Each file’s info is stored in header (name, size, offset in </a:t>
            </a:r>
            <a:r>
              <a:rPr lang="en-US" dirty="0" err="1" smtClean="0"/>
              <a:t>pak</a:t>
            </a:r>
            <a:r>
              <a:rPr lang="en-US" dirty="0" smtClean="0"/>
              <a:t>, compression flag)</a:t>
            </a:r>
          </a:p>
          <a:p>
            <a:pPr lvl="1"/>
            <a:r>
              <a:rPr lang="en-US" dirty="0" err="1" smtClean="0"/>
              <a:t>pak</a:t>
            </a:r>
            <a:r>
              <a:rPr lang="en-US" dirty="0" smtClean="0"/>
              <a:t> file is generated at destination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8618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Bundle Implementation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316" y="2209800"/>
            <a:ext cx="8462210" cy="4407568"/>
          </a:xfrm>
        </p:spPr>
        <p:txBody>
          <a:bodyPr/>
          <a:lstStyle/>
          <a:p>
            <a:r>
              <a:rPr lang="en-US" dirty="0" smtClean="0"/>
              <a:t>The API</a:t>
            </a:r>
          </a:p>
          <a:p>
            <a:pPr lvl="1"/>
            <a:r>
              <a:rPr lang="en-US" dirty="0" smtClean="0"/>
              <a:t>Developed in C</a:t>
            </a:r>
          </a:p>
          <a:p>
            <a:pPr lvl="1"/>
            <a:r>
              <a:rPr lang="en-US" dirty="0" smtClean="0"/>
              <a:t>Provides 3 functions:</a:t>
            </a:r>
          </a:p>
          <a:p>
            <a:pPr lvl="2"/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</a:t>
            </a:r>
            <a:r>
              <a:rPr lang="en-US" dirty="0" err="1" smtClean="0"/>
              <a:t>bundle_start</a:t>
            </a:r>
            <a:r>
              <a:rPr lang="en-US" dirty="0" smtClean="0"/>
              <a:t>(char * </a:t>
            </a:r>
            <a:r>
              <a:rPr lang="en-US" dirty="0" err="1" smtClean="0"/>
              <a:t>pakFile</a:t>
            </a:r>
            <a:r>
              <a:rPr lang="en-US" dirty="0" smtClean="0"/>
              <a:t>, 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mappedData</a:t>
            </a:r>
            <a:r>
              <a:rPr lang="en-US" dirty="0" smtClean="0"/>
              <a:t> *</a:t>
            </a:r>
            <a:r>
              <a:rPr lang="en-US" dirty="0" err="1" smtClean="0"/>
              <a:t>mData</a:t>
            </a:r>
            <a:r>
              <a:rPr lang="en-US" dirty="0" smtClean="0"/>
              <a:t>)</a:t>
            </a:r>
          </a:p>
          <a:p>
            <a:pPr lvl="2"/>
            <a:r>
              <a:rPr lang="en-US" dirty="0" err="1" smtClean="0"/>
              <a:t>offset_p</a:t>
            </a:r>
            <a:r>
              <a:rPr lang="en-US" dirty="0" smtClean="0"/>
              <a:t> </a:t>
            </a:r>
            <a:r>
              <a:rPr lang="en-US" dirty="0" err="1" smtClean="0"/>
              <a:t>bundle_getIndexDataFor</a:t>
            </a:r>
            <a:r>
              <a:rPr lang="en-US" dirty="0" smtClean="0"/>
              <a:t>(char * </a:t>
            </a:r>
            <a:r>
              <a:rPr lang="en-US" dirty="0" err="1" smtClean="0"/>
              <a:t>fileName</a:t>
            </a:r>
            <a:r>
              <a:rPr lang="en-US" dirty="0" smtClean="0"/>
              <a:t>)</a:t>
            </a:r>
          </a:p>
          <a:p>
            <a:pPr lvl="2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bundle_stop</a:t>
            </a:r>
            <a:r>
              <a:rPr lang="en-US" dirty="0" smtClean="0"/>
              <a:t>(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mappedData</a:t>
            </a:r>
            <a:r>
              <a:rPr lang="en-US" dirty="0" smtClean="0"/>
              <a:t> *</a:t>
            </a:r>
            <a:r>
              <a:rPr lang="en-US" dirty="0" err="1" smtClean="0"/>
              <a:t>mData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mData</a:t>
            </a:r>
            <a:r>
              <a:rPr lang="en-US" dirty="0" smtClean="0"/>
              <a:t>-&gt;</a:t>
            </a:r>
            <a:r>
              <a:rPr lang="en-US" dirty="0" err="1" smtClean="0"/>
              <a:t>mappedAddress</a:t>
            </a:r>
            <a:r>
              <a:rPr lang="en-US" dirty="0" smtClean="0"/>
              <a:t> and -&gt;</a:t>
            </a:r>
            <a:r>
              <a:rPr lang="en-US" dirty="0" err="1" smtClean="0"/>
              <a:t>fileSize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Simplified API for ease of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7784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Bundle Implementation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526" y="2209800"/>
            <a:ext cx="8676106" cy="3657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Memory Mapping with POSIX  </a:t>
            </a:r>
            <a:r>
              <a:rPr lang="en-US" dirty="0" err="1" smtClean="0"/>
              <a:t>mmap</a:t>
            </a:r>
            <a:r>
              <a:rPr lang="en-US" dirty="0" smtClean="0"/>
              <a:t> function</a:t>
            </a:r>
          </a:p>
          <a:p>
            <a:pPr lvl="1"/>
            <a:r>
              <a:rPr lang="en-US" dirty="0" err="1"/>
              <a:t>m</a:t>
            </a:r>
            <a:r>
              <a:rPr lang="en-US" dirty="0" err="1" smtClean="0"/>
              <a:t>map</a:t>
            </a:r>
            <a:r>
              <a:rPr lang="en-US" dirty="0" smtClean="0"/>
              <a:t> is a low-level virtual memory mapping technique</a:t>
            </a:r>
          </a:p>
          <a:p>
            <a:pPr lvl="1"/>
            <a:r>
              <a:rPr lang="en-US" dirty="0" smtClean="0"/>
              <a:t>Bundle calls the function as follows:</a:t>
            </a:r>
          </a:p>
          <a:p>
            <a:pPr lvl="3"/>
            <a:r>
              <a:rPr lang="en-US" dirty="0" err="1" smtClean="0"/>
              <a:t>mData</a:t>
            </a:r>
            <a:r>
              <a:rPr lang="en-US" dirty="0" smtClean="0"/>
              <a:t>-&gt;</a:t>
            </a:r>
            <a:r>
              <a:rPr lang="en-US" dirty="0" err="1" smtClean="0"/>
              <a:t>mappedAddress</a:t>
            </a:r>
            <a:r>
              <a:rPr lang="en-US" dirty="0" smtClean="0"/>
              <a:t> = </a:t>
            </a:r>
            <a:r>
              <a:rPr lang="en-US" dirty="0" err="1" smtClean="0"/>
              <a:t>mmap</a:t>
            </a:r>
            <a:r>
              <a:rPr lang="en-US" dirty="0" smtClean="0"/>
              <a:t>(NULL, </a:t>
            </a:r>
            <a:r>
              <a:rPr lang="en-US" dirty="0" err="1" smtClean="0"/>
              <a:t>mData</a:t>
            </a:r>
            <a:r>
              <a:rPr lang="en-US" dirty="0" smtClean="0"/>
              <a:t>-&gt;</a:t>
            </a:r>
            <a:r>
              <a:rPr lang="en-US" dirty="0" err="1" smtClean="0"/>
              <a:t>fileSize</a:t>
            </a:r>
            <a:r>
              <a:rPr lang="en-US" dirty="0" smtClean="0"/>
              <a:t>, PROT_READ, MAP_PRIVATE, </a:t>
            </a:r>
            <a:r>
              <a:rPr lang="en-US" dirty="0" err="1" smtClean="0"/>
              <a:t>fileDescriptor</a:t>
            </a:r>
            <a:r>
              <a:rPr lang="en-US" dirty="0" smtClean="0"/>
              <a:t>, offset)</a:t>
            </a:r>
          </a:p>
          <a:p>
            <a:pPr lvl="1"/>
            <a:r>
              <a:rPr lang="en-US" dirty="0" smtClean="0"/>
              <a:t>Developers can use PROT_EXEC to allow execution of packaged scripts directly from VM</a:t>
            </a:r>
          </a:p>
          <a:p>
            <a:pPr lvl="1"/>
            <a:r>
              <a:rPr lang="en-US" dirty="0" err="1" smtClean="0"/>
              <a:t>madvise</a:t>
            </a:r>
            <a:r>
              <a:rPr lang="en-US" dirty="0"/>
              <a:t> </a:t>
            </a:r>
            <a:r>
              <a:rPr lang="en-US" dirty="0" smtClean="0"/>
              <a:t>is used with the macro MADV_RANDOM to force kernel to optimize by turning </a:t>
            </a:r>
            <a:r>
              <a:rPr lang="en-US" dirty="0" err="1" smtClean="0"/>
              <a:t>readahead</a:t>
            </a:r>
            <a:r>
              <a:rPr lang="en-US" dirty="0" smtClean="0"/>
              <a:t> off. This avoids unwanted CPU overhead.</a:t>
            </a:r>
          </a:p>
        </p:txBody>
      </p:sp>
    </p:spTree>
    <p:extLst>
      <p:ext uri="{BB962C8B-B14F-4D97-AF65-F5344CB8AC3E}">
        <p14:creationId xmlns:p14="http://schemas.microsoft.com/office/powerpoint/2010/main" val="169403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894" y="67236"/>
            <a:ext cx="8202613" cy="1371600"/>
          </a:xfrm>
        </p:spPr>
        <p:txBody>
          <a:bodyPr/>
          <a:lstStyle/>
          <a:p>
            <a:r>
              <a:rPr lang="en-US" dirty="0" smtClean="0"/>
              <a:t>Introduction and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894" y="1955800"/>
            <a:ext cx="8257006" cy="4813300"/>
          </a:xfrm>
        </p:spPr>
        <p:txBody>
          <a:bodyPr>
            <a:noAutofit/>
          </a:bodyPr>
          <a:lstStyle/>
          <a:p>
            <a:r>
              <a:rPr lang="en-US" sz="1800" dirty="0" smtClean="0"/>
              <a:t>RQ: How can we decrease the memory footprint?</a:t>
            </a:r>
          </a:p>
          <a:p>
            <a:r>
              <a:rPr lang="en-US" sz="1800" dirty="0" smtClean="0"/>
              <a:t>Limited memory available in RAM</a:t>
            </a:r>
          </a:p>
          <a:p>
            <a:r>
              <a:rPr lang="en-US" sz="1800" dirty="0" smtClean="0"/>
              <a:t>Larger memory block on disk (Virtual Memory)</a:t>
            </a:r>
          </a:p>
          <a:p>
            <a:r>
              <a:rPr lang="en-US" sz="1800" dirty="0" smtClean="0"/>
              <a:t>Increase of SSDs on market (already in smartphones)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SSDs provide faster data read/write operations</a:t>
            </a:r>
          </a:p>
          <a:p>
            <a:r>
              <a:rPr lang="en-US" sz="1800" dirty="0" smtClean="0"/>
              <a:t>Best game development studios keep techniques secret</a:t>
            </a:r>
          </a:p>
          <a:p>
            <a:r>
              <a:rPr lang="en-US" sz="1800" dirty="0" smtClean="0"/>
              <a:t>With the rise of app stores, mobile and desktop, thousands of developers</a:t>
            </a:r>
          </a:p>
          <a:p>
            <a:r>
              <a:rPr lang="en-US" sz="1800" dirty="0" smtClean="0"/>
              <a:t>No open-source solution available</a:t>
            </a:r>
          </a:p>
          <a:p>
            <a:r>
              <a:rPr lang="en-US" sz="1800" dirty="0" smtClean="0"/>
              <a:t>Inspired by Johan </a:t>
            </a:r>
            <a:r>
              <a:rPr lang="en-US" sz="1800" dirty="0" err="1" smtClean="0"/>
              <a:t>Knutzen</a:t>
            </a:r>
            <a:r>
              <a:rPr lang="en-US" sz="1800" dirty="0" smtClean="0"/>
              <a:t> (Dark Nebula 2, 2012 Nordic Innovation nominee, losing to </a:t>
            </a:r>
            <a:r>
              <a:rPr lang="en-US" sz="1800" dirty="0" err="1" smtClean="0"/>
              <a:t>MineCraft</a:t>
            </a:r>
            <a:r>
              <a:rPr lang="en-US" sz="18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454250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Bundle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Hash </a:t>
            </a:r>
            <a:r>
              <a:rPr lang="en-US" dirty="0" smtClean="0"/>
              <a:t>Table</a:t>
            </a:r>
          </a:p>
          <a:p>
            <a:pPr lvl="1"/>
            <a:r>
              <a:rPr lang="en-US" dirty="0" smtClean="0"/>
              <a:t>Static size – size is known beforehand =&gt; no collisions.</a:t>
            </a:r>
          </a:p>
          <a:p>
            <a:pPr lvl="1"/>
            <a:r>
              <a:rPr lang="en-US" dirty="0" smtClean="0"/>
              <a:t>Hashes of filenames are keys</a:t>
            </a:r>
          </a:p>
          <a:p>
            <a:pPr lvl="1"/>
            <a:r>
              <a:rPr lang="en-US" dirty="0" smtClean="0"/>
              <a:t>Values are of offset type, </a:t>
            </a:r>
            <a:r>
              <a:rPr lang="en-US" dirty="0"/>
              <a:t>c</a:t>
            </a:r>
            <a:r>
              <a:rPr lang="en-US" dirty="0" smtClean="0"/>
              <a:t>ontaining a requested file’s size, offset address and access to the mapped data area.</a:t>
            </a:r>
          </a:p>
        </p:txBody>
      </p:sp>
    </p:spTree>
    <p:extLst>
      <p:ext uri="{BB962C8B-B14F-4D97-AF65-F5344CB8AC3E}">
        <p14:creationId xmlns:p14="http://schemas.microsoft.com/office/powerpoint/2010/main" val="31091710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Bundle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212" y="2209800"/>
            <a:ext cx="8475578" cy="3657600"/>
          </a:xfrm>
        </p:spPr>
        <p:txBody>
          <a:bodyPr/>
          <a:lstStyle/>
          <a:p>
            <a:r>
              <a:rPr lang="en-US" dirty="0" smtClean="0"/>
              <a:t>Objective-C Wrapper</a:t>
            </a:r>
          </a:p>
          <a:p>
            <a:pPr lvl="1"/>
            <a:r>
              <a:rPr lang="en-US" dirty="0" smtClean="0"/>
              <a:t>Provides conversion from </a:t>
            </a:r>
            <a:r>
              <a:rPr lang="en-US" dirty="0" err="1" smtClean="0"/>
              <a:t>NSString</a:t>
            </a:r>
            <a:r>
              <a:rPr lang="en-US" dirty="0" smtClean="0"/>
              <a:t> * to char *</a:t>
            </a:r>
          </a:p>
          <a:p>
            <a:pPr lvl="1"/>
            <a:r>
              <a:rPr lang="en-US" dirty="0" smtClean="0"/>
              <a:t>Determines </a:t>
            </a:r>
            <a:r>
              <a:rPr lang="en-US" dirty="0" err="1" smtClean="0"/>
              <a:t>pak</a:t>
            </a:r>
            <a:r>
              <a:rPr lang="en-US" dirty="0" smtClean="0"/>
              <a:t> file path on the appropriate device</a:t>
            </a:r>
          </a:p>
          <a:p>
            <a:pPr lvl="1"/>
            <a:r>
              <a:rPr lang="en-US" dirty="0" smtClean="0"/>
              <a:t>Pointer to data in VM is stored in an </a:t>
            </a:r>
            <a:r>
              <a:rPr lang="en-US" dirty="0" err="1" smtClean="0"/>
              <a:t>NSData</a:t>
            </a:r>
            <a:r>
              <a:rPr lang="en-US" dirty="0" smtClean="0"/>
              <a:t> object using:</a:t>
            </a:r>
          </a:p>
          <a:p>
            <a:pPr lvl="1"/>
            <a:r>
              <a:rPr lang="en-US" dirty="0" smtClean="0"/>
              <a:t>+(id) </a:t>
            </a:r>
            <a:r>
              <a:rPr lang="en-US" dirty="0" err="1" smtClean="0"/>
              <a:t>dataWithBytesNoCopy</a:t>
            </a:r>
            <a:r>
              <a:rPr lang="en-US" dirty="0" smtClean="0"/>
              <a:t>:</a:t>
            </a:r>
            <a:r>
              <a:rPr lang="en-US" dirty="0" smtClean="0">
                <a:sym typeface="Wingdings"/>
              </a:rPr>
              <a:t>(void *)bytes length:(</a:t>
            </a:r>
            <a:r>
              <a:rPr lang="en-US" dirty="0" err="1" smtClean="0">
                <a:sym typeface="Wingdings"/>
              </a:rPr>
              <a:t>NSUInteger</a:t>
            </a:r>
            <a:r>
              <a:rPr lang="en-US" dirty="0" smtClean="0">
                <a:sym typeface="Wingdings"/>
              </a:rPr>
              <a:t>)length </a:t>
            </a:r>
            <a:r>
              <a:rPr lang="en-US" dirty="0" err="1" smtClean="0">
                <a:sym typeface="Wingdings"/>
              </a:rPr>
              <a:t>freeWhenDone</a:t>
            </a:r>
            <a:r>
              <a:rPr lang="en-US" dirty="0" smtClean="0">
                <a:sym typeface="Wingdings"/>
              </a:rPr>
              <a:t>:(BOOL)</a:t>
            </a:r>
            <a:r>
              <a:rPr lang="en-US" dirty="0" err="1" smtClean="0">
                <a:sym typeface="Wingdings"/>
              </a:rPr>
              <a:t>freeWhenDone</a:t>
            </a:r>
            <a:endParaRPr lang="en-US" dirty="0" smtClean="0">
              <a:sym typeface="Wingdings"/>
            </a:endParaRP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69206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Bundle and Syste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888" r="-38888"/>
          <a:stretch>
            <a:fillRect/>
          </a:stretch>
        </p:blipFill>
        <p:spPr>
          <a:xfrm>
            <a:off x="-2477530" y="67237"/>
            <a:ext cx="14112036" cy="6642314"/>
          </a:xfrm>
        </p:spPr>
      </p:pic>
    </p:spTree>
    <p:extLst>
      <p:ext uri="{BB962C8B-B14F-4D97-AF65-F5344CB8AC3E}">
        <p14:creationId xmlns:p14="http://schemas.microsoft.com/office/powerpoint/2010/main" val="26630462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Results</a:t>
            </a:r>
            <a:endParaRPr lang="en-US" dirty="0"/>
          </a:p>
        </p:txBody>
      </p:sp>
      <p:pic>
        <p:nvPicPr>
          <p:cNvPr id="4" name="Content Placeholder 3" descr="SSD_VS_HDD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943" r="-12943"/>
          <a:stretch>
            <a:fillRect/>
          </a:stretch>
        </p:blipFill>
        <p:spPr>
          <a:xfrm>
            <a:off x="-1046085" y="1319540"/>
            <a:ext cx="11187533" cy="5265797"/>
          </a:xfrm>
        </p:spPr>
      </p:pic>
    </p:spTree>
    <p:extLst>
      <p:ext uri="{BB962C8B-B14F-4D97-AF65-F5344CB8AC3E}">
        <p14:creationId xmlns:p14="http://schemas.microsoft.com/office/powerpoint/2010/main" val="20985456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Results</a:t>
            </a:r>
            <a:endParaRPr lang="en-US" dirty="0"/>
          </a:p>
        </p:txBody>
      </p:sp>
      <p:pic>
        <p:nvPicPr>
          <p:cNvPr id="4" name="Content Placeholder 3" descr="sequential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359" r="-12359"/>
          <a:stretch>
            <a:fillRect/>
          </a:stretch>
        </p:blipFill>
        <p:spPr>
          <a:xfrm>
            <a:off x="-651916" y="1638300"/>
            <a:ext cx="10442030" cy="4914900"/>
          </a:xfrm>
        </p:spPr>
      </p:pic>
    </p:spTree>
    <p:extLst>
      <p:ext uri="{BB962C8B-B14F-4D97-AF65-F5344CB8AC3E}">
        <p14:creationId xmlns:p14="http://schemas.microsoft.com/office/powerpoint/2010/main" val="2702193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Results	</a:t>
            </a:r>
            <a:endParaRPr lang="en-US" dirty="0"/>
          </a:p>
        </p:txBody>
      </p:sp>
      <p:pic>
        <p:nvPicPr>
          <p:cNvPr id="4" name="Content Placeholder 3" descr="random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798" r="-12798"/>
          <a:stretch>
            <a:fillRect/>
          </a:stretch>
        </p:blipFill>
        <p:spPr>
          <a:xfrm>
            <a:off x="-838200" y="1438836"/>
            <a:ext cx="10754525" cy="5061987"/>
          </a:xfrm>
        </p:spPr>
      </p:pic>
    </p:spTree>
    <p:extLst>
      <p:ext uri="{BB962C8B-B14F-4D97-AF65-F5344CB8AC3E}">
        <p14:creationId xmlns:p14="http://schemas.microsoft.com/office/powerpoint/2010/main" val="26492749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Shows that random access on both SSD and HDD is faster than sequential access due to </a:t>
            </a:r>
            <a:r>
              <a:rPr lang="en-US" dirty="0" err="1" smtClean="0"/>
              <a:t>madvise</a:t>
            </a:r>
            <a:r>
              <a:rPr lang="en-US" dirty="0" smtClean="0"/>
              <a:t> MADV_RANDOM</a:t>
            </a:r>
          </a:p>
          <a:p>
            <a:r>
              <a:rPr lang="en-US" dirty="0" smtClean="0"/>
              <a:t>SSD is substantially faster than HDD for random and sequential access.</a:t>
            </a:r>
          </a:p>
          <a:p>
            <a:r>
              <a:rPr lang="en-US" dirty="0" smtClean="0"/>
              <a:t>Mapping and using 125MB of data (larger than RAM limit) uses 2.1MB RAM (Live Bytes)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3466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Hooking in to File IO</a:t>
            </a:r>
          </a:p>
          <a:p>
            <a:r>
              <a:rPr lang="en-US" dirty="0" smtClean="0"/>
              <a:t>Automated </a:t>
            </a:r>
            <a:r>
              <a:rPr lang="en-US" dirty="0" err="1" smtClean="0"/>
              <a:t>iOS</a:t>
            </a:r>
            <a:r>
              <a:rPr lang="en-US" dirty="0" smtClean="0"/>
              <a:t> project conversion</a:t>
            </a:r>
          </a:p>
          <a:p>
            <a:r>
              <a:rPr lang="en-US" dirty="0" smtClean="0"/>
              <a:t>Wrappers for e.g. </a:t>
            </a:r>
            <a:r>
              <a:rPr lang="en-US" dirty="0" err="1" smtClean="0"/>
              <a:t>openGL</a:t>
            </a:r>
            <a:r>
              <a:rPr lang="en-US" dirty="0" smtClean="0"/>
              <a:t>, </a:t>
            </a:r>
            <a:r>
              <a:rPr lang="en-US" dirty="0" err="1" smtClean="0"/>
              <a:t>openAL</a:t>
            </a:r>
            <a:r>
              <a:rPr lang="en-US" dirty="0" smtClean="0"/>
              <a:t>, cocos2d, Android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2944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Bundle Offers:</a:t>
            </a:r>
          </a:p>
          <a:p>
            <a:pPr lvl="1"/>
            <a:r>
              <a:rPr lang="en-US" dirty="0" smtClean="0"/>
              <a:t>Reduced Memory Management</a:t>
            </a:r>
          </a:p>
          <a:p>
            <a:pPr lvl="1"/>
            <a:r>
              <a:rPr lang="en-US" dirty="0" smtClean="0"/>
              <a:t>File Name Based Data Retrieval</a:t>
            </a:r>
          </a:p>
          <a:p>
            <a:pPr lvl="1"/>
            <a:r>
              <a:rPr lang="en-US" dirty="0" smtClean="0"/>
              <a:t>Substantially Lower RAM footprint (around 0MB)</a:t>
            </a:r>
          </a:p>
          <a:p>
            <a:pPr lvl="1"/>
            <a:r>
              <a:rPr lang="en-US" dirty="0" smtClean="0"/>
              <a:t>Larger Memory Block Available</a:t>
            </a:r>
          </a:p>
          <a:p>
            <a:pPr lvl="1"/>
            <a:r>
              <a:rPr lang="en-US" dirty="0" smtClean="0"/>
              <a:t>Compression Of Selected File Types</a:t>
            </a:r>
          </a:p>
          <a:p>
            <a:pPr lvl="1"/>
            <a:r>
              <a:rPr lang="en-US" dirty="0" smtClean="0"/>
              <a:t>Open-Source – Allows enhancements and modifications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4778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421" y="67236"/>
            <a:ext cx="8756315" cy="1371600"/>
          </a:xfrm>
        </p:spPr>
        <p:txBody>
          <a:bodyPr/>
          <a:lstStyle/>
          <a:p>
            <a:r>
              <a:rPr lang="en-US" dirty="0" smtClean="0"/>
              <a:t>Objective-C object hierarchy</a:t>
            </a:r>
            <a:endParaRPr lang="en-US" dirty="0"/>
          </a:p>
        </p:txBody>
      </p:sp>
      <p:pic>
        <p:nvPicPr>
          <p:cNvPr id="4" name="Content Placeholder 3" descr="UIImage exampl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4350" r="-44350"/>
          <a:stretch>
            <a:fillRect/>
          </a:stretch>
        </p:blipFill>
        <p:spPr>
          <a:xfrm>
            <a:off x="-769330" y="1884947"/>
            <a:ext cx="10335523" cy="4864769"/>
          </a:xfrm>
        </p:spPr>
      </p:pic>
    </p:spTree>
    <p:extLst>
      <p:ext uri="{BB962C8B-B14F-4D97-AF65-F5344CB8AC3E}">
        <p14:creationId xmlns:p14="http://schemas.microsoft.com/office/powerpoint/2010/main" val="2806613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0" y="67236"/>
            <a:ext cx="8255000" cy="1371600"/>
          </a:xfrm>
        </p:spPr>
        <p:txBody>
          <a:bodyPr/>
          <a:lstStyle/>
          <a:p>
            <a:r>
              <a:rPr lang="en-US" dirty="0" smtClean="0"/>
              <a:t>Introduction and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an example</a:t>
            </a:r>
          </a:p>
          <a:p>
            <a:pPr lvl="1"/>
            <a:r>
              <a:rPr lang="en-US" dirty="0" smtClean="0"/>
              <a:t>Apple’s App Store</a:t>
            </a:r>
          </a:p>
          <a:p>
            <a:pPr lvl="2"/>
            <a:r>
              <a:rPr lang="en-US" dirty="0" smtClean="0"/>
              <a:t>111 000 active games</a:t>
            </a:r>
          </a:p>
          <a:p>
            <a:pPr lvl="2"/>
            <a:r>
              <a:rPr lang="en-US" dirty="0" smtClean="0"/>
              <a:t>635 000 active applications (all categories)</a:t>
            </a:r>
          </a:p>
          <a:p>
            <a:pPr lvl="2"/>
            <a:r>
              <a:rPr lang="en-US" dirty="0" smtClean="0"/>
              <a:t>157 000 active publishers 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8018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Uses: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iOS</a:t>
            </a:r>
            <a:r>
              <a:rPr lang="en-US" dirty="0" smtClean="0"/>
              <a:t> In-App Purchases</a:t>
            </a:r>
          </a:p>
          <a:p>
            <a:r>
              <a:rPr lang="en-US" dirty="0" smtClean="0"/>
              <a:t>Android APK (Android </a:t>
            </a:r>
            <a:r>
              <a:rPr lang="en-US" dirty="0" err="1" smtClean="0"/>
              <a:t>devs</a:t>
            </a:r>
            <a:r>
              <a:rPr lang="en-US" dirty="0" smtClean="0"/>
              <a:t> must use NDK)</a:t>
            </a:r>
          </a:p>
        </p:txBody>
      </p:sp>
    </p:spTree>
    <p:extLst>
      <p:ext uri="{BB962C8B-B14F-4D97-AF65-F5344CB8AC3E}">
        <p14:creationId xmlns:p14="http://schemas.microsoft.com/office/powerpoint/2010/main" val="35167376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3G based Downloads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209800"/>
            <a:ext cx="8030411" cy="4340726"/>
          </a:xfrm>
        </p:spPr>
        <p:txBody>
          <a:bodyPr>
            <a:normAutofit/>
          </a:bodyPr>
          <a:lstStyle/>
          <a:p>
            <a:r>
              <a:rPr lang="en-US" dirty="0" smtClean="0"/>
              <a:t>Apps limited to 20MB over 3G</a:t>
            </a:r>
          </a:p>
          <a:p>
            <a:r>
              <a:rPr lang="en-US" dirty="0" smtClean="0"/>
              <a:t>Use Bundle in a skeleton application</a:t>
            </a:r>
          </a:p>
          <a:p>
            <a:r>
              <a:rPr lang="en-US" dirty="0" smtClean="0"/>
              <a:t>Application can be designed around content</a:t>
            </a:r>
          </a:p>
          <a:p>
            <a:pPr lvl="1"/>
            <a:r>
              <a:rPr lang="en-US" dirty="0" smtClean="0"/>
              <a:t>UI Elements, Levels, Characters, Sounds etc.</a:t>
            </a:r>
          </a:p>
          <a:p>
            <a:pPr lvl="1"/>
            <a:r>
              <a:rPr lang="en-US" dirty="0" smtClean="0"/>
              <a:t>Pak files can be downloaded and plugged in to skeleton.</a:t>
            </a:r>
          </a:p>
          <a:p>
            <a:r>
              <a:rPr lang="en-US" dirty="0" smtClean="0"/>
              <a:t>These </a:t>
            </a:r>
            <a:r>
              <a:rPr lang="en-US" dirty="0" err="1" smtClean="0"/>
              <a:t>pak</a:t>
            </a:r>
            <a:r>
              <a:rPr lang="en-US" dirty="0" smtClean="0"/>
              <a:t> downloads are not limited in size.</a:t>
            </a:r>
          </a:p>
          <a:p>
            <a:r>
              <a:rPr lang="en-US" dirty="0" smtClean="0"/>
              <a:t>App can reach a larger market, downloadable on 3G and </a:t>
            </a:r>
            <a:r>
              <a:rPr lang="en-US" dirty="0" err="1" smtClean="0"/>
              <a:t>Wifi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9302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Virtual Memory Block needs to be large enough</a:t>
            </a:r>
          </a:p>
          <a:p>
            <a:r>
              <a:rPr lang="en-US" dirty="0" smtClean="0"/>
              <a:t>Mapping file smaller than 4kb(page size) results in memory waste</a:t>
            </a:r>
          </a:p>
          <a:p>
            <a:r>
              <a:rPr lang="en-US" dirty="0" smtClean="0"/>
              <a:t>No “on the fly” decompression</a:t>
            </a:r>
          </a:p>
          <a:p>
            <a:r>
              <a:rPr lang="en-US" dirty="0" smtClean="0"/>
              <a:t>Only tested with C Runtime and Objective-C Runtime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0118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Bundle answers the research question “How can we decrease the memory footprint”</a:t>
            </a:r>
          </a:p>
          <a:p>
            <a:r>
              <a:rPr lang="en-US" dirty="0" smtClean="0"/>
              <a:t>Using Virtual memory and a </a:t>
            </a:r>
            <a:r>
              <a:rPr lang="en-US" dirty="0" err="1" smtClean="0"/>
              <a:t>filesystem</a:t>
            </a:r>
            <a:r>
              <a:rPr lang="en-US" dirty="0" smtClean="0"/>
              <a:t> RAM usage can be close to zero for assets</a:t>
            </a:r>
          </a:p>
          <a:p>
            <a:r>
              <a:rPr lang="en-US" dirty="0" smtClean="0"/>
              <a:t>Open-Source C Based solution can be used on many platforms with minimal modifications</a:t>
            </a:r>
          </a:p>
          <a:p>
            <a:r>
              <a:rPr lang="en-US" dirty="0" smtClean="0"/>
              <a:t>Please contact us if you are interested in getting involved with Bundle in the future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1231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Johan </a:t>
            </a:r>
            <a:r>
              <a:rPr lang="en-US" dirty="0" err="1" smtClean="0"/>
              <a:t>Knutzen</a:t>
            </a:r>
            <a:r>
              <a:rPr lang="en-US" dirty="0" smtClean="0"/>
              <a:t> for his guidance and opinion throughout the R&amp;D of Bundle.</a:t>
            </a:r>
          </a:p>
          <a:p>
            <a:r>
              <a:rPr lang="en-US" dirty="0" err="1" smtClean="0"/>
              <a:t>Lennart</a:t>
            </a:r>
            <a:r>
              <a:rPr lang="en-US" dirty="0" smtClean="0"/>
              <a:t> </a:t>
            </a:r>
            <a:r>
              <a:rPr lang="en-US" dirty="0" err="1" smtClean="0"/>
              <a:t>Petersson</a:t>
            </a:r>
            <a:r>
              <a:rPr lang="en-US" dirty="0" smtClean="0"/>
              <a:t> for supervising our thesis.</a:t>
            </a:r>
          </a:p>
          <a:p>
            <a:endParaRPr lang="en-US" dirty="0"/>
          </a:p>
          <a:p>
            <a:r>
              <a:rPr lang="en-US" dirty="0" smtClean="0"/>
              <a:t>Thank you.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2825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441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747" y="67236"/>
            <a:ext cx="8083884" cy="1371600"/>
          </a:xfrm>
        </p:spPr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Virtual Memory Based Data Streaming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Texture Streaming</a:t>
            </a:r>
          </a:p>
          <a:p>
            <a:pPr lvl="1"/>
            <a:r>
              <a:rPr lang="en-US" dirty="0" err="1" smtClean="0"/>
              <a:t>MegaTextures</a:t>
            </a:r>
            <a:endParaRPr lang="en-US" dirty="0" smtClean="0"/>
          </a:p>
          <a:p>
            <a:pPr lvl="1"/>
            <a:r>
              <a:rPr lang="en-US" dirty="0" smtClean="0"/>
              <a:t>Virtual Texturing (uses texture </a:t>
            </a:r>
            <a:r>
              <a:rPr lang="en-US" dirty="0" err="1" smtClean="0"/>
              <a:t>pagetable</a:t>
            </a:r>
            <a:r>
              <a:rPr lang="en-US" dirty="0" smtClean="0"/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Issues:</a:t>
            </a:r>
          </a:p>
          <a:p>
            <a:pPr lvl="2"/>
            <a:r>
              <a:rPr lang="en-US" dirty="0" smtClean="0"/>
              <a:t> Texture filtering</a:t>
            </a:r>
          </a:p>
          <a:p>
            <a:pPr lvl="2"/>
            <a:r>
              <a:rPr lang="en-US" dirty="0" smtClean="0"/>
              <a:t>Thrashing</a:t>
            </a:r>
          </a:p>
          <a:p>
            <a:pPr lvl="2"/>
            <a:r>
              <a:rPr lang="en-US" dirty="0" smtClean="0"/>
              <a:t>Level Of Detail Transitions Under High Latency</a:t>
            </a:r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331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747" y="67236"/>
            <a:ext cx="8083884" cy="1371600"/>
          </a:xfrm>
        </p:spPr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Memory Enhancements For Embedded Systems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CRAMES</a:t>
            </a:r>
          </a:p>
          <a:p>
            <a:pPr lvl="2"/>
            <a:r>
              <a:rPr lang="en-US" dirty="0" smtClean="0"/>
              <a:t>Read/Write </a:t>
            </a:r>
            <a:r>
              <a:rPr lang="en-US" dirty="0" err="1" smtClean="0"/>
              <a:t>Fileystem</a:t>
            </a:r>
            <a:endParaRPr lang="en-US" dirty="0" smtClean="0"/>
          </a:p>
          <a:p>
            <a:pPr lvl="2"/>
            <a:r>
              <a:rPr lang="en-US" dirty="0" smtClean="0"/>
              <a:t>Doubles amount of RAM</a:t>
            </a:r>
          </a:p>
          <a:p>
            <a:pPr lvl="2"/>
            <a:r>
              <a:rPr lang="en-US" dirty="0" smtClean="0"/>
              <a:t>Stores swapped out pages in compressed format</a:t>
            </a:r>
          </a:p>
          <a:p>
            <a:pPr lvl="2"/>
            <a:r>
              <a:rPr lang="en-US" dirty="0" smtClean="0"/>
              <a:t>Enables in-RAM </a:t>
            </a:r>
            <a:r>
              <a:rPr lang="en-US" dirty="0" err="1" smtClean="0"/>
              <a:t>filesystem</a:t>
            </a:r>
            <a:r>
              <a:rPr lang="en-US" dirty="0" smtClean="0"/>
              <a:t> compression</a:t>
            </a:r>
          </a:p>
          <a:p>
            <a:pPr lvl="2"/>
            <a:r>
              <a:rPr lang="en-US" dirty="0" smtClean="0"/>
              <a:t>Targets low-power embedded systems</a:t>
            </a:r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Cramfs</a:t>
            </a:r>
            <a:endParaRPr lang="en-US" dirty="0" smtClean="0"/>
          </a:p>
          <a:p>
            <a:pPr lvl="2"/>
            <a:r>
              <a:rPr lang="en-US" dirty="0" smtClean="0"/>
              <a:t>Compresses pages for read access on ROMS</a:t>
            </a:r>
          </a:p>
        </p:txBody>
      </p:sp>
    </p:spTree>
    <p:extLst>
      <p:ext uri="{BB962C8B-B14F-4D97-AF65-F5344CB8AC3E}">
        <p14:creationId xmlns:p14="http://schemas.microsoft.com/office/powerpoint/2010/main" val="2410438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747" y="67236"/>
            <a:ext cx="8083884" cy="1371600"/>
          </a:xfrm>
        </p:spPr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File Systems And Archived File Types For Video Games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Various games uses archived files</a:t>
            </a:r>
          </a:p>
          <a:p>
            <a:pPr lvl="2"/>
            <a:r>
              <a:rPr lang="en-US" dirty="0" smtClean="0"/>
              <a:t>Quake 3 - .pk3</a:t>
            </a:r>
          </a:p>
          <a:p>
            <a:pPr lvl="2"/>
            <a:r>
              <a:rPr lang="en-US" dirty="0" smtClean="0"/>
              <a:t>Quake 4 - .pk4</a:t>
            </a:r>
          </a:p>
          <a:p>
            <a:pPr lvl="2"/>
            <a:r>
              <a:rPr lang="en-US" dirty="0" smtClean="0"/>
              <a:t>Doom 3 - .pk4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Doom 3 source code on </a:t>
            </a:r>
            <a:r>
              <a:rPr lang="en-US" dirty="0" err="1" smtClean="0"/>
              <a:t>github</a:t>
            </a:r>
            <a:endParaRPr lang="en-US" dirty="0" smtClean="0"/>
          </a:p>
          <a:p>
            <a:pPr lvl="2"/>
            <a:r>
              <a:rPr lang="en-US" dirty="0" smtClean="0"/>
              <a:t>Documented </a:t>
            </a:r>
            <a:r>
              <a:rPr lang="en-US" dirty="0" err="1" smtClean="0"/>
              <a:t>Filesystem</a:t>
            </a:r>
            <a:r>
              <a:rPr lang="en-US" dirty="0" smtClean="0"/>
              <a:t> using .pk4 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939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747" y="67236"/>
            <a:ext cx="8083884" cy="1371600"/>
          </a:xfrm>
        </p:spPr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OSX and </a:t>
            </a:r>
            <a:r>
              <a:rPr lang="en-US" dirty="0" err="1" smtClean="0"/>
              <a:t>iOS</a:t>
            </a:r>
            <a:r>
              <a:rPr lang="en-US" dirty="0" smtClean="0"/>
              <a:t> Bundles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Holds:</a:t>
            </a:r>
          </a:p>
          <a:p>
            <a:pPr lvl="2"/>
            <a:r>
              <a:rPr lang="en-US" dirty="0" smtClean="0"/>
              <a:t>Executable code</a:t>
            </a:r>
          </a:p>
          <a:p>
            <a:pPr lvl="2"/>
            <a:r>
              <a:rPr lang="en-US" dirty="0" smtClean="0"/>
              <a:t>Resources to be used by the code</a:t>
            </a:r>
          </a:p>
        </p:txBody>
      </p:sp>
    </p:spTree>
    <p:extLst>
      <p:ext uri="{BB962C8B-B14F-4D97-AF65-F5344CB8AC3E}">
        <p14:creationId xmlns:p14="http://schemas.microsoft.com/office/powerpoint/2010/main" val="3506939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747" y="67236"/>
            <a:ext cx="8083884" cy="1371600"/>
          </a:xfrm>
        </p:spPr>
        <p:txBody>
          <a:bodyPr/>
          <a:lstStyle/>
          <a:p>
            <a:r>
              <a:rPr lang="en-US" sz="4500" dirty="0"/>
              <a:t>Constructive research method</a:t>
            </a:r>
            <a:endParaRPr lang="en-US" sz="4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The approach</a:t>
            </a:r>
            <a:r>
              <a:rPr lang="en-US" dirty="0"/>
              <a:t>: A way to turn existing knowledge into novelty or innovation. (</a:t>
            </a:r>
            <a:r>
              <a:rPr lang="en-US" dirty="0" err="1"/>
              <a:t>Crnkovic</a:t>
            </a:r>
            <a:r>
              <a:rPr lang="en-US" dirty="0"/>
              <a:t>, 2009) </a:t>
            </a:r>
          </a:p>
          <a:p>
            <a:r>
              <a:rPr lang="en-US" b="1" dirty="0"/>
              <a:t>Why choosing this method’s principles</a:t>
            </a:r>
            <a:r>
              <a:rPr lang="en-US" b="1" dirty="0" smtClean="0"/>
              <a:t>?</a:t>
            </a:r>
            <a:endParaRPr lang="en-US" dirty="0" smtClean="0"/>
          </a:p>
          <a:p>
            <a:pPr lvl="1"/>
            <a:r>
              <a:rPr lang="en-US" dirty="0" smtClean="0"/>
              <a:t>Suitable </a:t>
            </a:r>
            <a:r>
              <a:rPr lang="en-US" dirty="0"/>
              <a:t>for computer science related research. </a:t>
            </a:r>
          </a:p>
          <a:p>
            <a:pPr lvl="1"/>
            <a:r>
              <a:rPr lang="en-US" dirty="0" smtClean="0"/>
              <a:t>Flexible</a:t>
            </a:r>
            <a:r>
              <a:rPr lang="en-US" dirty="0"/>
              <a:t>, freedom in mixing social science </a:t>
            </a:r>
            <a:r>
              <a:rPr lang="en-US" dirty="0" smtClean="0"/>
              <a:t>approaches.</a:t>
            </a:r>
          </a:p>
          <a:p>
            <a:pPr lvl="1"/>
            <a:r>
              <a:rPr lang="en-US" dirty="0" smtClean="0"/>
              <a:t>Knowledge </a:t>
            </a:r>
            <a:r>
              <a:rPr lang="en-US" dirty="0"/>
              <a:t>is gained iteratively as the development process is on.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06939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Model</a:t>
            </a:r>
            <a:endParaRPr lang="en-US" dirty="0"/>
          </a:p>
        </p:txBody>
      </p:sp>
      <p:pic>
        <p:nvPicPr>
          <p:cNvPr id="5" name="Picture 4" descr="Macintosh HD:Users:smokiee:bundle:Bundle:Thesis:framework_diagram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374" y="2001434"/>
            <a:ext cx="5378026" cy="46145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256276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Folio">
  <a:themeElements>
    <a:clrScheme name="Folio">
      <a:dk1>
        <a:sysClr val="windowText" lastClr="000000"/>
      </a:dk1>
      <a:lt1>
        <a:sysClr val="window" lastClr="FFFFFF"/>
      </a:lt1>
      <a:dk2>
        <a:srgbClr val="2D2F2B"/>
      </a:dk2>
      <a:lt2>
        <a:srgbClr val="DEDED7"/>
      </a:lt2>
      <a:accent1>
        <a:srgbClr val="294171"/>
      </a:accent1>
      <a:accent2>
        <a:srgbClr val="748CBC"/>
      </a:accent2>
      <a:accent3>
        <a:srgbClr val="8E887C"/>
      </a:accent3>
      <a:accent4>
        <a:srgbClr val="834736"/>
      </a:accent4>
      <a:accent5>
        <a:srgbClr val="5A1705"/>
      </a:accent5>
      <a:accent6>
        <a:srgbClr val="A0A16A"/>
      </a:accent6>
      <a:hlink>
        <a:srgbClr val="74B6BC"/>
      </a:hlink>
      <a:folHlink>
        <a:srgbClr val="7F95A4"/>
      </a:folHlink>
    </a:clrScheme>
    <a:fontScheme name="Folio">
      <a:majorFont>
        <a:latin typeface="Calisto MT"/>
        <a:ea typeface=""/>
        <a:cs typeface=""/>
        <a:font script="Jpan" typeface="ＭＳ 明朝"/>
      </a:majorFont>
      <a:minorFont>
        <a:latin typeface="Calisto MT"/>
        <a:ea typeface=""/>
        <a:cs typeface=""/>
        <a:font script="Jpan" typeface="ＭＳ 明朝"/>
      </a:minorFont>
    </a:fontScheme>
    <a:fmtScheme name="Folio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40000"/>
                <a:satMod val="120000"/>
              </a:schemeClr>
              <a:schemeClr val="phClr">
                <a:tint val="70000"/>
                <a:satMod val="300000"/>
                <a:lumMod val="110000"/>
              </a:schemeClr>
            </a:duotone>
          </a:blip>
          <a:tile tx="0" ty="0" sx="50000" sy="50000" flip="none" algn="tl"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8100" dist="25400" dir="5400000" algn="br" rotWithShape="0">
              <a:srgbClr val="000000">
                <a:alpha val="50000"/>
              </a:srgbClr>
            </a:outerShdw>
          </a:effectLst>
        </a:effectStyle>
        <a:effectStyle>
          <a:effectLst>
            <a:innerShdw blurRad="190500" dist="25400">
              <a:srgbClr val="000000">
                <a:alpha val="50000"/>
              </a:srgbClr>
            </a:innerShdw>
          </a:effectLst>
        </a:effectStyle>
      </a:effectStyleLst>
      <a:bgFillStyleLst>
        <a:blipFill rotWithShape="1">
          <a:blip xmlns:r="http://schemas.openxmlformats.org/officeDocument/2006/relationships" r:embed="rId3">
            <a:duotone>
              <a:schemeClr val="phClr">
                <a:shade val="10000"/>
                <a:satMod val="125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shade val="10000"/>
                <a:satMod val="125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5">
            <a:duotone>
              <a:schemeClr val="phClr">
                <a:shade val="3000"/>
                <a:lumMod val="10000"/>
              </a:schemeClr>
              <a:schemeClr val="phClr">
                <a:tint val="91000"/>
                <a:satMod val="500000"/>
                <a:lumMod val="125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Folio.thmx</Template>
  <TotalTime>366</TotalTime>
  <Words>1171</Words>
  <Application>Microsoft Macintosh PowerPoint</Application>
  <PresentationFormat>On-screen Show (4:3)</PresentationFormat>
  <Paragraphs>199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Folio</vt:lpstr>
      <vt:lpstr>Bundle</vt:lpstr>
      <vt:lpstr>Introduction and Motivation</vt:lpstr>
      <vt:lpstr>Introduction and Motivation</vt:lpstr>
      <vt:lpstr>Related Work</vt:lpstr>
      <vt:lpstr>Related Work</vt:lpstr>
      <vt:lpstr>Related Work</vt:lpstr>
      <vt:lpstr>Related Work</vt:lpstr>
      <vt:lpstr>Constructive research method</vt:lpstr>
      <vt:lpstr>Process Model</vt:lpstr>
      <vt:lpstr>Bundle</vt:lpstr>
      <vt:lpstr>Bundle</vt:lpstr>
      <vt:lpstr>Bundle</vt:lpstr>
      <vt:lpstr>Bundle</vt:lpstr>
      <vt:lpstr>Bundle Design</vt:lpstr>
      <vt:lpstr>Bundle Design</vt:lpstr>
      <vt:lpstr>Bundle Design</vt:lpstr>
      <vt:lpstr>Bundle Implementation </vt:lpstr>
      <vt:lpstr>Bundle Implementation </vt:lpstr>
      <vt:lpstr>Bundle Implementation </vt:lpstr>
      <vt:lpstr>Bundle Implementation</vt:lpstr>
      <vt:lpstr>Bundle Implementation</vt:lpstr>
      <vt:lpstr>PowerPoint Presentation</vt:lpstr>
      <vt:lpstr>Test Results</vt:lpstr>
      <vt:lpstr>Test Results</vt:lpstr>
      <vt:lpstr>Test Results </vt:lpstr>
      <vt:lpstr>Test Results</vt:lpstr>
      <vt:lpstr>Future Research</vt:lpstr>
      <vt:lpstr>Discussion</vt:lpstr>
      <vt:lpstr>Objective-C object hierarchy</vt:lpstr>
      <vt:lpstr>Other Uses:</vt:lpstr>
      <vt:lpstr>3G based Downloads</vt:lpstr>
      <vt:lpstr>Limitations</vt:lpstr>
      <vt:lpstr>Conclusion</vt:lpstr>
      <vt:lpstr>Acknowledgements</vt:lpstr>
      <vt:lpstr>Demo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Bundle</dc:title>
  <dc:creator>jarryd mike</dc:creator>
  <cp:lastModifiedBy>Taher Odeh</cp:lastModifiedBy>
  <cp:revision>38</cp:revision>
  <dcterms:created xsi:type="dcterms:W3CDTF">2012-05-27T11:52:21Z</dcterms:created>
  <dcterms:modified xsi:type="dcterms:W3CDTF">2012-05-27T18:23:02Z</dcterms:modified>
</cp:coreProperties>
</file>