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9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87" r:id="rId27"/>
    <p:sldId id="276" r:id="rId28"/>
    <p:sldId id="277" r:id="rId29"/>
    <p:sldId id="278" r:id="rId30"/>
    <p:sldId id="279" r:id="rId31"/>
    <p:sldId id="280" r:id="rId32"/>
    <p:sldId id="286" r:id="rId33"/>
    <p:sldId id="285" r:id="rId34"/>
    <p:sldId id="289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5/27/12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2081"/>
            <a:ext cx="7772400" cy="1470025"/>
          </a:xfrm>
        </p:spPr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8" y="4304632"/>
            <a:ext cx="7770812" cy="1752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Virtual Memory Based Resource System</a:t>
            </a:r>
          </a:p>
          <a:p>
            <a:endParaRPr lang="en-US" sz="3200" dirty="0"/>
          </a:p>
          <a:p>
            <a:r>
              <a:rPr lang="en-US" sz="2400" dirty="0" smtClean="0"/>
              <a:t>Jarryd Hall &amp; </a:t>
            </a:r>
            <a:r>
              <a:rPr lang="en-US" sz="2400" dirty="0" err="1" smtClean="0"/>
              <a:t>Taher</a:t>
            </a:r>
            <a:r>
              <a:rPr lang="en-US" sz="2400" dirty="0" smtClean="0"/>
              <a:t> </a:t>
            </a:r>
            <a:r>
              <a:rPr lang="en-US" sz="2400" dirty="0" err="1" smtClean="0"/>
              <a:t>Odeh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12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Bundle?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Developed using C</a:t>
            </a:r>
          </a:p>
          <a:p>
            <a:pPr lvl="1"/>
            <a:r>
              <a:rPr lang="en-US" dirty="0" smtClean="0"/>
              <a:t>Contains Objective-C Wrappers</a:t>
            </a:r>
          </a:p>
          <a:p>
            <a:pPr lvl="1"/>
            <a:r>
              <a:rPr lang="en-US" dirty="0" smtClean="0"/>
              <a:t>Packaging Tool</a:t>
            </a:r>
          </a:p>
          <a:p>
            <a:pPr lvl="1"/>
            <a:r>
              <a:rPr lang="en-US" dirty="0" smtClean="0"/>
              <a:t>File Format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Open-Source Project licensed under BSD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Packages all resources into a file with .</a:t>
            </a:r>
            <a:r>
              <a:rPr lang="en-US" dirty="0" err="1" smtClean="0"/>
              <a:t>pak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API: Creates a hash map from </a:t>
            </a:r>
            <a:r>
              <a:rPr lang="en-US" dirty="0" err="1" smtClean="0"/>
              <a:t>pak</a:t>
            </a:r>
            <a:r>
              <a:rPr lang="en-US" dirty="0" smtClean="0"/>
              <a:t> file header data</a:t>
            </a:r>
          </a:p>
          <a:p>
            <a:pPr lvl="1"/>
            <a:r>
              <a:rPr lang="en-US" dirty="0" smtClean="0"/>
              <a:t>API: Loads the </a:t>
            </a:r>
            <a:r>
              <a:rPr lang="en-US" dirty="0" err="1" smtClean="0"/>
              <a:t>pak</a:t>
            </a:r>
            <a:r>
              <a:rPr lang="en-US" dirty="0" smtClean="0"/>
              <a:t> file into virtual memory</a:t>
            </a:r>
          </a:p>
          <a:p>
            <a:pPr lvl="1"/>
            <a:r>
              <a:rPr lang="en-US" dirty="0" smtClean="0"/>
              <a:t>API: Allows read access to data within mapped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Operations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process is allocated space in RAM and VM</a:t>
            </a:r>
          </a:p>
          <a:p>
            <a:pPr lvl="1"/>
            <a:r>
              <a:rPr lang="en-US" dirty="0" smtClean="0"/>
              <a:t>When data is needed from VM Kernel pages the page in</a:t>
            </a:r>
          </a:p>
          <a:p>
            <a:pPr lvl="1"/>
            <a:r>
              <a:rPr lang="en-US" dirty="0" smtClean="0"/>
              <a:t>When data is not needed Kernel pages data 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and ARC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Automatic Reference Counting was introduced in </a:t>
            </a:r>
            <a:r>
              <a:rPr lang="en-US" dirty="0" err="1" smtClean="0"/>
              <a:t>iOS</a:t>
            </a:r>
            <a:r>
              <a:rPr lang="en-US" dirty="0" smtClean="0"/>
              <a:t> 5 and OSX.</a:t>
            </a:r>
          </a:p>
          <a:p>
            <a:pPr lvl="1"/>
            <a:r>
              <a:rPr lang="en-US" dirty="0" smtClean="0"/>
              <a:t>New LLVM compiler feature for </a:t>
            </a:r>
            <a:r>
              <a:rPr lang="en-US" dirty="0" err="1" smtClean="0"/>
              <a:t>Obj</a:t>
            </a:r>
            <a:r>
              <a:rPr lang="en-US" dirty="0" smtClean="0"/>
              <a:t>-C</a:t>
            </a:r>
          </a:p>
          <a:p>
            <a:pPr lvl="1"/>
            <a:r>
              <a:rPr lang="en-US" dirty="0" smtClean="0"/>
              <a:t>Automatically inserts retain and release calls for objects during compilation</a:t>
            </a:r>
          </a:p>
          <a:p>
            <a:pPr lvl="1"/>
            <a:r>
              <a:rPr lang="en-US" dirty="0" smtClean="0"/>
              <a:t>A project can use ARC for non-assets objects and VM based assets data using Bundle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Low Level Language To Target Multiple Platforms</a:t>
            </a:r>
          </a:p>
          <a:p>
            <a:pPr lvl="1"/>
            <a:r>
              <a:rPr lang="en-US" dirty="0" smtClean="0"/>
              <a:t>Package Assets According To Users’ Needs</a:t>
            </a:r>
          </a:p>
          <a:p>
            <a:pPr lvl="1"/>
            <a:r>
              <a:rPr lang="en-US" dirty="0" smtClean="0"/>
              <a:t>Provide Simple API To Use Generated Pak Files</a:t>
            </a:r>
          </a:p>
          <a:p>
            <a:pPr lvl="1"/>
            <a:r>
              <a:rPr lang="en-US" dirty="0" smtClean="0"/>
              <a:t>Allow File Retrievals In Random Access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Pak file extension</a:t>
            </a:r>
          </a:p>
          <a:p>
            <a:pPr lvl="2"/>
            <a:r>
              <a:rPr lang="en-US" dirty="0" smtClean="0"/>
              <a:t>A Pak File’s content is non-standardized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910095" cy="3657600"/>
          </a:xfrm>
        </p:spPr>
        <p:txBody>
          <a:bodyPr/>
          <a:lstStyle/>
          <a:p>
            <a:r>
              <a:rPr lang="en-US" dirty="0" smtClean="0"/>
              <a:t>Design Overview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Packaging Tool</a:t>
            </a:r>
          </a:p>
          <a:p>
            <a:pPr lvl="2"/>
            <a:r>
              <a:rPr lang="en-US" dirty="0" smtClean="0"/>
              <a:t>Command line tool</a:t>
            </a:r>
          </a:p>
          <a:p>
            <a:pPr lvl="2"/>
            <a:r>
              <a:rPr lang="en-US" dirty="0" err="1" smtClean="0"/>
              <a:t>Args</a:t>
            </a:r>
            <a:r>
              <a:rPr lang="en-US" dirty="0" smtClean="0"/>
              <a:t>: &lt;Source Folder&gt; &lt;Destination </a:t>
            </a:r>
            <a:r>
              <a:rPr lang="en-US" dirty="0" err="1" smtClean="0"/>
              <a:t>Path.pak</a:t>
            </a:r>
            <a:r>
              <a:rPr lang="en-US" dirty="0" smtClean="0"/>
              <a:t>&gt; &lt;</a:t>
            </a:r>
            <a:r>
              <a:rPr lang="en-US" dirty="0" err="1" smtClean="0"/>
              <a:t>ext</a:t>
            </a:r>
            <a:r>
              <a:rPr lang="en-US" dirty="0" smtClean="0"/>
              <a:t> list</a:t>
            </a:r>
            <a:r>
              <a:rPr lang="en-US" dirty="0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75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 And Pak File Creation:</a:t>
            </a:r>
          </a:p>
          <a:p>
            <a:pPr lvl="1"/>
            <a:r>
              <a:rPr lang="en-US" dirty="0" smtClean="0"/>
              <a:t>Count files (ignoring .</a:t>
            </a:r>
            <a:r>
              <a:rPr lang="en-US" dirty="0" err="1" smtClean="0"/>
              <a:t>DS_Store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variable </a:t>
            </a:r>
            <a:r>
              <a:rPr lang="en-US" dirty="0"/>
              <a:t>h</a:t>
            </a:r>
            <a:r>
              <a:rPr lang="en-US" dirty="0" smtClean="0"/>
              <a:t>eader </a:t>
            </a:r>
            <a:r>
              <a:rPr lang="en-US" dirty="0"/>
              <a:t>l</a:t>
            </a:r>
            <a:r>
              <a:rPr lang="en-US" dirty="0" smtClean="0"/>
              <a:t>ength</a:t>
            </a:r>
          </a:p>
          <a:p>
            <a:pPr lvl="1"/>
            <a:r>
              <a:rPr lang="en-US" dirty="0" smtClean="0"/>
              <a:t>Traverse source folder packaging file by file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fileShouldBeCompressed</a:t>
            </a:r>
            <a:r>
              <a:rPr lang="en-US" dirty="0" smtClean="0"/>
              <a:t>) </a:t>
            </a:r>
            <a:r>
              <a:rPr lang="en-US" dirty="0" err="1" smtClean="0"/>
              <a:t>zlib</a:t>
            </a:r>
            <a:r>
              <a:rPr lang="en-US" dirty="0" smtClean="0"/>
              <a:t> compress</a:t>
            </a:r>
          </a:p>
          <a:p>
            <a:pPr lvl="1"/>
            <a:r>
              <a:rPr lang="en-US" dirty="0" smtClean="0"/>
              <a:t>Package file into data segment of </a:t>
            </a:r>
            <a:r>
              <a:rPr lang="en-US" dirty="0" err="1" smtClean="0"/>
              <a:t>pak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Update header segment</a:t>
            </a:r>
          </a:p>
          <a:p>
            <a:pPr lvl="1"/>
            <a:r>
              <a:rPr lang="en-US" dirty="0" smtClean="0"/>
              <a:t>Each file’s info is stored in header (name, size, offset in </a:t>
            </a:r>
            <a:r>
              <a:rPr lang="en-US" dirty="0" err="1" smtClean="0"/>
              <a:t>pak</a:t>
            </a:r>
            <a:r>
              <a:rPr lang="en-US" dirty="0" smtClean="0"/>
              <a:t>, compression flag)</a:t>
            </a:r>
          </a:p>
          <a:p>
            <a:pPr lvl="1"/>
            <a:r>
              <a:rPr lang="en-US" dirty="0" err="1" smtClean="0"/>
              <a:t>pak</a:t>
            </a:r>
            <a:r>
              <a:rPr lang="en-US" dirty="0" smtClean="0"/>
              <a:t> file is generated at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6" y="2209800"/>
            <a:ext cx="8462210" cy="4407568"/>
          </a:xfrm>
        </p:spPr>
        <p:txBody>
          <a:bodyPr/>
          <a:lstStyle/>
          <a:p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Developed in C</a:t>
            </a:r>
          </a:p>
          <a:p>
            <a:pPr lvl="1"/>
            <a:r>
              <a:rPr lang="en-US" dirty="0" smtClean="0"/>
              <a:t>Provides 3 functions: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bundle_start</a:t>
            </a:r>
            <a:r>
              <a:rPr lang="en-US" dirty="0" smtClean="0"/>
              <a:t>(char * </a:t>
            </a:r>
            <a:r>
              <a:rPr lang="en-US" dirty="0" err="1" smtClean="0"/>
              <a:t>pakFile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offset_p</a:t>
            </a:r>
            <a:r>
              <a:rPr lang="en-US" dirty="0" smtClean="0"/>
              <a:t> </a:t>
            </a:r>
            <a:r>
              <a:rPr lang="en-US" dirty="0" err="1" smtClean="0"/>
              <a:t>bundle_getIndexDataFor</a:t>
            </a:r>
            <a:r>
              <a:rPr lang="en-US" dirty="0" smtClean="0"/>
              <a:t>(char * 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bundle_stop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mappedData</a:t>
            </a:r>
            <a:r>
              <a:rPr lang="en-US" dirty="0" smtClean="0"/>
              <a:t> *</a:t>
            </a:r>
            <a:r>
              <a:rPr lang="en-US" dirty="0" err="1" smtClean="0"/>
              <a:t>mData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and -&gt;</a:t>
            </a:r>
            <a:r>
              <a:rPr lang="en-US" dirty="0" err="1" smtClean="0"/>
              <a:t>fileSize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Simplified API for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2209800"/>
            <a:ext cx="8676106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Mapping with POSIX  </a:t>
            </a:r>
            <a:r>
              <a:rPr lang="en-US" dirty="0" err="1" smtClean="0"/>
              <a:t>mmap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map</a:t>
            </a:r>
            <a:r>
              <a:rPr lang="en-US" dirty="0" smtClean="0"/>
              <a:t> is a low-level virtual memory mapping technique</a:t>
            </a:r>
          </a:p>
          <a:p>
            <a:pPr lvl="1"/>
            <a:r>
              <a:rPr lang="en-US" dirty="0" smtClean="0"/>
              <a:t>Bundle calls the function as follows:</a:t>
            </a:r>
          </a:p>
          <a:p>
            <a:pPr lvl="3"/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mappedAddress</a:t>
            </a:r>
            <a:r>
              <a:rPr lang="en-US" dirty="0" smtClean="0"/>
              <a:t> = </a:t>
            </a:r>
            <a:r>
              <a:rPr lang="en-US" dirty="0" err="1" smtClean="0"/>
              <a:t>mmap</a:t>
            </a:r>
            <a:r>
              <a:rPr lang="en-US" dirty="0" smtClean="0"/>
              <a:t>(NULL, </a:t>
            </a:r>
            <a:r>
              <a:rPr lang="en-US" dirty="0" err="1" smtClean="0"/>
              <a:t>mData</a:t>
            </a:r>
            <a:r>
              <a:rPr lang="en-US" dirty="0" smtClean="0"/>
              <a:t>-&gt;</a:t>
            </a:r>
            <a:r>
              <a:rPr lang="en-US" dirty="0" err="1" smtClean="0"/>
              <a:t>fileSize</a:t>
            </a:r>
            <a:r>
              <a:rPr lang="en-US" dirty="0" smtClean="0"/>
              <a:t>, PROT_READ, MAP_PRIVATE, </a:t>
            </a:r>
            <a:r>
              <a:rPr lang="en-US" dirty="0" err="1" smtClean="0"/>
              <a:t>fileDescriptor</a:t>
            </a:r>
            <a:r>
              <a:rPr lang="en-US" dirty="0" smtClean="0"/>
              <a:t>, offset)</a:t>
            </a:r>
          </a:p>
          <a:p>
            <a:pPr lvl="1"/>
            <a:r>
              <a:rPr lang="en-US" dirty="0" smtClean="0"/>
              <a:t>Developers can use PROT_EXEC to allow execution of packaged scripts directly from VM</a:t>
            </a:r>
          </a:p>
          <a:p>
            <a:pPr lvl="1"/>
            <a:r>
              <a:rPr lang="en-US" dirty="0" err="1" smtClean="0"/>
              <a:t>madvise</a:t>
            </a:r>
            <a:r>
              <a:rPr lang="en-US" dirty="0"/>
              <a:t> </a:t>
            </a:r>
            <a:r>
              <a:rPr lang="en-US" dirty="0" smtClean="0"/>
              <a:t>is used with the macro MADV_RANDOM to force kernel to optimize by turning </a:t>
            </a:r>
            <a:r>
              <a:rPr lang="en-US" dirty="0" err="1" smtClean="0"/>
              <a:t>readahead</a:t>
            </a:r>
            <a:r>
              <a:rPr lang="en-US" dirty="0" smtClean="0"/>
              <a:t> off. This avoids unwanted CPU overhead.</a:t>
            </a:r>
          </a:p>
        </p:txBody>
      </p:sp>
    </p:spTree>
    <p:extLst>
      <p:ext uri="{BB962C8B-B14F-4D97-AF65-F5344CB8AC3E}">
        <p14:creationId xmlns:p14="http://schemas.microsoft.com/office/powerpoint/2010/main" val="16940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4" y="67236"/>
            <a:ext cx="8202613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94" y="1955800"/>
            <a:ext cx="8257006" cy="48133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RQ: How can we decrease the memory footprint?</a:t>
            </a:r>
          </a:p>
          <a:p>
            <a:r>
              <a:rPr lang="en-US" sz="1800" dirty="0" smtClean="0"/>
              <a:t>Limited memory available in RAM</a:t>
            </a:r>
          </a:p>
          <a:p>
            <a:r>
              <a:rPr lang="en-US" sz="1800" dirty="0" smtClean="0"/>
              <a:t>Larger memory block on disk (Virtual Memory)</a:t>
            </a:r>
          </a:p>
          <a:p>
            <a:r>
              <a:rPr lang="en-US" sz="1800" dirty="0" smtClean="0"/>
              <a:t>Increase of SSDs on market (already in smartphones)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SSDs provide faster data read/write operations</a:t>
            </a:r>
          </a:p>
          <a:p>
            <a:r>
              <a:rPr lang="en-US" sz="1800" dirty="0" smtClean="0"/>
              <a:t>Best game development studios keep techniques secret</a:t>
            </a:r>
          </a:p>
          <a:p>
            <a:r>
              <a:rPr lang="en-US" sz="1800" dirty="0" smtClean="0"/>
              <a:t>With the rise of app stores, mobile and desktop, thousands of developers</a:t>
            </a:r>
          </a:p>
          <a:p>
            <a:r>
              <a:rPr lang="en-US" sz="1800" dirty="0" smtClean="0"/>
              <a:t>No open-source solution available</a:t>
            </a:r>
          </a:p>
          <a:p>
            <a:r>
              <a:rPr lang="en-US" sz="1800" dirty="0" smtClean="0"/>
              <a:t>Inspired by Johan </a:t>
            </a:r>
            <a:r>
              <a:rPr lang="en-US" sz="1800" dirty="0" err="1" smtClean="0"/>
              <a:t>Knutzen</a:t>
            </a:r>
            <a:r>
              <a:rPr lang="en-US" sz="1800" dirty="0" smtClean="0"/>
              <a:t> (Dark Nebula 2, 2012 Nordic Innovation nominee, losing to </a:t>
            </a:r>
            <a:r>
              <a:rPr lang="en-US" sz="1800" dirty="0" err="1" smtClean="0"/>
              <a:t>MineCraft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425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Static size – size is known beforehand =&gt; no collisions.</a:t>
            </a:r>
          </a:p>
          <a:p>
            <a:pPr lvl="1"/>
            <a:r>
              <a:rPr lang="en-US" dirty="0" smtClean="0"/>
              <a:t>Hashes of filenames are keys</a:t>
            </a:r>
          </a:p>
          <a:p>
            <a:pPr lvl="1"/>
            <a:r>
              <a:rPr lang="en-US" dirty="0" smtClean="0"/>
              <a:t>Values are of offset type, </a:t>
            </a:r>
            <a:r>
              <a:rPr lang="en-US" dirty="0"/>
              <a:t>c</a:t>
            </a:r>
            <a:r>
              <a:rPr lang="en-US" dirty="0" smtClean="0"/>
              <a:t>ontaining a requested file’s size, offset address and access to the mapped data area.</a:t>
            </a:r>
          </a:p>
        </p:txBody>
      </p:sp>
    </p:spTree>
    <p:extLst>
      <p:ext uri="{BB962C8B-B14F-4D97-AF65-F5344CB8AC3E}">
        <p14:creationId xmlns:p14="http://schemas.microsoft.com/office/powerpoint/2010/main" val="310917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12" y="2209800"/>
            <a:ext cx="8475578" cy="3657600"/>
          </a:xfrm>
        </p:spPr>
        <p:txBody>
          <a:bodyPr/>
          <a:lstStyle/>
          <a:p>
            <a:r>
              <a:rPr lang="en-US" dirty="0" smtClean="0"/>
              <a:t>Objective-C Wrapper</a:t>
            </a:r>
          </a:p>
          <a:p>
            <a:pPr lvl="1"/>
            <a:r>
              <a:rPr lang="en-US" dirty="0" smtClean="0"/>
              <a:t>Provides conversion from </a:t>
            </a:r>
            <a:r>
              <a:rPr lang="en-US" dirty="0" err="1" smtClean="0"/>
              <a:t>NSString</a:t>
            </a:r>
            <a:r>
              <a:rPr lang="en-US" dirty="0" smtClean="0"/>
              <a:t> * to char *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 err="1" smtClean="0"/>
              <a:t>pak</a:t>
            </a:r>
            <a:r>
              <a:rPr lang="en-US" dirty="0" smtClean="0"/>
              <a:t> file path on the appropriate device</a:t>
            </a:r>
          </a:p>
          <a:p>
            <a:pPr lvl="1"/>
            <a:r>
              <a:rPr lang="en-US" dirty="0" smtClean="0"/>
              <a:t>Pointer to data in VM is stored in an </a:t>
            </a:r>
            <a:r>
              <a:rPr lang="en-US" dirty="0" err="1" smtClean="0"/>
              <a:t>NSData</a:t>
            </a:r>
            <a:r>
              <a:rPr lang="en-US" dirty="0" smtClean="0"/>
              <a:t> object using:</a:t>
            </a:r>
          </a:p>
          <a:p>
            <a:pPr lvl="1"/>
            <a:r>
              <a:rPr lang="en-US" dirty="0" smtClean="0"/>
              <a:t>+(id) </a:t>
            </a:r>
            <a:r>
              <a:rPr lang="en-US" dirty="0" err="1" smtClean="0"/>
              <a:t>dataWithBytesNoCopy</a:t>
            </a:r>
            <a:r>
              <a:rPr lang="en-US" dirty="0" smtClean="0"/>
              <a:t>:</a:t>
            </a:r>
            <a:r>
              <a:rPr lang="en-US" dirty="0" smtClean="0">
                <a:sym typeface="Wingdings"/>
              </a:rPr>
              <a:t>(void *)bytes length:(</a:t>
            </a:r>
            <a:r>
              <a:rPr lang="en-US" dirty="0" err="1" smtClean="0">
                <a:sym typeface="Wingdings"/>
              </a:rPr>
              <a:t>NSUInteger</a:t>
            </a:r>
            <a:r>
              <a:rPr lang="en-US" dirty="0" smtClean="0">
                <a:sym typeface="Wingdings"/>
              </a:rPr>
              <a:t>)length </a:t>
            </a:r>
            <a:r>
              <a:rPr lang="en-US" dirty="0" err="1" smtClean="0">
                <a:sym typeface="Wingdings"/>
              </a:rPr>
              <a:t>freeWhenDone</a:t>
            </a:r>
            <a:r>
              <a:rPr lang="en-US" dirty="0" smtClean="0">
                <a:sym typeface="Wingdings"/>
              </a:rPr>
              <a:t>:(BOOL)</a:t>
            </a:r>
            <a:r>
              <a:rPr lang="en-US" dirty="0" err="1" smtClean="0">
                <a:sym typeface="Wingdings"/>
              </a:rPr>
              <a:t>freeWhenDone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2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Bundle and Syst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88" r="-38888"/>
          <a:stretch>
            <a:fillRect/>
          </a:stretch>
        </p:blipFill>
        <p:spPr>
          <a:xfrm>
            <a:off x="-2477530" y="67237"/>
            <a:ext cx="14112036" cy="6642314"/>
          </a:xfrm>
        </p:spPr>
      </p:pic>
    </p:spTree>
    <p:extLst>
      <p:ext uri="{BB962C8B-B14F-4D97-AF65-F5344CB8AC3E}">
        <p14:creationId xmlns:p14="http://schemas.microsoft.com/office/powerpoint/2010/main" val="266304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SD_VS_HD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43" r="-12943"/>
          <a:stretch>
            <a:fillRect/>
          </a:stretch>
        </p:blipFill>
        <p:spPr>
          <a:xfrm>
            <a:off x="-1046085" y="1319540"/>
            <a:ext cx="11187533" cy="5265797"/>
          </a:xfrm>
        </p:spPr>
      </p:pic>
    </p:spTree>
    <p:extLst>
      <p:ext uri="{BB962C8B-B14F-4D97-AF65-F5344CB8AC3E}">
        <p14:creationId xmlns:p14="http://schemas.microsoft.com/office/powerpoint/2010/main" val="209854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4" name="Content Placeholder 3" descr="sequential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9" r="-12359"/>
          <a:stretch>
            <a:fillRect/>
          </a:stretch>
        </p:blipFill>
        <p:spPr>
          <a:xfrm>
            <a:off x="-651916" y="1638300"/>
            <a:ext cx="10442030" cy="4914900"/>
          </a:xfrm>
        </p:spPr>
      </p:pic>
    </p:spTree>
    <p:extLst>
      <p:ext uri="{BB962C8B-B14F-4D97-AF65-F5344CB8AC3E}">
        <p14:creationId xmlns:p14="http://schemas.microsoft.com/office/powerpoint/2010/main" val="27021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	</a:t>
            </a:r>
            <a:endParaRPr lang="en-US" dirty="0"/>
          </a:p>
        </p:txBody>
      </p:sp>
      <p:pic>
        <p:nvPicPr>
          <p:cNvPr id="4" name="Content Placeholder 3" descr="rando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98" r="-12798"/>
          <a:stretch>
            <a:fillRect/>
          </a:stretch>
        </p:blipFill>
        <p:spPr>
          <a:xfrm>
            <a:off x="-838200" y="1438836"/>
            <a:ext cx="10754525" cy="5061987"/>
          </a:xfrm>
        </p:spPr>
      </p:pic>
    </p:spTree>
    <p:extLst>
      <p:ext uri="{BB962C8B-B14F-4D97-AF65-F5344CB8AC3E}">
        <p14:creationId xmlns:p14="http://schemas.microsoft.com/office/powerpoint/2010/main" val="264927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that random access on both SSD and HDD is faster than sequential access due to </a:t>
            </a:r>
            <a:r>
              <a:rPr lang="en-US" dirty="0" err="1" smtClean="0"/>
              <a:t>madvise</a:t>
            </a:r>
            <a:r>
              <a:rPr lang="en-US" dirty="0" smtClean="0"/>
              <a:t> MADV_RANDOM</a:t>
            </a:r>
          </a:p>
          <a:p>
            <a:r>
              <a:rPr lang="en-US" dirty="0" smtClean="0"/>
              <a:t>SSD is substantially faster than HDD for random and sequential access.</a:t>
            </a:r>
          </a:p>
          <a:p>
            <a:r>
              <a:rPr lang="en-US" dirty="0" smtClean="0"/>
              <a:t>Mapping and using 125MB of data (larger than RAM limit) uses </a:t>
            </a:r>
            <a:r>
              <a:rPr lang="en-US" dirty="0" smtClean="0"/>
              <a:t>3.1MB </a:t>
            </a:r>
            <a:r>
              <a:rPr lang="en-US" dirty="0" smtClean="0"/>
              <a:t>RAM (Live Bytes)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4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Hooking in to File IO</a:t>
            </a:r>
          </a:p>
          <a:p>
            <a:r>
              <a:rPr lang="en-US" dirty="0" smtClean="0"/>
              <a:t>Automated </a:t>
            </a:r>
            <a:r>
              <a:rPr lang="en-US" dirty="0" err="1" smtClean="0"/>
              <a:t>iOS</a:t>
            </a:r>
            <a:r>
              <a:rPr lang="en-US" dirty="0" smtClean="0"/>
              <a:t> project conversion</a:t>
            </a:r>
          </a:p>
          <a:p>
            <a:r>
              <a:rPr lang="en-US" dirty="0" smtClean="0"/>
              <a:t>Wrappers for e.g. </a:t>
            </a:r>
            <a:r>
              <a:rPr lang="en-US" dirty="0" err="1" smtClean="0"/>
              <a:t>openGL</a:t>
            </a:r>
            <a:r>
              <a:rPr lang="en-US" dirty="0" smtClean="0"/>
              <a:t>, </a:t>
            </a:r>
            <a:r>
              <a:rPr lang="en-US" dirty="0" err="1" smtClean="0"/>
              <a:t>openAL</a:t>
            </a:r>
            <a:r>
              <a:rPr lang="en-US" dirty="0" smtClean="0"/>
              <a:t>, cocos2d,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 Offers:</a:t>
            </a:r>
          </a:p>
          <a:p>
            <a:pPr lvl="1"/>
            <a:r>
              <a:rPr lang="en-US" dirty="0" smtClean="0"/>
              <a:t>Reduced Memory Management</a:t>
            </a:r>
          </a:p>
          <a:p>
            <a:pPr lvl="1"/>
            <a:r>
              <a:rPr lang="en-US" dirty="0" smtClean="0"/>
              <a:t>File Name Based Data Retrieval</a:t>
            </a:r>
          </a:p>
          <a:p>
            <a:pPr lvl="1"/>
            <a:r>
              <a:rPr lang="en-US" dirty="0" smtClean="0"/>
              <a:t>Substantially Lower RAM footprint (around 0MB)</a:t>
            </a:r>
          </a:p>
          <a:p>
            <a:pPr lvl="1"/>
            <a:r>
              <a:rPr lang="en-US" dirty="0" smtClean="0"/>
              <a:t>Larger Memory Block </a:t>
            </a:r>
            <a:r>
              <a:rPr lang="en-US" dirty="0" smtClean="0"/>
              <a:t>Available (700MB VM </a:t>
            </a:r>
            <a:r>
              <a:rPr lang="en-US" dirty="0" err="1" smtClean="0"/>
              <a:t>iphone</a:t>
            </a:r>
            <a:r>
              <a:rPr lang="en-US" dirty="0" smtClean="0"/>
              <a:t> 4, 40MB RAM)</a:t>
            </a:r>
            <a:endParaRPr lang="en-US" dirty="0" smtClean="0"/>
          </a:p>
          <a:p>
            <a:pPr lvl="1"/>
            <a:r>
              <a:rPr lang="en-US" dirty="0" smtClean="0"/>
              <a:t>Compression Of Selected File Types</a:t>
            </a:r>
          </a:p>
          <a:p>
            <a:pPr lvl="1"/>
            <a:r>
              <a:rPr lang="en-US" dirty="0" smtClean="0"/>
              <a:t>Open-Source – Allows enhancements and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7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21" y="67236"/>
            <a:ext cx="8756315" cy="1371600"/>
          </a:xfrm>
        </p:spPr>
        <p:txBody>
          <a:bodyPr/>
          <a:lstStyle/>
          <a:p>
            <a:r>
              <a:rPr lang="en-US" dirty="0" smtClean="0"/>
              <a:t>Objective-C object hierarchy</a:t>
            </a:r>
            <a:endParaRPr lang="en-US" dirty="0"/>
          </a:p>
        </p:txBody>
      </p:sp>
      <p:pic>
        <p:nvPicPr>
          <p:cNvPr id="4" name="Content Placeholder 3" descr="UIImage 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50" r="-44350"/>
          <a:stretch>
            <a:fillRect/>
          </a:stretch>
        </p:blipFill>
        <p:spPr>
          <a:xfrm>
            <a:off x="-769330" y="1884947"/>
            <a:ext cx="10335523" cy="4864769"/>
          </a:xfrm>
        </p:spPr>
      </p:pic>
    </p:spTree>
    <p:extLst>
      <p:ext uri="{BB962C8B-B14F-4D97-AF65-F5344CB8AC3E}">
        <p14:creationId xmlns:p14="http://schemas.microsoft.com/office/powerpoint/2010/main" val="28066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67236"/>
            <a:ext cx="8255000" cy="1371600"/>
          </a:xfrm>
        </p:spPr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</a:t>
            </a:r>
          </a:p>
          <a:p>
            <a:pPr lvl="1"/>
            <a:r>
              <a:rPr lang="en-US" dirty="0" smtClean="0"/>
              <a:t>Apple’s App Store</a:t>
            </a:r>
          </a:p>
          <a:p>
            <a:pPr lvl="2"/>
            <a:r>
              <a:rPr lang="en-US" dirty="0" smtClean="0"/>
              <a:t>111 000 active games</a:t>
            </a:r>
          </a:p>
          <a:p>
            <a:pPr lvl="2"/>
            <a:r>
              <a:rPr lang="en-US" dirty="0" smtClean="0"/>
              <a:t>635 000 active applications (all categories)</a:t>
            </a:r>
          </a:p>
          <a:p>
            <a:pPr lvl="2"/>
            <a:r>
              <a:rPr lang="en-US" dirty="0" smtClean="0"/>
              <a:t>157 000 active publishers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01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In-App Purchases</a:t>
            </a:r>
          </a:p>
          <a:p>
            <a:r>
              <a:rPr lang="en-US" dirty="0" smtClean="0"/>
              <a:t>Android APK (Android </a:t>
            </a:r>
            <a:r>
              <a:rPr lang="en-US" dirty="0" err="1" smtClean="0"/>
              <a:t>devs</a:t>
            </a:r>
            <a:r>
              <a:rPr lang="en-US" dirty="0" smtClean="0"/>
              <a:t> must use NDK)</a:t>
            </a:r>
          </a:p>
        </p:txBody>
      </p:sp>
    </p:spTree>
    <p:extLst>
      <p:ext uri="{BB962C8B-B14F-4D97-AF65-F5344CB8AC3E}">
        <p14:creationId xmlns:p14="http://schemas.microsoft.com/office/powerpoint/2010/main" val="351673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3G based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30411" cy="4340726"/>
          </a:xfrm>
        </p:spPr>
        <p:txBody>
          <a:bodyPr>
            <a:normAutofit/>
          </a:bodyPr>
          <a:lstStyle/>
          <a:p>
            <a:r>
              <a:rPr lang="en-US" dirty="0" smtClean="0"/>
              <a:t>Apps limited to 20MB over 3G</a:t>
            </a:r>
          </a:p>
          <a:p>
            <a:r>
              <a:rPr lang="en-US" dirty="0" smtClean="0"/>
              <a:t>Use Bundle in a skeleton application</a:t>
            </a:r>
          </a:p>
          <a:p>
            <a:r>
              <a:rPr lang="en-US" dirty="0" smtClean="0"/>
              <a:t>Application can be designed around content</a:t>
            </a:r>
          </a:p>
          <a:p>
            <a:pPr lvl="1"/>
            <a:r>
              <a:rPr lang="en-US" dirty="0" smtClean="0"/>
              <a:t>UI Elements, Levels, Characters, Sounds etc.</a:t>
            </a:r>
          </a:p>
          <a:p>
            <a:pPr lvl="1"/>
            <a:r>
              <a:rPr lang="en-US" dirty="0" smtClean="0"/>
              <a:t>Pak files can be downloaded and plugged in to skeleton.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pak</a:t>
            </a:r>
            <a:r>
              <a:rPr lang="en-US" dirty="0" smtClean="0"/>
              <a:t> downloads are not limited in size.</a:t>
            </a:r>
          </a:p>
          <a:p>
            <a:r>
              <a:rPr lang="en-US" dirty="0" smtClean="0"/>
              <a:t>App can reach a larger market, downloadable on 3G and </a:t>
            </a:r>
            <a:r>
              <a:rPr lang="en-US" dirty="0" err="1" smtClean="0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3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Block needs to be large enough</a:t>
            </a:r>
          </a:p>
          <a:p>
            <a:r>
              <a:rPr lang="en-US" dirty="0" smtClean="0"/>
              <a:t>Mapping file smaller than 4kb(page size) results in memory waste</a:t>
            </a:r>
          </a:p>
          <a:p>
            <a:r>
              <a:rPr lang="en-US" dirty="0" smtClean="0"/>
              <a:t>No “on the fly” decompression</a:t>
            </a:r>
          </a:p>
          <a:p>
            <a:r>
              <a:rPr lang="en-US" dirty="0" smtClean="0"/>
              <a:t>Only tested with C Runtime and Objective-C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11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answers the research question “How can we decrease the memory footprint”</a:t>
            </a:r>
          </a:p>
          <a:p>
            <a:r>
              <a:rPr lang="en-US" dirty="0" smtClean="0"/>
              <a:t>Using Virtual memory and a </a:t>
            </a:r>
            <a:r>
              <a:rPr lang="en-US" dirty="0" err="1" smtClean="0"/>
              <a:t>filesystem</a:t>
            </a:r>
            <a:r>
              <a:rPr lang="en-US" dirty="0" smtClean="0"/>
              <a:t> RAM usage can be close to </a:t>
            </a:r>
            <a:r>
              <a:rPr lang="en-US" dirty="0" smtClean="0"/>
              <a:t>page size (4KB)</a:t>
            </a:r>
            <a:r>
              <a:rPr lang="en-US" dirty="0" smtClean="0"/>
              <a:t> </a:t>
            </a:r>
            <a:r>
              <a:rPr lang="en-US" dirty="0" smtClean="0"/>
              <a:t>for assets</a:t>
            </a:r>
          </a:p>
          <a:p>
            <a:r>
              <a:rPr lang="en-US" dirty="0" smtClean="0"/>
              <a:t>Open-Source C Based solution can be used on many platforms with minimal modifications</a:t>
            </a:r>
          </a:p>
          <a:p>
            <a:r>
              <a:rPr lang="en-US" dirty="0" smtClean="0"/>
              <a:t>Please contact us if you are interested in getting involved with Bundle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3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Johan </a:t>
            </a:r>
            <a:r>
              <a:rPr lang="en-US" dirty="0" err="1" smtClean="0"/>
              <a:t>Knutzen</a:t>
            </a:r>
            <a:r>
              <a:rPr lang="en-US" dirty="0" smtClean="0"/>
              <a:t> for his guidance and opinion throughout the R&amp;D of Bundle.</a:t>
            </a:r>
          </a:p>
          <a:p>
            <a:r>
              <a:rPr lang="en-US" dirty="0" err="1" smtClean="0"/>
              <a:t>Lennart</a:t>
            </a:r>
            <a:r>
              <a:rPr lang="en-US" dirty="0" smtClean="0"/>
              <a:t> </a:t>
            </a:r>
            <a:r>
              <a:rPr lang="en-US" dirty="0" err="1" smtClean="0"/>
              <a:t>Petersson</a:t>
            </a:r>
            <a:r>
              <a:rPr lang="en-US" dirty="0" smtClean="0"/>
              <a:t> for supervising our thesis.</a:t>
            </a:r>
          </a:p>
          <a:p>
            <a:endParaRPr lang="en-US" dirty="0"/>
          </a:p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8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Based Data Streaming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Texture Streaming</a:t>
            </a:r>
          </a:p>
          <a:p>
            <a:pPr lvl="1"/>
            <a:r>
              <a:rPr lang="en-US" dirty="0" err="1" smtClean="0"/>
              <a:t>MegaTextures</a:t>
            </a:r>
            <a:endParaRPr lang="en-US" dirty="0" smtClean="0"/>
          </a:p>
          <a:p>
            <a:pPr lvl="1"/>
            <a:r>
              <a:rPr lang="en-US" dirty="0" smtClean="0"/>
              <a:t>Virtual Texturing (uses texture </a:t>
            </a:r>
            <a:r>
              <a:rPr lang="en-US" dirty="0" err="1" smtClean="0"/>
              <a:t>pagetable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Issues:</a:t>
            </a:r>
          </a:p>
          <a:p>
            <a:pPr lvl="2"/>
            <a:r>
              <a:rPr lang="en-US" dirty="0" smtClean="0"/>
              <a:t> Texture filtering</a:t>
            </a:r>
          </a:p>
          <a:p>
            <a:pPr lvl="2"/>
            <a:r>
              <a:rPr lang="en-US" dirty="0" smtClean="0"/>
              <a:t>Thrashing</a:t>
            </a:r>
          </a:p>
          <a:p>
            <a:pPr lvl="2"/>
            <a:r>
              <a:rPr lang="en-US" dirty="0" smtClean="0"/>
              <a:t>Level Of Detail Transitions Under High Latency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Enhancements For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CRAMES</a:t>
            </a:r>
          </a:p>
          <a:p>
            <a:pPr lvl="2"/>
            <a:r>
              <a:rPr lang="en-US" dirty="0" smtClean="0"/>
              <a:t>Read/Write </a:t>
            </a:r>
            <a:r>
              <a:rPr lang="en-US" dirty="0" err="1" smtClean="0"/>
              <a:t>Fileystem</a:t>
            </a:r>
            <a:endParaRPr lang="en-US" dirty="0" smtClean="0"/>
          </a:p>
          <a:p>
            <a:pPr lvl="2"/>
            <a:r>
              <a:rPr lang="en-US" dirty="0" smtClean="0"/>
              <a:t>Doubles amount of RAM</a:t>
            </a:r>
          </a:p>
          <a:p>
            <a:pPr lvl="2"/>
            <a:r>
              <a:rPr lang="en-US" dirty="0" smtClean="0"/>
              <a:t>Stores swapped out pages in compressed format</a:t>
            </a:r>
          </a:p>
          <a:p>
            <a:pPr lvl="2"/>
            <a:r>
              <a:rPr lang="en-US" dirty="0" smtClean="0"/>
              <a:t>Enables in-RAM </a:t>
            </a:r>
            <a:r>
              <a:rPr lang="en-US" dirty="0" err="1" smtClean="0"/>
              <a:t>filesystem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Targets low-power embedded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Cramfs</a:t>
            </a:r>
            <a:endParaRPr lang="en-US" dirty="0" smtClean="0"/>
          </a:p>
          <a:p>
            <a:pPr lvl="2"/>
            <a:r>
              <a:rPr lang="en-US" dirty="0" smtClean="0"/>
              <a:t>Compresses pages for read access on ROMS</a:t>
            </a:r>
          </a:p>
        </p:txBody>
      </p:sp>
    </p:spTree>
    <p:extLst>
      <p:ext uri="{BB962C8B-B14F-4D97-AF65-F5344CB8AC3E}">
        <p14:creationId xmlns:p14="http://schemas.microsoft.com/office/powerpoint/2010/main" val="24104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File Systems And Archived File Types For Video Games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Various games uses archived files</a:t>
            </a:r>
          </a:p>
          <a:p>
            <a:pPr lvl="2"/>
            <a:r>
              <a:rPr lang="en-US" dirty="0" smtClean="0"/>
              <a:t>Quake 3 - .pk3</a:t>
            </a:r>
          </a:p>
          <a:p>
            <a:pPr lvl="2"/>
            <a:r>
              <a:rPr lang="en-US" dirty="0" smtClean="0"/>
              <a:t>Quake 4 - .pk4</a:t>
            </a:r>
          </a:p>
          <a:p>
            <a:pPr lvl="2"/>
            <a:r>
              <a:rPr lang="en-US" dirty="0" smtClean="0"/>
              <a:t>Doom 3 - .pk4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Doom 3 source code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Documented </a:t>
            </a:r>
            <a:r>
              <a:rPr lang="en-US" dirty="0" err="1" smtClean="0"/>
              <a:t>Filesystem</a:t>
            </a:r>
            <a:r>
              <a:rPr lang="en-US" dirty="0" smtClean="0"/>
              <a:t> using .pk4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OSX and </a:t>
            </a:r>
            <a:r>
              <a:rPr lang="en-US" dirty="0" err="1" smtClean="0"/>
              <a:t>iOS</a:t>
            </a:r>
            <a:r>
              <a:rPr lang="en-US" dirty="0" smtClean="0"/>
              <a:t> Bundles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Holds:</a:t>
            </a:r>
          </a:p>
          <a:p>
            <a:pPr lvl="2"/>
            <a:r>
              <a:rPr lang="en-US" dirty="0" smtClean="0"/>
              <a:t>Executable code</a:t>
            </a:r>
          </a:p>
          <a:p>
            <a:pPr lvl="2"/>
            <a:r>
              <a:rPr lang="en-US" dirty="0" smtClean="0"/>
              <a:t>Resources to be used by the code</a:t>
            </a:r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7" y="67236"/>
            <a:ext cx="8083884" cy="1371600"/>
          </a:xfrm>
        </p:spPr>
        <p:txBody>
          <a:bodyPr/>
          <a:lstStyle/>
          <a:p>
            <a:r>
              <a:rPr lang="en-US" sz="4500" dirty="0"/>
              <a:t>Constructive research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approach</a:t>
            </a:r>
            <a:r>
              <a:rPr lang="en-US" dirty="0"/>
              <a:t>: A way to turn existing knowledge into novelty or innovation. (</a:t>
            </a:r>
            <a:r>
              <a:rPr lang="en-US" dirty="0" err="1"/>
              <a:t>Crnkovic</a:t>
            </a:r>
            <a:r>
              <a:rPr lang="en-US" dirty="0"/>
              <a:t>, 2009) </a:t>
            </a:r>
          </a:p>
          <a:p>
            <a:r>
              <a:rPr lang="en-US" b="1" dirty="0"/>
              <a:t>Why choosing this method’s principles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Suitable </a:t>
            </a:r>
            <a:r>
              <a:rPr lang="en-US" dirty="0"/>
              <a:t>for computer science related research. </a:t>
            </a:r>
          </a:p>
          <a:p>
            <a:pPr lvl="1"/>
            <a:r>
              <a:rPr lang="en-US" dirty="0" smtClean="0"/>
              <a:t>Flexible</a:t>
            </a:r>
            <a:r>
              <a:rPr lang="en-US" dirty="0"/>
              <a:t>, freedom in mixing social science </a:t>
            </a:r>
            <a:r>
              <a:rPr lang="en-US" dirty="0" smtClean="0"/>
              <a:t>approaches.</a:t>
            </a:r>
          </a:p>
          <a:p>
            <a:pPr lvl="1"/>
            <a:r>
              <a:rPr lang="en-US" dirty="0" smtClean="0"/>
              <a:t>Knowledge </a:t>
            </a:r>
            <a:r>
              <a:rPr lang="en-US" dirty="0"/>
              <a:t>is gained iteratively as the development process is 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pic>
        <p:nvPicPr>
          <p:cNvPr id="5" name="Picture 4" descr="Macintosh HD:Users:smokiee:bundle:Bundle:Thesis:framework_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4" y="2001434"/>
            <a:ext cx="5378026" cy="4614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5627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391</TotalTime>
  <Words>1181</Words>
  <Application>Microsoft Macintosh PowerPoint</Application>
  <PresentationFormat>On-screen Show (4:3)</PresentationFormat>
  <Paragraphs>198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Folio</vt:lpstr>
      <vt:lpstr>Bundle</vt:lpstr>
      <vt:lpstr>Introduction and Motivation</vt:lpstr>
      <vt:lpstr>Introduction and Motivation</vt:lpstr>
      <vt:lpstr>Related Work</vt:lpstr>
      <vt:lpstr>Related Work</vt:lpstr>
      <vt:lpstr>Related Work</vt:lpstr>
      <vt:lpstr>Related Work</vt:lpstr>
      <vt:lpstr>Constructive research method</vt:lpstr>
      <vt:lpstr>Process Model</vt:lpstr>
      <vt:lpstr>Bundle</vt:lpstr>
      <vt:lpstr>Bundle</vt:lpstr>
      <vt:lpstr>Bundle</vt:lpstr>
      <vt:lpstr>Bundle</vt:lpstr>
      <vt:lpstr>Bundle Design</vt:lpstr>
      <vt:lpstr>Bundle Design</vt:lpstr>
      <vt:lpstr>Bundle Design</vt:lpstr>
      <vt:lpstr>Bundle Implementation </vt:lpstr>
      <vt:lpstr>Bundle Implementation </vt:lpstr>
      <vt:lpstr>Bundle Implementation </vt:lpstr>
      <vt:lpstr>Bundle Implementation</vt:lpstr>
      <vt:lpstr>Bundle Implementation</vt:lpstr>
      <vt:lpstr>PowerPoint Presentation</vt:lpstr>
      <vt:lpstr>Test Results</vt:lpstr>
      <vt:lpstr>Test Results</vt:lpstr>
      <vt:lpstr>Test Results </vt:lpstr>
      <vt:lpstr>Test Results</vt:lpstr>
      <vt:lpstr>Future Research</vt:lpstr>
      <vt:lpstr>Discussion</vt:lpstr>
      <vt:lpstr>Objective-C object hierarchy</vt:lpstr>
      <vt:lpstr>Other Uses:</vt:lpstr>
      <vt:lpstr>3G based Downloads</vt:lpstr>
      <vt:lpstr>Limitations</vt:lpstr>
      <vt:lpstr>Conclusion</vt:lpstr>
      <vt:lpstr>Acknowledgements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</dc:title>
  <dc:creator>jarryd mike</dc:creator>
  <cp:lastModifiedBy>jarryd mike</cp:lastModifiedBy>
  <cp:revision>43</cp:revision>
  <dcterms:created xsi:type="dcterms:W3CDTF">2012-05-27T11:52:21Z</dcterms:created>
  <dcterms:modified xsi:type="dcterms:W3CDTF">2012-05-27T19:16:08Z</dcterms:modified>
</cp:coreProperties>
</file>