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5" r:id="rId18"/>
    <p:sldId id="261" r:id="rId19"/>
    <p:sldId id="289" r:id="rId20"/>
    <p:sldId id="290" r:id="rId21"/>
    <p:sldId id="262" r:id="rId22"/>
    <p:sldId id="263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33"/>
  </p:normalViewPr>
  <p:slideViewPr>
    <p:cSldViewPr snapToGrid="0" snapToObjects="1">
      <p:cViewPr varScale="1">
        <p:scale>
          <a:sx n="155" d="100"/>
          <a:sy n="15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90204"/>
      </a:defRPr>
    </a:lvl1pPr>
    <a:lvl2pPr indent="228600" latinLnBrk="0">
      <a:defRPr sz="1400">
        <a:latin typeface="+mn-lt"/>
        <a:ea typeface="+mn-ea"/>
        <a:cs typeface="+mn-cs"/>
        <a:sym typeface="Arial" panose="020B0604020202090204"/>
      </a:defRPr>
    </a:lvl2pPr>
    <a:lvl3pPr indent="457200" latinLnBrk="0">
      <a:defRPr sz="1400">
        <a:latin typeface="+mn-lt"/>
        <a:ea typeface="+mn-ea"/>
        <a:cs typeface="+mn-cs"/>
        <a:sym typeface="Arial" panose="020B0604020202090204"/>
      </a:defRPr>
    </a:lvl3pPr>
    <a:lvl4pPr indent="685800" latinLnBrk="0">
      <a:defRPr sz="1400">
        <a:latin typeface="+mn-lt"/>
        <a:ea typeface="+mn-ea"/>
        <a:cs typeface="+mn-cs"/>
        <a:sym typeface="Arial" panose="020B0604020202090204"/>
      </a:defRPr>
    </a:lvl4pPr>
    <a:lvl5pPr indent="914400" latinLnBrk="0">
      <a:defRPr sz="1400">
        <a:latin typeface="+mn-lt"/>
        <a:ea typeface="+mn-ea"/>
        <a:cs typeface="+mn-cs"/>
        <a:sym typeface="Arial" panose="020B0604020202090204"/>
      </a:defRPr>
    </a:lvl5pPr>
    <a:lvl6pPr indent="1143000" latinLnBrk="0">
      <a:defRPr sz="1400">
        <a:latin typeface="+mn-lt"/>
        <a:ea typeface="+mn-ea"/>
        <a:cs typeface="+mn-cs"/>
        <a:sym typeface="Arial" panose="020B0604020202090204"/>
      </a:defRPr>
    </a:lvl6pPr>
    <a:lvl7pPr indent="1371600" latinLnBrk="0">
      <a:defRPr sz="1400">
        <a:latin typeface="+mn-lt"/>
        <a:ea typeface="+mn-ea"/>
        <a:cs typeface="+mn-cs"/>
        <a:sym typeface="Arial" panose="020B0604020202090204"/>
      </a:defRPr>
    </a:lvl7pPr>
    <a:lvl8pPr indent="1600200" latinLnBrk="0">
      <a:defRPr sz="1400">
        <a:latin typeface="+mn-lt"/>
        <a:ea typeface="+mn-ea"/>
        <a:cs typeface="+mn-cs"/>
        <a:sym typeface="Arial" panose="020B0604020202090204"/>
      </a:defRPr>
    </a:lvl8pPr>
    <a:lvl9pPr indent="1828800" latinLnBrk="0">
      <a:defRPr sz="1400">
        <a:latin typeface="+mn-lt"/>
        <a:ea typeface="+mn-ea"/>
        <a:cs typeface="+mn-cs"/>
        <a:sym typeface="Arial" panose="020B060402020209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/>
              <a:t>Jialu</a:t>
            </a:r>
            <a:r>
              <a:rPr lang="en-US" dirty="0"/>
              <a:t> Wang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ba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4" y="2009137"/>
            <a:ext cx="4227510" cy="239965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65" y="2009137"/>
            <a:ext cx="4212203" cy="23996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ox and whisk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3" y="1716655"/>
            <a:ext cx="3953107" cy="255277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6" y="1716655"/>
            <a:ext cx="2479541" cy="2552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pi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2918992"/>
            <a:ext cx="8397250" cy="1888294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7" y="952774"/>
            <a:ext cx="1710798" cy="17421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, box and whisk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" y="1845482"/>
            <a:ext cx="4242487" cy="253241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93" y="1845481"/>
            <a:ext cx="2500080" cy="25324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Ownership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5" y="3157356"/>
            <a:ext cx="8184670" cy="1805690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3" y="929805"/>
            <a:ext cx="1878741" cy="19844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, box and whisk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" y="1804269"/>
            <a:ext cx="4318426" cy="295219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64" y="1804269"/>
            <a:ext cx="3241393" cy="29521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Standard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321276" y="1607137"/>
          <a:ext cx="4250724" cy="334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Picture 10" descr="Chart, pi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4" y="1492130"/>
            <a:ext cx="3494201" cy="32104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Segmentation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 descr="Chart, pi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10" y="1375719"/>
            <a:ext cx="3960475" cy="342733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6346" y="1828027"/>
          <a:ext cx="4250724" cy="1981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Demographics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1149" y="1579563"/>
          <a:ext cx="8627824" cy="323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7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customer_id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job_industry_category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wealth_segment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owns_car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customer_segment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2103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1975/9/22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1967/10/1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1965/8/27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1956/9/25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Property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1989/7/26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1763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1994/10/30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1978/8/26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1760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1966/4/27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1969/6/2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2354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1958/12/19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Dashboard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DBB47D3-7A25-B748-B434-6B914F9D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75" y="113000"/>
            <a:ext cx="5702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56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0013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US" dirty="0"/>
              <a:t>: RFM Analysis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Dashboard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3F3BC89-BE2E-864B-BA30-A3431A60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94" y="294641"/>
            <a:ext cx="7338744" cy="47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099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4333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Python code about </a:t>
            </a:r>
            <a:r>
              <a:rPr lang="en-US"/>
              <a:t>this work:</a:t>
            </a:r>
          </a:p>
          <a:p>
            <a:r>
              <a:rPr lang="en-US"/>
              <a:t>https://github.com/jarrywangcn/KPMG-Data-Analytic</a:t>
            </a:r>
          </a:p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Top 1000 old Customer based on RFM analysis</a:t>
            </a:r>
          </a:p>
          <a:p>
            <a:r>
              <a:rPr lang="en-US" dirty="0"/>
              <a:t>analyze their demographic features 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63146"/>
            <a:ext cx="4134600" cy="28163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Problem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Sprocket Central Pty Ltd want to find high value customers from a list of 1000 potential customers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The data about new customers don’t have transaction history but with demographics and attributes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Sprocket have a dataset with existing customers’ transaction history with demographics and attributes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/>
          <p:cNvSpPr/>
          <p:nvPr/>
        </p:nvSpPr>
        <p:spPr>
          <a:xfrm>
            <a:off x="4715014" y="2063146"/>
            <a:ext cx="4134600" cy="202000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Approach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 dataset about existing customers to get insights about demographics and attributes of high value customers based on RFM analysis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Encode the new customers’ demographics and attributes to predict their value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5683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Data Cleaning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90087" y="1333867"/>
          <a:ext cx="8311579" cy="354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Consistency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 panose="020B060402020209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Inconsistent values for the same attribute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Inconsistent data type for the same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gender have 6 unique values, change F &amp;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Femal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to Female, M to Male. Additionally, gender records where ‘U’ have been replaced based on the distribution from the training dataset.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CustomerAddress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state has different rules, some are full spelt, some are abbrev, change all to abbrev.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Some column have wrong data types, such as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product_first_sold_date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and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list_price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transactions, one is date not number, the other is currency not number.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Default column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has Mojibake, don't know what's the right decode rule;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Completeness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 panose="020B060402020209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Every sheet has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If only a small number of rows are empty, we will filter out the record entirely from the training set for prediction, like less 1% transactions have missing fields. But if it is core field or the missing rate is high (like 12.5% missing rate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job_title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we will impute the missing fields based on distribution in the training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Currency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customer_id's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maximal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is 4000 , but three values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Transactions is 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ensure that all tables are from the same period. Only customers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will be used as a training set for our model. it’s better to merge data in both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and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NewCustomerList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into one sheet, adding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by DOB.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90666"/>
            <a:ext cx="4134600" cy="122363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RFM stands for Recency, Frequency, and Monetary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Often used for reactivation campaigns, high values customer programs etc.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55" y="1756968"/>
            <a:ext cx="4745620" cy="21169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79" y="1750515"/>
            <a:ext cx="6645048" cy="28406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Frequency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98" y="1748670"/>
            <a:ext cx="7181302" cy="3130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vs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1" y="1721101"/>
            <a:ext cx="7299368" cy="30703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943128" y="3535192"/>
            <a:ext cx="4134600" cy="122363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Gold: total score &lt;= 3, </a:t>
            </a:r>
          </a:p>
          <a:p>
            <a:r>
              <a:rPr lang="en-US" dirty="0"/>
              <a:t>Silver: total score &lt;= 6, 25%</a:t>
            </a:r>
          </a:p>
          <a:p>
            <a:r>
              <a:rPr lang="en-US" dirty="0"/>
              <a:t>Bronze: total score &lt;= 8, 50%</a:t>
            </a:r>
          </a:p>
          <a:p>
            <a:r>
              <a:rPr lang="en-US" dirty="0"/>
              <a:t>Basic: total score &gt; 8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943442"/>
            <a:ext cx="4248472" cy="2591750"/>
          </a:xfrm>
          <a:prstGeom prst="rect">
            <a:avLst/>
          </a:prstGeom>
        </p:spPr>
      </p:pic>
      <p:graphicFrame>
        <p:nvGraphicFramePr>
          <p:cNvPr id="10" name="Table 6"/>
          <p:cNvGraphicFramePr>
            <a:graphicFrameLocks noGrp="1"/>
          </p:cNvGraphicFramePr>
          <p:nvPr/>
        </p:nvGraphicFramePr>
        <p:xfrm>
          <a:off x="4757121" y="3814791"/>
          <a:ext cx="3894630" cy="770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111">
                <a:tc>
                  <a:txBody>
                    <a:bodyPr/>
                    <a:lstStyle/>
                    <a:p>
                      <a:r>
                        <a:rPr lang="en-US" dirty="0"/>
                        <a:t>RFM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Shape 99"/>
          <p:cNvSpPr/>
          <p:nvPr/>
        </p:nvSpPr>
        <p:spPr>
          <a:xfrm>
            <a:off x="205025" y="1743720"/>
            <a:ext cx="8565600" cy="14314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1800" b="0" dirty="0"/>
              <a:t>The more recent a customer buy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1800" b="0" dirty="0"/>
              <a:t>The monetary value a customer pay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1800" b="0" dirty="0"/>
              <a:t>The more times a customer purchase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1800" b="0" dirty="0"/>
              <a:t>The higher value a customer is</a:t>
            </a:r>
            <a:endParaRPr sz="1800" b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1468</Words>
  <Application>Microsoft Macintosh PowerPoint</Application>
  <PresentationFormat>On-screen Show (16:9)</PresentationFormat>
  <Paragraphs>268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Open Sans Extrabold</vt:lpstr>
      <vt:lpstr>Open Sans Light</vt:lpstr>
      <vt:lpstr>Arial</vt:lpstr>
      <vt:lpstr>Calibri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 Jarry</cp:lastModifiedBy>
  <cp:revision>16</cp:revision>
  <dcterms:created xsi:type="dcterms:W3CDTF">2020-12-23T12:17:48Z</dcterms:created>
  <dcterms:modified xsi:type="dcterms:W3CDTF">2020-12-23T16:45:20Z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1033-2.8.1.4670</vt:lpwstr>
  </property>
</Properties>
</file>