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4" r:id="rId10"/>
    <p:sldId id="278" r:id="rId11"/>
    <p:sldId id="279" r:id="rId12"/>
    <p:sldId id="280" r:id="rId13"/>
    <p:sldId id="281" r:id="rId14"/>
    <p:sldId id="282" r:id="rId15"/>
    <p:sldId id="283" r:id="rId16"/>
    <p:sldId id="287" r:id="rId17"/>
    <p:sldId id="285" r:id="rId18"/>
    <p:sldId id="261" r:id="rId19"/>
    <p:sldId id="262" r:id="rId20"/>
    <p:sldId id="263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50"/>
  </p:normalViewPr>
  <p:slideViewPr>
    <p:cSldViewPr snapToGrid="0" snapToObjects="1">
      <p:cViewPr varScale="1">
        <p:scale>
          <a:sx n="130" d="100"/>
          <a:sy n="130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199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err="1"/>
              <a:t>Jialu</a:t>
            </a:r>
            <a:r>
              <a:rPr lang="en-US" dirty="0"/>
              <a:t> Wang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08F44D4-3A2D-4B49-8AB7-1DBCFA40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4" y="2009137"/>
            <a:ext cx="4227510" cy="2399651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67C3655-778C-C443-ACB5-25076C7A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65" y="2009137"/>
            <a:ext cx="4212203" cy="23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44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D3AC98-B62A-CC47-B962-D6ADEA2FA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3" y="1716655"/>
            <a:ext cx="3953107" cy="2552777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6A419EB3-7C4C-6D44-9A1F-D32532A3E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66" y="1716655"/>
            <a:ext cx="2479541" cy="25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167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Gender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F8A18E29-AE5E-1D46-A9FF-4A4513D89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5" y="2918992"/>
            <a:ext cx="8397250" cy="1888294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8418670D-4ACD-644F-844B-0CDA847B9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7" y="952774"/>
            <a:ext cx="1710798" cy="17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75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FD15DD56-2AC2-6848-BA27-2D113FD38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5" y="1845482"/>
            <a:ext cx="4242487" cy="253241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DA6D9E32-3830-3C42-95EC-526902B5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93" y="1845481"/>
            <a:ext cx="2500080" cy="25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691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Car Ownership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91E9D4F-9F2E-D74E-8630-763A94DC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5" y="3157356"/>
            <a:ext cx="8184670" cy="1805690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5FE9CB38-785E-5F49-A56A-F4B824D5A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3" y="929805"/>
            <a:ext cx="1878741" cy="198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717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202F2278-9304-7C41-84B7-AD8E6AE72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74" y="1804269"/>
            <a:ext cx="4318426" cy="2952198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D63E8A15-7DB5-9B4F-8043-6963A325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64" y="1804269"/>
            <a:ext cx="3241393" cy="29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645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Segmentation Standard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212F60-5CF7-5949-945F-174C97443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52220"/>
              </p:ext>
            </p:extLst>
          </p:nvPr>
        </p:nvGraphicFramePr>
        <p:xfrm>
          <a:off x="321276" y="1607137"/>
          <a:ext cx="4250724" cy="3344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908">
                  <a:extLst>
                    <a:ext uri="{9D8B030D-6E8A-4147-A177-3AD203B41FA5}">
                      <a16:colId xmlns:a16="http://schemas.microsoft.com/office/drawing/2014/main" val="4198759041"/>
                    </a:ext>
                  </a:extLst>
                </a:gridCol>
                <a:gridCol w="1416908">
                  <a:extLst>
                    <a:ext uri="{9D8B030D-6E8A-4147-A177-3AD203B41FA5}">
                      <a16:colId xmlns:a16="http://schemas.microsoft.com/office/drawing/2014/main" val="2656496388"/>
                    </a:ext>
                  </a:extLst>
                </a:gridCol>
                <a:gridCol w="1416908">
                  <a:extLst>
                    <a:ext uri="{9D8B030D-6E8A-4147-A177-3AD203B41FA5}">
                      <a16:colId xmlns:a16="http://schemas.microsoft.com/office/drawing/2014/main" val="1456212051"/>
                    </a:ext>
                  </a:extLst>
                </a:gridCol>
              </a:tblGrid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44375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Platium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67349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83122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99247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Recent Customer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75006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Average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83657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High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412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47782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Evasive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19994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739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92921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C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82070"/>
                  </a:ext>
                </a:extLst>
              </a:tr>
            </a:tbl>
          </a:graphicData>
        </a:graphic>
      </p:graphicFrame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1C728111-F390-8B4C-A778-FF88DA4C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4" y="1492130"/>
            <a:ext cx="3494201" cy="32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035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1000 Customers Segmentation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E8C76160-5D26-DE47-8942-95092847A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10" y="1375719"/>
            <a:ext cx="3960475" cy="342733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F5E2C3-FD30-7D4B-9D75-173D80685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60452"/>
              </p:ext>
            </p:extLst>
          </p:nvPr>
        </p:nvGraphicFramePr>
        <p:xfrm>
          <a:off x="206346" y="1828027"/>
          <a:ext cx="4250724" cy="1981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6908">
                  <a:extLst>
                    <a:ext uri="{9D8B030D-6E8A-4147-A177-3AD203B41FA5}">
                      <a16:colId xmlns:a16="http://schemas.microsoft.com/office/drawing/2014/main" val="2697435474"/>
                    </a:ext>
                  </a:extLst>
                </a:gridCol>
                <a:gridCol w="1416908">
                  <a:extLst>
                    <a:ext uri="{9D8B030D-6E8A-4147-A177-3AD203B41FA5}">
                      <a16:colId xmlns:a16="http://schemas.microsoft.com/office/drawing/2014/main" val="3854196879"/>
                    </a:ext>
                  </a:extLst>
                </a:gridCol>
                <a:gridCol w="1416908">
                  <a:extLst>
                    <a:ext uri="{9D8B030D-6E8A-4147-A177-3AD203B41FA5}">
                      <a16:colId xmlns:a16="http://schemas.microsoft.com/office/drawing/2014/main" val="1975347219"/>
                    </a:ext>
                  </a:extLst>
                </a:gridCol>
              </a:tblGrid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8832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Platium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22350"/>
                  </a:ext>
                </a:extLst>
              </a:tr>
              <a:tr h="272637">
                <a:tc>
                  <a:txBody>
                    <a:bodyPr/>
                    <a:lstStyle/>
                    <a:p>
                      <a:r>
                        <a:rPr lang="en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07686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96202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Recent Customer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19271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r>
                        <a:rPr lang="en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Average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1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813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1000 Customers Demographics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28DA17-BD39-414B-A063-4B95F0CCD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94887"/>
              </p:ext>
            </p:extLst>
          </p:nvPr>
        </p:nvGraphicFramePr>
        <p:xfrm>
          <a:off x="311149" y="1579563"/>
          <a:ext cx="8627824" cy="3231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185">
                  <a:extLst>
                    <a:ext uri="{9D8B030D-6E8A-4147-A177-3AD203B41FA5}">
                      <a16:colId xmlns:a16="http://schemas.microsoft.com/office/drawing/2014/main" val="1504752156"/>
                    </a:ext>
                  </a:extLst>
                </a:gridCol>
                <a:gridCol w="682176">
                  <a:extLst>
                    <a:ext uri="{9D8B030D-6E8A-4147-A177-3AD203B41FA5}">
                      <a16:colId xmlns:a16="http://schemas.microsoft.com/office/drawing/2014/main" val="1270489636"/>
                    </a:ext>
                  </a:extLst>
                </a:gridCol>
                <a:gridCol w="744905">
                  <a:extLst>
                    <a:ext uri="{9D8B030D-6E8A-4147-A177-3AD203B41FA5}">
                      <a16:colId xmlns:a16="http://schemas.microsoft.com/office/drawing/2014/main" val="3000214930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3348075662"/>
                    </a:ext>
                  </a:extLst>
                </a:gridCol>
                <a:gridCol w="1233666">
                  <a:extLst>
                    <a:ext uri="{9D8B030D-6E8A-4147-A177-3AD203B41FA5}">
                      <a16:colId xmlns:a16="http://schemas.microsoft.com/office/drawing/2014/main" val="3582846384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3279520083"/>
                    </a:ext>
                  </a:extLst>
                </a:gridCol>
                <a:gridCol w="690016">
                  <a:extLst>
                    <a:ext uri="{9D8B030D-6E8A-4147-A177-3AD203B41FA5}">
                      <a16:colId xmlns:a16="http://schemas.microsoft.com/office/drawing/2014/main" val="2493471603"/>
                    </a:ext>
                  </a:extLst>
                </a:gridCol>
                <a:gridCol w="682176">
                  <a:extLst>
                    <a:ext uri="{9D8B030D-6E8A-4147-A177-3AD203B41FA5}">
                      <a16:colId xmlns:a16="http://schemas.microsoft.com/office/drawing/2014/main" val="2508354989"/>
                    </a:ext>
                  </a:extLst>
                </a:gridCol>
                <a:gridCol w="1317305">
                  <a:extLst>
                    <a:ext uri="{9D8B030D-6E8A-4147-A177-3AD203B41FA5}">
                      <a16:colId xmlns:a16="http://schemas.microsoft.com/office/drawing/2014/main" val="400089326"/>
                    </a:ext>
                  </a:extLst>
                </a:gridCol>
              </a:tblGrid>
              <a:tr h="269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customer_id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DOB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job_industry_category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wealth_segment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owns_car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tenure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customer_segment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3541525358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2103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1975/9/22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18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871767217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3470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1967/10/1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6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3543440544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725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1965/8/27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2337664307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2476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1956/9/25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Property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17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2193928425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902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1989/7/26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Retail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18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Platinum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3701351601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u="none" strike="noStrike">
                          <a:effectLst/>
                        </a:rPr>
                        <a:t>...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u="none" strike="noStrike">
                          <a:effectLst/>
                        </a:rPr>
                        <a:t>...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u="none" strike="noStrike">
                          <a:effectLst/>
                        </a:rPr>
                        <a:t>...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u="none" strike="noStrike">
                          <a:effectLst/>
                        </a:rPr>
                        <a:t>...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u="none" strike="noStrike">
                          <a:effectLst/>
                        </a:rPr>
                        <a:t>...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u="none" strike="noStrike">
                          <a:effectLst/>
                        </a:rPr>
                        <a:t>...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u="none" strike="noStrike">
                          <a:effectLst/>
                        </a:rPr>
                        <a:t>...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u="none" strike="noStrike">
                          <a:effectLst/>
                        </a:rPr>
                        <a:t>...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N" sz="1000" u="none" strike="noStrike">
                          <a:effectLst/>
                        </a:rPr>
                        <a:t>...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3429989271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1763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1994/10/30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7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691947866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1776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1978/8/26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Affluent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757139316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1760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1966/4/27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Health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15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3061779760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1759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1969/6/2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Financial Services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Net Worth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15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NSW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828022567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2354</a:t>
                      </a:r>
                      <a:endParaRPr lang="en-CN" sz="10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1958/12/19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Retail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Mass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0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000" u="none" strike="noStrike">
                          <a:effectLst/>
                        </a:rPr>
                        <a:t>17</a:t>
                      </a:r>
                      <a:endParaRPr lang="en-CN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Average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7756" marR="7756" marT="7756" marB="0" anchor="b"/>
                </a:tc>
                <a:extLst>
                  <a:ext uri="{0D108BD9-81ED-4DB2-BD59-A6C34878D82A}">
                    <a16:rowId xmlns:a16="http://schemas.microsoft.com/office/drawing/2014/main" val="72920962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  <a:r>
              <a:rPr lang="en-US" dirty="0"/>
              <a:t>: RFM Analysis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Python code about </a:t>
            </a:r>
            <a:r>
              <a:rPr lang="en-US"/>
              <a:t>this work:</a:t>
            </a:r>
          </a:p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Top 1000 old Customer based on RFM analysis</a:t>
            </a:r>
          </a:p>
          <a:p>
            <a:r>
              <a:rPr lang="en-US" dirty="0"/>
              <a:t>analyze their demographic features 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63146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Pty Ltd want to find high value customers from a list of 1000 potential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about new customers don’t have transaction history but with demographics and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have a dataset with existing customers’ transaction history with demographics and attributes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2D9063A9-76B8-A441-A70E-F6A1ADDC86B0}"/>
              </a:ext>
            </a:extLst>
          </p:cNvPr>
          <p:cNvSpPr/>
          <p:nvPr/>
        </p:nvSpPr>
        <p:spPr>
          <a:xfrm>
            <a:off x="4715014" y="2063146"/>
            <a:ext cx="4134600" cy="2020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Analysis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dataset about existing customers to get insights about demographics and attributes of high value customers based on RFM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the new customers’ demographics and attributes to predict their value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5683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Data Cleaning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b="1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07F3E8-1CE9-9A41-B721-BCEA0F9D5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58080"/>
              </p:ext>
            </p:extLst>
          </p:nvPr>
        </p:nvGraphicFramePr>
        <p:xfrm>
          <a:off x="290087" y="1333867"/>
          <a:ext cx="8311579" cy="3545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728">
                  <a:extLst>
                    <a:ext uri="{9D8B030D-6E8A-4147-A177-3AD203B41FA5}">
                      <a16:colId xmlns:a16="http://schemas.microsoft.com/office/drawing/2014/main" val="3864483581"/>
                    </a:ext>
                  </a:extLst>
                </a:gridCol>
                <a:gridCol w="2421584">
                  <a:extLst>
                    <a:ext uri="{9D8B030D-6E8A-4147-A177-3AD203B41FA5}">
                      <a16:colId xmlns:a16="http://schemas.microsoft.com/office/drawing/2014/main" val="1629439199"/>
                    </a:ext>
                  </a:extLst>
                </a:gridCol>
                <a:gridCol w="4742267">
                  <a:extLst>
                    <a:ext uri="{9D8B030D-6E8A-4147-A177-3AD203B41FA5}">
                      <a16:colId xmlns:a16="http://schemas.microsoft.com/office/drawing/2014/main" val="2584778449"/>
                    </a:ext>
                  </a:extLst>
                </a:gridCol>
              </a:tblGrid>
              <a:tr h="174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Consistency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Inconsistent values for the same attribute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Inconsistent data type for the same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, gender have 6 unique values, change F &amp;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Femal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Female, M to Male. Additionally, gender records where ‘U’ have been replaced based on the distribution from the training dataset.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CustomerAddress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, state has different rules, some are full spelt, some are abbrev, change all to abbrev.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Some column have wrong data types, such as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product_first_sold_date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list_price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in transactions, one is date not number, the other is currency not number.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Default column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has Mojibake, don't know what's the right decode rule;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00885"/>
                  </a:ext>
                </a:extLst>
              </a:tr>
              <a:tr h="974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Completeness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Every sheet has 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If only a small number of rows are empty, we will filter out the record entirely from the training set for prediction, like less 1% transactions have missing fields. But if it is core field or the missing rate is high (like 12.5% missing rate of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job_title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, we will impute the missing fields based on distribution in the training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5621"/>
                  </a:ext>
                </a:extLst>
              </a:tr>
              <a:tr h="826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Currency</a:t>
                      </a:r>
                    </a:p>
                    <a:p>
                      <a:pPr algn="l"/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customer_id's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maximal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is 4000 , but three values of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customer_id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in Transactions is 5034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ensure that all tables are from the same period. Only customers in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will be used as a training set for our model. it’s better to merge data in both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CustomerDemographic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NewCustomerList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into one sheet, adding </a:t>
                      </a:r>
                      <a:r>
                        <a:rPr lang="en-US" sz="10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customer_id</a:t>
                      </a:r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by DOB.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3734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Segmentation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790666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stands for Recency, Frequency, and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used for reactivation campaigns, high values customer programs etc.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E41D30-0B63-6843-AD20-92EDD7B2A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55" y="1756968"/>
            <a:ext cx="4745620" cy="211695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 vs Monetary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71872B3-20B2-B742-8034-27123D26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79" y="1750515"/>
            <a:ext cx="6645048" cy="28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07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 vs Frequency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B213EC3-EEE4-BA4C-A5F6-8ED600C6F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98" y="1748670"/>
            <a:ext cx="7181302" cy="31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41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Frequency vs Monetary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B9048C2-8155-EC45-BB69-E510BF5ED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41" y="1721101"/>
            <a:ext cx="7299368" cy="30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230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 Segmentation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943128" y="3535192"/>
            <a:ext cx="4134600" cy="12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N" dirty="0"/>
              <a:t>Gold: total score &lt;= 3, </a:t>
            </a:r>
          </a:p>
          <a:p>
            <a:r>
              <a:rPr lang="en-CN" dirty="0"/>
              <a:t>Silver: total score &lt;= 6, 25%</a:t>
            </a:r>
          </a:p>
          <a:p>
            <a:r>
              <a:rPr lang="en-CN" dirty="0"/>
              <a:t>Bronze: total score &lt;= 8, 50%</a:t>
            </a:r>
          </a:p>
          <a:p>
            <a:r>
              <a:rPr lang="en-CN" dirty="0"/>
              <a:t>Basic: total score &gt; 8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8F3B0A4-1CD6-8E4D-A643-9F241D53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943442"/>
            <a:ext cx="4248472" cy="2591750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6C165B9F-A7EA-AC49-A362-6F8DE1F17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2771"/>
              </p:ext>
            </p:extLst>
          </p:nvPr>
        </p:nvGraphicFramePr>
        <p:xfrm>
          <a:off x="4757121" y="3814791"/>
          <a:ext cx="3894630" cy="770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26">
                  <a:extLst>
                    <a:ext uri="{9D8B030D-6E8A-4147-A177-3AD203B41FA5}">
                      <a16:colId xmlns:a16="http://schemas.microsoft.com/office/drawing/2014/main" val="3742574682"/>
                    </a:ext>
                  </a:extLst>
                </a:gridCol>
                <a:gridCol w="778926">
                  <a:extLst>
                    <a:ext uri="{9D8B030D-6E8A-4147-A177-3AD203B41FA5}">
                      <a16:colId xmlns:a16="http://schemas.microsoft.com/office/drawing/2014/main" val="2192158954"/>
                    </a:ext>
                  </a:extLst>
                </a:gridCol>
                <a:gridCol w="778926">
                  <a:extLst>
                    <a:ext uri="{9D8B030D-6E8A-4147-A177-3AD203B41FA5}">
                      <a16:colId xmlns:a16="http://schemas.microsoft.com/office/drawing/2014/main" val="2929602712"/>
                    </a:ext>
                  </a:extLst>
                </a:gridCol>
                <a:gridCol w="778926">
                  <a:extLst>
                    <a:ext uri="{9D8B030D-6E8A-4147-A177-3AD203B41FA5}">
                      <a16:colId xmlns:a16="http://schemas.microsoft.com/office/drawing/2014/main" val="2563525231"/>
                    </a:ext>
                  </a:extLst>
                </a:gridCol>
                <a:gridCol w="778926">
                  <a:extLst>
                    <a:ext uri="{9D8B030D-6E8A-4147-A177-3AD203B41FA5}">
                      <a16:colId xmlns:a16="http://schemas.microsoft.com/office/drawing/2014/main" val="1277928447"/>
                    </a:ext>
                  </a:extLst>
                </a:gridCol>
              </a:tblGrid>
              <a:tr h="246111">
                <a:tc>
                  <a:txBody>
                    <a:bodyPr/>
                    <a:lstStyle/>
                    <a:p>
                      <a:r>
                        <a:rPr lang="en-US" dirty="0"/>
                        <a:t>RFM Class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CN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701522"/>
                  </a:ext>
                </a:extLst>
              </a:tr>
              <a:tr h="374293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CN" dirty="0"/>
                        <a:t>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43722"/>
                  </a:ext>
                </a:extLst>
              </a:tr>
            </a:tbl>
          </a:graphicData>
        </a:graphic>
      </p:graphicFrame>
      <p:sp>
        <p:nvSpPr>
          <p:cNvPr id="11" name="Shape 99">
            <a:extLst>
              <a:ext uri="{FF2B5EF4-FFF2-40B4-BE49-F238E27FC236}">
                <a16:creationId xmlns:a16="http://schemas.microsoft.com/office/drawing/2014/main" id="{6FA7C46B-70A3-D84C-B9AF-EE1B84C17B5D}"/>
              </a:ext>
            </a:extLst>
          </p:cNvPr>
          <p:cNvSpPr/>
          <p:nvPr/>
        </p:nvSpPr>
        <p:spPr>
          <a:xfrm>
            <a:off x="205025" y="1743720"/>
            <a:ext cx="8565600" cy="143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The more recent a customer buy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The monetary value a customer pay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The more times a customer purchase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The higher value a customer is</a:t>
            </a:r>
            <a:endParaRPr sz="1800" b="0" dirty="0"/>
          </a:p>
        </p:txBody>
      </p:sp>
    </p:spTree>
    <p:extLst>
      <p:ext uri="{BB962C8B-B14F-4D97-AF65-F5344CB8AC3E}">
        <p14:creationId xmlns:p14="http://schemas.microsoft.com/office/powerpoint/2010/main" val="40861884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1397</Words>
  <Application>Microsoft Macintosh PowerPoint</Application>
  <PresentationFormat>On-screen Show (16:9)</PresentationFormat>
  <Paragraphs>263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Open Sans</vt:lpstr>
      <vt:lpstr>Open Sans Extrabold</vt:lpstr>
      <vt:lpstr>Open Sans Light</vt:lpstr>
      <vt:lpstr>Arial</vt:lpstr>
      <vt:lpstr>Calibri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Wang Jarry</cp:lastModifiedBy>
  <cp:revision>14</cp:revision>
  <dcterms:modified xsi:type="dcterms:W3CDTF">2020-12-23T12:14:28Z</dcterms:modified>
</cp:coreProperties>
</file>