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
  </p:notesMasterIdLst>
  <p:sldIdLst>
    <p:sldId id="257" r:id="rId2"/>
  </p:sldIdLst>
  <p:sldSz cx="43891200" cy="32918400"/>
  <p:notesSz cx="7077075" cy="9004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0F7"/>
    <a:srgbClr val="FFFFCC"/>
    <a:srgbClr val="CCFFFF"/>
    <a:srgbClr val="0E3E89"/>
    <a:srgbClr val="99CCFF"/>
    <a:srgbClr val="6699FF"/>
    <a:srgbClr val="EAEAEA"/>
    <a:srgbClr val="CCECFF"/>
    <a:srgbClr val="CCFF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A992C-767D-49DF-A34A-9ABDE5B788FA}" v="99" dt="2025-04-28T16:31:44.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34" autoAdjust="0"/>
    <p:restoredTop sz="98289" autoAdjust="0"/>
  </p:normalViewPr>
  <p:slideViewPr>
    <p:cSldViewPr>
      <p:cViewPr>
        <p:scale>
          <a:sx n="30" d="100"/>
          <a:sy n="30" d="100"/>
        </p:scale>
        <p:origin x="-1404" y="288"/>
      </p:cViewPr>
      <p:guideLst>
        <p:guide orient="horz" pos="10368"/>
        <p:guide pos="13824"/>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notesViewPr>
    <p:cSldViewPr>
      <p:cViewPr varScale="1">
        <p:scale>
          <a:sx n="63" d="100"/>
          <a:sy n="63" d="100"/>
        </p:scale>
        <p:origin x="3168" y="77"/>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idx="1"/>
          </p:nvPr>
        </p:nvSpPr>
        <p:spPr>
          <a:xfrm>
            <a:off x="4008438" y="0"/>
            <a:ext cx="3067050" cy="45085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3D301912-AEED-6742-A58F-953BA984D367}" type="datetimeFigureOut">
              <a:rPr lang="en-US"/>
              <a:pPr>
                <a:defRPr/>
              </a:pPr>
              <a:t>4/26/2025</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8025" y="4276725"/>
            <a:ext cx="5661025" cy="405288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551863"/>
            <a:ext cx="3067050" cy="45085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08438" y="8551863"/>
            <a:ext cx="3067050" cy="45085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FE1BC4D-9211-2E48-AC9E-F7906FA676A5}" type="slidenum">
              <a:rPr lang="en-US"/>
              <a:pPr>
                <a:defRPr/>
              </a:pPr>
              <a:t>‹#›</a:t>
            </a:fld>
            <a:endParaRPr lang="en-US"/>
          </a:p>
        </p:txBody>
      </p:sp>
    </p:spTree>
    <p:extLst>
      <p:ext uri="{BB962C8B-B14F-4D97-AF65-F5344CB8AC3E}">
        <p14:creationId xmlns:p14="http://schemas.microsoft.com/office/powerpoint/2010/main" val="1610917659"/>
      </p:ext>
    </p:extLst>
  </p:cSld>
  <p:clrMap bg1="lt1" tx1="dk1" bg2="lt2" tx2="dk2" accent1="accent1" accent2="accent2" accent3="accent3" accent4="accent4" accent5="accent5" accent6="accent6" hlink="hlink" folHlink="folHlink"/>
  <p:notesStyle>
    <a:lvl1pPr algn="l" defTabSz="4095750" rtl="0" eaLnBrk="0" fontAlgn="base" hangingPunct="0">
      <a:spcBef>
        <a:spcPct val="30000"/>
      </a:spcBef>
      <a:spcAft>
        <a:spcPct val="0"/>
      </a:spcAft>
      <a:defRPr sz="5400" kern="1200">
        <a:solidFill>
          <a:schemeClr val="tx1"/>
        </a:solidFill>
        <a:latin typeface="+mn-lt"/>
        <a:ea typeface="ＭＳ Ｐゴシック" charset="0"/>
        <a:cs typeface="ＭＳ Ｐゴシック" charset="0"/>
      </a:defRPr>
    </a:lvl1pPr>
    <a:lvl2pPr marL="204787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2pPr>
    <a:lvl3pPr marL="409575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3pPr>
    <a:lvl4pPr marL="614362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4pPr>
    <a:lvl5pPr marL="819150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5pPr>
    <a:lvl6pPr marL="10241189" algn="l" defTabSz="4096476" rtl="0" eaLnBrk="1" latinLnBrk="0" hangingPunct="1">
      <a:defRPr sz="5400" kern="1200">
        <a:solidFill>
          <a:schemeClr val="tx1"/>
        </a:solidFill>
        <a:latin typeface="+mn-lt"/>
        <a:ea typeface="+mn-ea"/>
        <a:cs typeface="+mn-cs"/>
      </a:defRPr>
    </a:lvl6pPr>
    <a:lvl7pPr marL="12289427" algn="l" defTabSz="4096476" rtl="0" eaLnBrk="1" latinLnBrk="0" hangingPunct="1">
      <a:defRPr sz="5400" kern="1200">
        <a:solidFill>
          <a:schemeClr val="tx1"/>
        </a:solidFill>
        <a:latin typeface="+mn-lt"/>
        <a:ea typeface="+mn-ea"/>
        <a:cs typeface="+mn-cs"/>
      </a:defRPr>
    </a:lvl7pPr>
    <a:lvl8pPr marL="14337664" algn="l" defTabSz="4096476" rtl="0" eaLnBrk="1" latinLnBrk="0" hangingPunct="1">
      <a:defRPr sz="5400" kern="1200">
        <a:solidFill>
          <a:schemeClr val="tx1"/>
        </a:solidFill>
        <a:latin typeface="+mn-lt"/>
        <a:ea typeface="+mn-ea"/>
        <a:cs typeface="+mn-cs"/>
      </a:defRPr>
    </a:lvl8pPr>
    <a:lvl9pPr marL="16385902" algn="l" defTabSz="4096476" rtl="0" eaLnBrk="1" latinLnBrk="0" hangingPunct="1">
      <a:defRPr sz="5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FE1BC4D-9211-2E48-AC9E-F7906FA676A5}" type="slidenum">
              <a:rPr lang="en-US" smtClean="0"/>
              <a:pPr>
                <a:defRPr/>
              </a:pPr>
              <a:t>1</a:t>
            </a:fld>
            <a:endParaRPr lang="en-US"/>
          </a:p>
        </p:txBody>
      </p:sp>
    </p:spTree>
    <p:extLst>
      <p:ext uri="{BB962C8B-B14F-4D97-AF65-F5344CB8AC3E}">
        <p14:creationId xmlns:p14="http://schemas.microsoft.com/office/powerpoint/2010/main" val="342968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ACC808E3-F7C5-EE48-B161-55C67F2CDE34}" type="datetimeFigureOut">
              <a:rPr lang="en-US" smtClean="0"/>
              <a:pPr>
                <a:defRPr/>
              </a:pPr>
              <a:t>4/26/2025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644C03-B183-D249-A3CA-8A1573FCD263}" type="slidenum">
              <a:rPr lang="en-US" smtClean="0"/>
              <a:pPr>
                <a:defRPr/>
              </a:pPr>
              <a:t>‹#›</a:t>
            </a:fld>
            <a:endParaRPr lang="en-US"/>
          </a:p>
        </p:txBody>
      </p:sp>
    </p:spTree>
    <p:extLst>
      <p:ext uri="{BB962C8B-B14F-4D97-AF65-F5344CB8AC3E}">
        <p14:creationId xmlns:p14="http://schemas.microsoft.com/office/powerpoint/2010/main" val="259261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10E64A0-E6E9-F145-A637-A7738BE07B0F}" type="datetimeFigureOut">
              <a:rPr lang="en-US" smtClean="0"/>
              <a:pPr>
                <a:defRPr/>
              </a:pPr>
              <a:t>4/26/2025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46E62CB-4440-AE43-9895-BD8EA8918CEA}" type="slidenum">
              <a:rPr lang="en-US" smtClean="0"/>
              <a:pPr>
                <a:defRPr/>
              </a:pPr>
              <a:t>‹#›</a:t>
            </a:fld>
            <a:endParaRPr lang="en-US"/>
          </a:p>
        </p:txBody>
      </p:sp>
    </p:spTree>
    <p:extLst>
      <p:ext uri="{BB962C8B-B14F-4D97-AF65-F5344CB8AC3E}">
        <p14:creationId xmlns:p14="http://schemas.microsoft.com/office/powerpoint/2010/main" val="241068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CE05E1D-ED71-C344-9434-72C7E8700564}" type="datetimeFigureOut">
              <a:rPr lang="en-US" smtClean="0"/>
              <a:pPr>
                <a:defRPr/>
              </a:pPr>
              <a:t>4/26/2025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AE23CB-860E-7C4E-AD2D-C8001B977233}" type="slidenum">
              <a:rPr lang="en-US" smtClean="0"/>
              <a:pPr>
                <a:defRPr/>
              </a:pPr>
              <a:t>‹#›</a:t>
            </a:fld>
            <a:endParaRPr lang="en-US"/>
          </a:p>
        </p:txBody>
      </p:sp>
    </p:spTree>
    <p:extLst>
      <p:ext uri="{BB962C8B-B14F-4D97-AF65-F5344CB8AC3E}">
        <p14:creationId xmlns:p14="http://schemas.microsoft.com/office/powerpoint/2010/main" val="1374010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Picture 6" descr="New Logo Jan 2009uwsph_300dpi.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57763" y="1096963"/>
            <a:ext cx="10398125" cy="1319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83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D7375B5-BC88-6C42-A11D-C055AA76C849}" type="datetimeFigureOut">
              <a:rPr lang="en-US" smtClean="0"/>
              <a:pPr>
                <a:defRPr/>
              </a:pPr>
              <a:t>4/26/2025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047BCD-416C-D74F-BBF7-295F4D67DF4F}" type="slidenum">
              <a:rPr lang="en-US" smtClean="0"/>
              <a:pPr>
                <a:defRPr/>
              </a:pPr>
              <a:t>‹#›</a:t>
            </a:fld>
            <a:endParaRPr lang="en-US"/>
          </a:p>
        </p:txBody>
      </p:sp>
    </p:spTree>
    <p:extLst>
      <p:ext uri="{BB962C8B-B14F-4D97-AF65-F5344CB8AC3E}">
        <p14:creationId xmlns:p14="http://schemas.microsoft.com/office/powerpoint/2010/main" val="40217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F59DE30-2186-F24C-A84A-035878477503}" type="datetimeFigureOut">
              <a:rPr lang="en-US" smtClean="0"/>
              <a:pPr>
                <a:defRPr/>
              </a:pPr>
              <a:t>4/26/2025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1F2F110-DF1C-3848-AFE4-BFD319FC1CF2}" type="slidenum">
              <a:rPr lang="en-US" smtClean="0"/>
              <a:pPr>
                <a:defRPr/>
              </a:pPr>
              <a:t>‹#›</a:t>
            </a:fld>
            <a:endParaRPr lang="en-US"/>
          </a:p>
        </p:txBody>
      </p:sp>
    </p:spTree>
    <p:extLst>
      <p:ext uri="{BB962C8B-B14F-4D97-AF65-F5344CB8AC3E}">
        <p14:creationId xmlns:p14="http://schemas.microsoft.com/office/powerpoint/2010/main" val="279204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237E445-D6E7-A041-A44C-C7F6C59C9E1E}" type="datetimeFigureOut">
              <a:rPr lang="en-US" smtClean="0"/>
              <a:pPr>
                <a:defRPr/>
              </a:pPr>
              <a:t>4/26/2025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5AC3D0-485F-934D-ACC3-B05A4D617110}" type="slidenum">
              <a:rPr lang="en-US" smtClean="0"/>
              <a:pPr>
                <a:defRPr/>
              </a:pPr>
              <a:t>‹#›</a:t>
            </a:fld>
            <a:endParaRPr lang="en-US"/>
          </a:p>
        </p:txBody>
      </p:sp>
    </p:spTree>
    <p:extLst>
      <p:ext uri="{BB962C8B-B14F-4D97-AF65-F5344CB8AC3E}">
        <p14:creationId xmlns:p14="http://schemas.microsoft.com/office/powerpoint/2010/main" val="11438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39E124B-4EEE-D941-B86E-643E4ACC578F}" type="datetimeFigureOut">
              <a:rPr lang="en-US" smtClean="0"/>
              <a:pPr>
                <a:defRPr/>
              </a:pPr>
              <a:t>4/26/2025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54EDD68-CA6A-4248-8496-69F53EC1368E}" type="slidenum">
              <a:rPr lang="en-US" smtClean="0"/>
              <a:pPr>
                <a:defRPr/>
              </a:pPr>
              <a:t>‹#›</a:t>
            </a:fld>
            <a:endParaRPr lang="en-US"/>
          </a:p>
        </p:txBody>
      </p:sp>
    </p:spTree>
    <p:extLst>
      <p:ext uri="{BB962C8B-B14F-4D97-AF65-F5344CB8AC3E}">
        <p14:creationId xmlns:p14="http://schemas.microsoft.com/office/powerpoint/2010/main" val="100269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D7A0CE9-9E80-844F-95FA-6044F954CBC6}" type="datetimeFigureOut">
              <a:rPr lang="en-US" smtClean="0"/>
              <a:pPr>
                <a:defRPr/>
              </a:pPr>
              <a:t>4/26/2025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1438351-CA42-634C-8705-8D46091C97EA}" type="slidenum">
              <a:rPr lang="en-US" smtClean="0"/>
              <a:pPr>
                <a:defRPr/>
              </a:pPr>
              <a:t>‹#›</a:t>
            </a:fld>
            <a:endParaRPr lang="en-US"/>
          </a:p>
        </p:txBody>
      </p:sp>
    </p:spTree>
    <p:extLst>
      <p:ext uri="{BB962C8B-B14F-4D97-AF65-F5344CB8AC3E}">
        <p14:creationId xmlns:p14="http://schemas.microsoft.com/office/powerpoint/2010/main" val="65329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35BCEF2-3C1C-AB41-B7C4-ECC2F1C1AD4E}" type="datetimeFigureOut">
              <a:rPr lang="en-US" smtClean="0"/>
              <a:pPr>
                <a:defRPr/>
              </a:pPr>
              <a:t>4/26/2025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3FF4C8D-C0FF-4940-B7CF-EF9BCB2D79B1}" type="slidenum">
              <a:rPr lang="en-US" smtClean="0"/>
              <a:pPr>
                <a:defRPr/>
              </a:pPr>
              <a:t>‹#›</a:t>
            </a:fld>
            <a:endParaRPr lang="en-US"/>
          </a:p>
        </p:txBody>
      </p:sp>
    </p:spTree>
    <p:extLst>
      <p:ext uri="{BB962C8B-B14F-4D97-AF65-F5344CB8AC3E}">
        <p14:creationId xmlns:p14="http://schemas.microsoft.com/office/powerpoint/2010/main" val="153181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A1C8770-6960-8E4D-8CFB-3F15E4C61679}" type="datetimeFigureOut">
              <a:rPr lang="en-US" smtClean="0"/>
              <a:pPr>
                <a:defRPr/>
              </a:pPr>
              <a:t>4/26/2025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71938D3-C344-E042-A417-E8EB1CB0E336}" type="slidenum">
              <a:rPr lang="en-US" smtClean="0"/>
              <a:pPr>
                <a:defRPr/>
              </a:pPr>
              <a:t>‹#›</a:t>
            </a:fld>
            <a:endParaRPr lang="en-US"/>
          </a:p>
        </p:txBody>
      </p:sp>
    </p:spTree>
    <p:extLst>
      <p:ext uri="{BB962C8B-B14F-4D97-AF65-F5344CB8AC3E}">
        <p14:creationId xmlns:p14="http://schemas.microsoft.com/office/powerpoint/2010/main" val="233713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9579FE6-B68A-4344-943D-731CD5F15640}" type="datetimeFigureOut">
              <a:rPr lang="en-US" smtClean="0"/>
              <a:pPr>
                <a:defRPr/>
              </a:pPr>
              <a:t>4/26/2025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BC48603-81E4-BD49-AC9C-BB3BB99767AC}" type="slidenum">
              <a:rPr lang="en-US" smtClean="0"/>
              <a:pPr>
                <a:defRPr/>
              </a:pPr>
              <a:t>‹#›</a:t>
            </a:fld>
            <a:endParaRPr lang="en-US"/>
          </a:p>
        </p:txBody>
      </p:sp>
    </p:spTree>
    <p:extLst>
      <p:ext uri="{BB962C8B-B14F-4D97-AF65-F5344CB8AC3E}">
        <p14:creationId xmlns:p14="http://schemas.microsoft.com/office/powerpoint/2010/main" val="381293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pPr>
              <a:defRPr/>
            </a:pPr>
            <a:fld id="{ACC808E3-F7C5-EE48-B161-55C67F2CDE34}" type="datetimeFigureOut">
              <a:rPr lang="en-US" smtClean="0"/>
              <a:pPr>
                <a:defRPr/>
              </a:pPr>
              <a:t>4/26/2025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pPr>
              <a:defRPr/>
            </a:pPr>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pPr>
              <a:defRPr/>
            </a:pPr>
            <a:fld id="{C1644C03-B183-D249-A3CA-8A1573FCD263}" type="slidenum">
              <a:rPr lang="en-US" smtClean="0"/>
              <a:pPr>
                <a:defRPr/>
              </a:pPr>
              <a:t>‹#›</a:t>
            </a:fld>
            <a:endParaRPr lang="en-US"/>
          </a:p>
        </p:txBody>
      </p:sp>
    </p:spTree>
    <p:extLst>
      <p:ext uri="{BB962C8B-B14F-4D97-AF65-F5344CB8AC3E}">
        <p14:creationId xmlns:p14="http://schemas.microsoft.com/office/powerpoint/2010/main" val="225491050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695"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hhs.gov/hipaa/for-professionals/privacy/index.html" TargetMode="External"/><Relationship Id="rId3" Type="http://schemas.openxmlformats.org/officeDocument/2006/relationships/hyperlink" Target="https://InfoSec.nova.edu/" TargetMode="External"/><Relationship Id="rId7" Type="http://schemas.openxmlformats.org/officeDocument/2006/relationships/hyperlink" Target="https://www.nist.gov/cyberframewor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gkc.himss.org/resources/cybersecurity-healthcare" TargetMode="External"/><Relationship Id="rId5" Type="http://schemas.openxmlformats.org/officeDocument/2006/relationships/hyperlink" Target="https://doi.org/10.3390/healthcare9060736" TargetMode="Externa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www.verizon.com/business/resources/reports/dbi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14337" name="Rectangle 12"/>
          <p:cNvSpPr>
            <a:spLocks noChangeArrowheads="1"/>
          </p:cNvSpPr>
          <p:nvPr/>
        </p:nvSpPr>
        <p:spPr bwMode="auto">
          <a:xfrm>
            <a:off x="0" y="-1444625"/>
            <a:ext cx="827088" cy="288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09648" tIns="204823" rIns="409648" bIns="204823" anchor="ctr">
            <a:spAutoFit/>
          </a:bodyPr>
          <a:lstStyle/>
          <a:p>
            <a:pPr defTabSz="4095750" eaLnBrk="0" hangingPunct="0"/>
            <a:br>
              <a:rPr lang="en-US" sz="8000"/>
            </a:br>
            <a:endParaRPr lang="en-US" sz="8000"/>
          </a:p>
        </p:txBody>
      </p:sp>
      <p:sp>
        <p:nvSpPr>
          <p:cNvPr id="14338" name="TextBox 71"/>
          <p:cNvSpPr txBox="1">
            <a:spLocks noChangeArrowheads="1"/>
          </p:cNvSpPr>
          <p:nvPr/>
        </p:nvSpPr>
        <p:spPr bwMode="auto">
          <a:xfrm>
            <a:off x="0" y="-69643"/>
            <a:ext cx="43738800" cy="1865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109728" tIns="54864" rIns="109728" bIns="54864">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6000" b="1" dirty="0">
                <a:solidFill>
                  <a:schemeClr val="accent3"/>
                </a:solidFill>
                <a:latin typeface="Times New Roman" panose="02020603050405020304" pitchFamily="18" charset="0"/>
                <a:cs typeface="Times New Roman" panose="02020603050405020304" pitchFamily="18" charset="0"/>
              </a:rPr>
              <a:t>Implementing Information Security Policies and HIPAA Compliance at a Small Medical Clinic</a:t>
            </a:r>
          </a:p>
          <a:p>
            <a:pPr algn="ctr" eaLnBrk="1" hangingPunct="1"/>
            <a:r>
              <a:rPr lang="en-US" sz="5400" b="1" i="0" u="none" strike="noStrike" dirty="0">
                <a:solidFill>
                  <a:schemeClr val="accent3"/>
                </a:solidFill>
                <a:effectLst/>
                <a:latin typeface="Times New Roman" panose="02020603050405020304" pitchFamily="18" charset="0"/>
                <a:cs typeface="Times New Roman" panose="02020603050405020304" pitchFamily="18" charset="0"/>
              </a:rPr>
              <a:t>Eyed Mahdi Al Qarni &amp; Jaime A. Roque Soulette </a:t>
            </a:r>
            <a:r>
              <a:rPr lang="en-US" sz="4800" b="1" dirty="0">
                <a:solidFill>
                  <a:schemeClr val="accent3"/>
                </a:solidFill>
                <a:latin typeface="Times New Roman" panose="02020603050405020304" pitchFamily="18" charset="0"/>
                <a:cs typeface="Times New Roman" panose="02020603050405020304" pitchFamily="18" charset="0"/>
              </a:rPr>
              <a:t>| Advisor: </a:t>
            </a:r>
            <a:r>
              <a:rPr lang="en-US" sz="4800" b="1" i="0" u="none" strike="noStrike" dirty="0">
                <a:solidFill>
                  <a:schemeClr val="accent3"/>
                </a:solidFill>
                <a:effectLst/>
                <a:latin typeface="Times New Roman" panose="02020603050405020304" pitchFamily="18" charset="0"/>
              </a:rPr>
              <a:t>Dr. Luna Wahnon Benayoun | </a:t>
            </a:r>
            <a:r>
              <a:rPr lang="en-US" sz="4800" b="1" dirty="0">
                <a:solidFill>
                  <a:schemeClr val="accent3"/>
                </a:solidFill>
                <a:latin typeface="Times New Roman" panose="02020603050405020304" pitchFamily="18" charset="0"/>
                <a:cs typeface="Times New Roman" panose="02020603050405020304" pitchFamily="18" charset="0"/>
              </a:rPr>
              <a:t>Professor: Dr. Yair Levy, </a:t>
            </a:r>
            <a:r>
              <a:rPr lang="en-US" sz="3600" b="1" dirty="0">
                <a:solidFill>
                  <a:schemeClr val="accent3"/>
                </a:solidFill>
                <a:latin typeface="Times New Roman" panose="02020603050405020304" pitchFamily="18" charset="0"/>
                <a:cs typeface="Times New Roman" panose="02020603050405020304" pitchFamily="18" charset="0"/>
              </a:rPr>
              <a:t>Professor of IS &amp; Cybersecurity</a:t>
            </a:r>
            <a:endParaRPr lang="en-US" sz="4800" b="1" dirty="0">
              <a:solidFill>
                <a:schemeClr val="accent3"/>
              </a:solidFill>
              <a:latin typeface="Times New Roman" panose="02020603050405020304" pitchFamily="18" charset="0"/>
              <a:cs typeface="Times New Roman" panose="02020603050405020304" pitchFamily="18" charset="0"/>
            </a:endParaRPr>
          </a:p>
        </p:txBody>
      </p:sp>
      <p:sp>
        <p:nvSpPr>
          <p:cNvPr id="14341" name="Rectangle 2"/>
          <p:cNvSpPr>
            <a:spLocks noChangeArrowheads="1"/>
          </p:cNvSpPr>
          <p:nvPr/>
        </p:nvSpPr>
        <p:spPr bwMode="auto">
          <a:xfrm>
            <a:off x="14052639" y="31196563"/>
            <a:ext cx="1564346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a:r>
              <a:rPr lang="en-US" sz="3600" b="1" dirty="0">
                <a:latin typeface="Arial" panose="020B0604020202020204" pitchFamily="34" charset="0"/>
                <a:cs typeface="Arial" panose="020B0604020202020204" pitchFamily="34" charset="0"/>
              </a:rPr>
              <a:t>Center for Information Protection, Education, and Research (</a:t>
            </a:r>
            <a:r>
              <a:rPr lang="en-US" sz="3600" b="1" dirty="0" err="1">
                <a:latin typeface="Arial" panose="020B0604020202020204" pitchFamily="34" charset="0"/>
                <a:cs typeface="Arial" panose="020B0604020202020204" pitchFamily="34" charset="0"/>
              </a:rPr>
              <a:t>CIPhER</a:t>
            </a:r>
            <a:r>
              <a:rPr lang="en-US" sz="3600" b="1" dirty="0">
                <a:latin typeface="Arial" panose="020B0604020202020204" pitchFamily="34" charset="0"/>
                <a:cs typeface="Arial" panose="020B0604020202020204" pitchFamily="34" charset="0"/>
              </a:rPr>
              <a:t>)</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hlinkClick r:id="rId3"/>
              </a:rPr>
              <a:t>https://InfoSec.nova.edu/</a:t>
            </a:r>
            <a:r>
              <a:rPr lang="en-US" sz="3600" b="1" dirty="0">
                <a:latin typeface="Arial" panose="020B0604020202020204" pitchFamily="34" charset="0"/>
                <a:cs typeface="Arial" panose="020B0604020202020204" pitchFamily="34" charset="0"/>
              </a:rPr>
              <a:t>  </a:t>
            </a:r>
          </a:p>
        </p:txBody>
      </p:sp>
      <p:sp>
        <p:nvSpPr>
          <p:cNvPr id="14342" name="Rectangle 7"/>
          <p:cNvSpPr>
            <a:spLocks noChangeArrowheads="1"/>
          </p:cNvSpPr>
          <p:nvPr/>
        </p:nvSpPr>
        <p:spPr bwMode="auto">
          <a:xfrm>
            <a:off x="37139992" y="31196563"/>
            <a:ext cx="6408308" cy="17235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r"/>
            <a:r>
              <a:rPr lang="en-US" sz="4800" b="1" dirty="0">
                <a:solidFill>
                  <a:srgbClr val="0E3E89"/>
                </a:solidFill>
              </a:rPr>
              <a:t>College of Computing</a:t>
            </a:r>
          </a:p>
          <a:p>
            <a:pPr algn="r"/>
            <a:r>
              <a:rPr lang="en-US" sz="4800" b="1" dirty="0">
                <a:solidFill>
                  <a:srgbClr val="0E3E89"/>
                </a:solidFill>
              </a:rPr>
              <a:t>And Engineering (CCE</a:t>
            </a:r>
            <a:r>
              <a:rPr lang="en-US" sz="5800" b="1" dirty="0">
                <a:solidFill>
                  <a:srgbClr val="0E3E89"/>
                </a:solidFill>
              </a:rPr>
              <a:t>)</a:t>
            </a:r>
          </a:p>
        </p:txBody>
      </p:sp>
      <p:sp>
        <p:nvSpPr>
          <p:cNvPr id="2" name="Rectangle 1"/>
          <p:cNvSpPr/>
          <p:nvPr/>
        </p:nvSpPr>
        <p:spPr>
          <a:xfrm>
            <a:off x="38404800" y="1"/>
            <a:ext cx="5334000" cy="830997"/>
          </a:xfrm>
          <a:prstGeom prst="rect">
            <a:avLst/>
          </a:prstGeom>
        </p:spPr>
        <p:txBody>
          <a:bodyPr wrap="square">
            <a:spAutoFit/>
          </a:bodyPr>
          <a:lstStyle/>
          <a:p>
            <a:pPr algn="ctr"/>
            <a:r>
              <a:rPr lang="en-US" sz="4800" b="1" dirty="0">
                <a:solidFill>
                  <a:schemeClr val="accent3"/>
                </a:solidFill>
                <a:latin typeface="Arial" panose="020B0604020202020204" pitchFamily="34" charset="0"/>
                <a:cs typeface="Arial" panose="020B0604020202020204" pitchFamily="34" charset="0"/>
              </a:rPr>
              <a:t>Winter, 2025</a:t>
            </a:r>
          </a:p>
        </p:txBody>
      </p:sp>
      <p:pic>
        <p:nvPicPr>
          <p:cNvPr id="3" name="Picture 2"/>
          <p:cNvPicPr>
            <a:picLocks noChangeAspect="1"/>
          </p:cNvPicPr>
          <p:nvPr/>
        </p:nvPicPr>
        <p:blipFill>
          <a:blip r:embed="rId4"/>
          <a:stretch>
            <a:fillRect/>
          </a:stretch>
        </p:blipFill>
        <p:spPr>
          <a:xfrm>
            <a:off x="152400" y="31339392"/>
            <a:ext cx="6705600" cy="1274207"/>
          </a:xfrm>
          <a:prstGeom prst="rect">
            <a:avLst/>
          </a:prstGeom>
        </p:spPr>
      </p:pic>
      <p:graphicFrame>
        <p:nvGraphicFramePr>
          <p:cNvPr id="21" name="Table 20">
            <a:extLst>
              <a:ext uri="{FF2B5EF4-FFF2-40B4-BE49-F238E27FC236}">
                <a16:creationId xmlns:a16="http://schemas.microsoft.com/office/drawing/2014/main" id="{0B9244E6-195D-4A12-EB5C-334E1A17C96A}"/>
              </a:ext>
            </a:extLst>
          </p:cNvPr>
          <p:cNvGraphicFramePr>
            <a:graphicFrameLocks noGrp="1"/>
          </p:cNvGraphicFramePr>
          <p:nvPr>
            <p:extLst>
              <p:ext uri="{D42A27DB-BD31-4B8C-83A1-F6EECF244321}">
                <p14:modId xmlns:p14="http://schemas.microsoft.com/office/powerpoint/2010/main" val="4116845324"/>
              </p:ext>
            </p:extLst>
          </p:nvPr>
        </p:nvGraphicFramePr>
        <p:xfrm>
          <a:off x="152400" y="1888179"/>
          <a:ext cx="13635812" cy="521929"/>
        </p:xfrm>
        <a:graphic>
          <a:graphicData uri="http://schemas.openxmlformats.org/drawingml/2006/table">
            <a:tbl>
              <a:tblPr firstRow="1" bandRow="1">
                <a:tableStyleId>{18603FDC-E32A-4AB5-989C-0864C3EAD2B8}</a:tableStyleId>
              </a:tblPr>
              <a:tblGrid>
                <a:gridCol w="13635812">
                  <a:extLst>
                    <a:ext uri="{9D8B030D-6E8A-4147-A177-3AD203B41FA5}">
                      <a16:colId xmlns:a16="http://schemas.microsoft.com/office/drawing/2014/main" val="792778105"/>
                    </a:ext>
                  </a:extLst>
                </a:gridCol>
              </a:tblGrid>
              <a:tr h="521929">
                <a:tc>
                  <a:txBody>
                    <a:bodyPr/>
                    <a:lstStyle/>
                    <a:p>
                      <a:pPr algn="ctr"/>
                      <a:r>
                        <a:rPr lang="en-US" sz="2800" u="none" dirty="0">
                          <a:latin typeface="Arial" panose="020B0604020202020204" pitchFamily="34" charset="0"/>
                          <a:cs typeface="Arial" panose="020B0604020202020204" pitchFamily="34" charset="0"/>
                        </a:rPr>
                        <a:t>Introduction</a:t>
                      </a:r>
                      <a:endParaRPr lang="en-US" sz="4400" u="non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74332022"/>
                  </a:ext>
                </a:extLst>
              </a:tr>
            </a:tbl>
          </a:graphicData>
        </a:graphic>
      </p:graphicFrame>
      <p:graphicFrame>
        <p:nvGraphicFramePr>
          <p:cNvPr id="22" name="Table 21">
            <a:extLst>
              <a:ext uri="{FF2B5EF4-FFF2-40B4-BE49-F238E27FC236}">
                <a16:creationId xmlns:a16="http://schemas.microsoft.com/office/drawing/2014/main" id="{FFE9F006-CFB9-527C-3B1F-AA09E0233040}"/>
              </a:ext>
            </a:extLst>
          </p:cNvPr>
          <p:cNvGraphicFramePr>
            <a:graphicFrameLocks noGrp="1"/>
          </p:cNvGraphicFramePr>
          <p:nvPr>
            <p:extLst>
              <p:ext uri="{D42A27DB-BD31-4B8C-83A1-F6EECF244321}">
                <p14:modId xmlns:p14="http://schemas.microsoft.com/office/powerpoint/2010/main" val="4170383459"/>
              </p:ext>
            </p:extLst>
          </p:nvPr>
        </p:nvGraphicFramePr>
        <p:xfrm>
          <a:off x="136393" y="2513744"/>
          <a:ext cx="13635812" cy="7664049"/>
        </p:xfrm>
        <a:graphic>
          <a:graphicData uri="http://schemas.openxmlformats.org/drawingml/2006/table">
            <a:tbl>
              <a:tblPr firstRow="1" bandRow="1">
                <a:tableStyleId>{21E4AEA4-8DFA-4A89-87EB-49C32662AFE0}</a:tableStyleId>
              </a:tblPr>
              <a:tblGrid>
                <a:gridCol w="13635812">
                  <a:extLst>
                    <a:ext uri="{9D8B030D-6E8A-4147-A177-3AD203B41FA5}">
                      <a16:colId xmlns:a16="http://schemas.microsoft.com/office/drawing/2014/main" val="974391026"/>
                    </a:ext>
                  </a:extLst>
                </a:gridCol>
              </a:tblGrid>
              <a:tr h="7664049">
                <a:tc>
                  <a:txBody>
                    <a:bodyPr/>
                    <a:lstStyle/>
                    <a:p>
                      <a:pPr algn="just"/>
                      <a:r>
                        <a:rPr lang="en-US" sz="2800" b="0" dirty="0">
                          <a:latin typeface="Arial" panose="020B0604020202020204" pitchFamily="34" charset="0"/>
                          <a:cs typeface="Arial" panose="020B0604020202020204" pitchFamily="34" charset="0"/>
                        </a:rPr>
                        <a:t>The healthcare industry faces stringent requirements for protecting patient information and complying with regulations such as the Health Insurance Portability and Accountability Act (HIPAA) of 1996 (U.S. Department of Health &amp; Human Services (HHS), 2023). Small medical clinics are especially vulnerable to cybersecurity threats like phishing attacks, ransomware, and unauthorized access to patient records due to their limited financial resources and absence of dedicated Information Technology (IT) personnel (Argaw et al., 2021; Verizon, 2024). Maintaining confidentiality, integrity, and availability of electronic Protected Health Information (ePHI) is critical to patient trust and avoiding severe legal and financial penalties. This proposed project specifically addresses cybersecurity challenges identified through an initial assessment of a small medical clinic. This assessment highlighted key vulnerabilities that currently affect the clinic’s cybersecurity posture and compliance with HIPAA. Therefore, the objective of this proposed project is to mitigate identified cybersecurity risks by developing effective Information Security Policies (ISPs) tailored specifically to the clinic's operational needs, and by establishing a comprehensive compliance plan to improve its overall regulatory adherence.</a:t>
                      </a:r>
                    </a:p>
                  </a:txBody>
                  <a:tcPr/>
                </a:tc>
                <a:extLst>
                  <a:ext uri="{0D108BD9-81ED-4DB2-BD59-A6C34878D82A}">
                    <a16:rowId xmlns:a16="http://schemas.microsoft.com/office/drawing/2014/main" val="2541357516"/>
                  </a:ext>
                </a:extLst>
              </a:tr>
            </a:tbl>
          </a:graphicData>
        </a:graphic>
      </p:graphicFrame>
      <p:graphicFrame>
        <p:nvGraphicFramePr>
          <p:cNvPr id="23" name="Table 22">
            <a:extLst>
              <a:ext uri="{FF2B5EF4-FFF2-40B4-BE49-F238E27FC236}">
                <a16:creationId xmlns:a16="http://schemas.microsoft.com/office/drawing/2014/main" id="{A73617C1-86AC-A7C6-7375-4731A1D3080C}"/>
              </a:ext>
            </a:extLst>
          </p:cNvPr>
          <p:cNvGraphicFramePr>
            <a:graphicFrameLocks noGrp="1"/>
          </p:cNvGraphicFramePr>
          <p:nvPr>
            <p:extLst>
              <p:ext uri="{D42A27DB-BD31-4B8C-83A1-F6EECF244321}">
                <p14:modId xmlns:p14="http://schemas.microsoft.com/office/powerpoint/2010/main" val="486592248"/>
              </p:ext>
            </p:extLst>
          </p:nvPr>
        </p:nvGraphicFramePr>
        <p:xfrm>
          <a:off x="136083" y="10385401"/>
          <a:ext cx="13635812" cy="518160"/>
        </p:xfrm>
        <a:graphic>
          <a:graphicData uri="http://schemas.openxmlformats.org/drawingml/2006/table">
            <a:tbl>
              <a:tblPr firstRow="1" bandRow="1">
                <a:tableStyleId>{00A15C55-8517-42AA-B614-E9B94910E393}</a:tableStyleId>
              </a:tblPr>
              <a:tblGrid>
                <a:gridCol w="13635812">
                  <a:extLst>
                    <a:ext uri="{9D8B030D-6E8A-4147-A177-3AD203B41FA5}">
                      <a16:colId xmlns:a16="http://schemas.microsoft.com/office/drawing/2014/main" val="495447666"/>
                    </a:ext>
                  </a:extLst>
                </a:gridCol>
              </a:tblGrid>
              <a:tr h="486282">
                <a:tc>
                  <a:txBody>
                    <a:bodyPr/>
                    <a:lstStyle/>
                    <a:p>
                      <a:pPr algn="ctr"/>
                      <a:r>
                        <a:rPr lang="en-US" sz="2800" b="1" dirty="0">
                          <a:latin typeface="Arial" panose="020B0604020202020204" pitchFamily="34" charset="0"/>
                          <a:cs typeface="Arial" panose="020B0604020202020204" pitchFamily="34" charset="0"/>
                        </a:rPr>
                        <a:t>Problem &amp; Definition</a:t>
                      </a:r>
                    </a:p>
                  </a:txBody>
                  <a:tcPr/>
                </a:tc>
                <a:extLst>
                  <a:ext uri="{0D108BD9-81ED-4DB2-BD59-A6C34878D82A}">
                    <a16:rowId xmlns:a16="http://schemas.microsoft.com/office/drawing/2014/main" val="2423621827"/>
                  </a:ext>
                </a:extLst>
              </a:tr>
            </a:tbl>
          </a:graphicData>
        </a:graphic>
      </p:graphicFrame>
      <p:graphicFrame>
        <p:nvGraphicFramePr>
          <p:cNvPr id="24" name="Table 23">
            <a:extLst>
              <a:ext uri="{FF2B5EF4-FFF2-40B4-BE49-F238E27FC236}">
                <a16:creationId xmlns:a16="http://schemas.microsoft.com/office/drawing/2014/main" id="{801D83D5-4034-80AA-B406-DD9ECC1A8208}"/>
              </a:ext>
            </a:extLst>
          </p:cNvPr>
          <p:cNvGraphicFramePr>
            <a:graphicFrameLocks noGrp="1"/>
          </p:cNvGraphicFramePr>
          <p:nvPr>
            <p:extLst>
              <p:ext uri="{D42A27DB-BD31-4B8C-83A1-F6EECF244321}">
                <p14:modId xmlns:p14="http://schemas.microsoft.com/office/powerpoint/2010/main" val="2068779007"/>
              </p:ext>
            </p:extLst>
          </p:nvPr>
        </p:nvGraphicFramePr>
        <p:xfrm>
          <a:off x="129155" y="11063778"/>
          <a:ext cx="13682299" cy="6900211"/>
        </p:xfrm>
        <a:graphic>
          <a:graphicData uri="http://schemas.openxmlformats.org/drawingml/2006/table">
            <a:tbl>
              <a:tblPr firstRow="1" bandRow="1">
                <a:tableStyleId>{00A15C55-8517-42AA-B614-E9B94910E393}</a:tableStyleId>
              </a:tblPr>
              <a:tblGrid>
                <a:gridCol w="13682299">
                  <a:extLst>
                    <a:ext uri="{9D8B030D-6E8A-4147-A177-3AD203B41FA5}">
                      <a16:colId xmlns:a16="http://schemas.microsoft.com/office/drawing/2014/main" val="4245497107"/>
                    </a:ext>
                  </a:extLst>
                </a:gridCol>
              </a:tblGrid>
              <a:tr h="6900211">
                <a:tc>
                  <a:txBody>
                    <a:bodyPr/>
                    <a:lstStyle/>
                    <a:p>
                      <a:pPr algn="just"/>
                      <a:r>
                        <a:rPr lang="en-US" sz="2800" b="0" dirty="0">
                          <a:latin typeface="Arial" panose="020B0604020202020204" pitchFamily="34" charset="0"/>
                          <a:cs typeface="Arial" panose="020B0604020202020204" pitchFamily="34" charset="0"/>
                        </a:rPr>
                        <a:t>Small medical clinics face increased cybersecurity threats due to the high value of patient data on the black market, making them attractive targets for cybercriminals (Verizon, 2024). Specifically, smaller healthcare organizations like the one in this project often struggle because they lack adequate financial resources and cybersecurity expertise (Argaw et al., 2021). Without dedicated cybersecurity personnel, the clinic is particularly vulnerable to threats such as phishing attacks, ransomware, and unauthorized data access. One significant issue at the clinic identified in the initial assessment is the lack of clearly defined cybersecurity guidelines and policies tailored to their specific operational environment (HIMSS, 2020). Due to unclear cybersecurity guidelines, employees at the clinic may unknowingly engage in risky behaviors, including weak password management, improper handling of sensitive patient information, and susceptibility to phishing scams. These gaps further result in poor access controls, insufficient data encryption, and inadequate monitoring of cybersecurity activities within the clinic (U.S. Department of Health &amp; Human Services, 2023).</a:t>
                      </a:r>
                    </a:p>
                  </a:txBody>
                  <a:tcPr/>
                </a:tc>
                <a:extLst>
                  <a:ext uri="{0D108BD9-81ED-4DB2-BD59-A6C34878D82A}">
                    <a16:rowId xmlns:a16="http://schemas.microsoft.com/office/drawing/2014/main" val="3559481576"/>
                  </a:ext>
                </a:extLst>
              </a:tr>
            </a:tbl>
          </a:graphicData>
        </a:graphic>
      </p:graphicFrame>
      <p:graphicFrame>
        <p:nvGraphicFramePr>
          <p:cNvPr id="27" name="Table 26">
            <a:extLst>
              <a:ext uri="{FF2B5EF4-FFF2-40B4-BE49-F238E27FC236}">
                <a16:creationId xmlns:a16="http://schemas.microsoft.com/office/drawing/2014/main" id="{660E140E-2D83-4284-58CE-28828B219F19}"/>
              </a:ext>
            </a:extLst>
          </p:cNvPr>
          <p:cNvGraphicFramePr>
            <a:graphicFrameLocks noGrp="1"/>
          </p:cNvGraphicFramePr>
          <p:nvPr>
            <p:extLst>
              <p:ext uri="{D42A27DB-BD31-4B8C-83A1-F6EECF244321}">
                <p14:modId xmlns:p14="http://schemas.microsoft.com/office/powerpoint/2010/main" val="4069126674"/>
              </p:ext>
            </p:extLst>
          </p:nvPr>
        </p:nvGraphicFramePr>
        <p:xfrm>
          <a:off x="13976350" y="1857862"/>
          <a:ext cx="15698257" cy="518160"/>
        </p:xfrm>
        <a:graphic>
          <a:graphicData uri="http://schemas.openxmlformats.org/drawingml/2006/table">
            <a:tbl>
              <a:tblPr firstRow="1" bandRow="1">
                <a:tableStyleId>{00A15C55-8517-42AA-B614-E9B94910E393}</a:tableStyleId>
              </a:tblPr>
              <a:tblGrid>
                <a:gridCol w="15698257">
                  <a:extLst>
                    <a:ext uri="{9D8B030D-6E8A-4147-A177-3AD203B41FA5}">
                      <a16:colId xmlns:a16="http://schemas.microsoft.com/office/drawing/2014/main" val="2858109129"/>
                    </a:ext>
                  </a:extLst>
                </a:gridCol>
              </a:tblGrid>
              <a:tr h="435052">
                <a:tc>
                  <a:txBody>
                    <a:bodyPr/>
                    <a:lstStyle/>
                    <a:p>
                      <a:pPr algn="ctr"/>
                      <a:r>
                        <a:rPr lang="en-US" sz="2800" b="1" dirty="0">
                          <a:solidFill>
                            <a:schemeClr val="bg1"/>
                          </a:solidFill>
                          <a:latin typeface="Arial" panose="020B0604020202020204" pitchFamily="34" charset="0"/>
                          <a:cs typeface="Arial" panose="020B0604020202020204" pitchFamily="34" charset="0"/>
                        </a:rPr>
                        <a:t>Solutions &amp; Action Plan</a:t>
                      </a:r>
                    </a:p>
                  </a:txBody>
                  <a:tcPr/>
                </a:tc>
                <a:extLst>
                  <a:ext uri="{0D108BD9-81ED-4DB2-BD59-A6C34878D82A}">
                    <a16:rowId xmlns:a16="http://schemas.microsoft.com/office/drawing/2014/main" val="1324663251"/>
                  </a:ext>
                </a:extLst>
              </a:tr>
            </a:tbl>
          </a:graphicData>
        </a:graphic>
      </p:graphicFrame>
      <p:graphicFrame>
        <p:nvGraphicFramePr>
          <p:cNvPr id="29" name="Table 28">
            <a:extLst>
              <a:ext uri="{FF2B5EF4-FFF2-40B4-BE49-F238E27FC236}">
                <a16:creationId xmlns:a16="http://schemas.microsoft.com/office/drawing/2014/main" id="{F697C328-9BE9-1D6B-9F25-5C1D1E518C9B}"/>
              </a:ext>
            </a:extLst>
          </p:cNvPr>
          <p:cNvGraphicFramePr>
            <a:graphicFrameLocks noGrp="1"/>
          </p:cNvGraphicFramePr>
          <p:nvPr>
            <p:extLst>
              <p:ext uri="{D42A27DB-BD31-4B8C-83A1-F6EECF244321}">
                <p14:modId xmlns:p14="http://schemas.microsoft.com/office/powerpoint/2010/main" val="2433087270"/>
              </p:ext>
            </p:extLst>
          </p:nvPr>
        </p:nvGraphicFramePr>
        <p:xfrm>
          <a:off x="136393" y="18140258"/>
          <a:ext cx="13682299" cy="518160"/>
        </p:xfrm>
        <a:graphic>
          <a:graphicData uri="http://schemas.openxmlformats.org/drawingml/2006/table">
            <a:tbl>
              <a:tblPr firstRow="1" bandRow="1">
                <a:tableStyleId>{21E4AEA4-8DFA-4A89-87EB-49C32662AFE0}</a:tableStyleId>
              </a:tblPr>
              <a:tblGrid>
                <a:gridCol w="13682299">
                  <a:extLst>
                    <a:ext uri="{9D8B030D-6E8A-4147-A177-3AD203B41FA5}">
                      <a16:colId xmlns:a16="http://schemas.microsoft.com/office/drawing/2014/main" val="1015510800"/>
                    </a:ext>
                  </a:extLst>
                </a:gridCol>
              </a:tblGrid>
              <a:tr h="383495">
                <a:tc>
                  <a:txBody>
                    <a:bodyPr/>
                    <a:lstStyle/>
                    <a:p>
                      <a:pPr algn="ctr"/>
                      <a:r>
                        <a:rPr lang="en-US" sz="2800" b="1" dirty="0">
                          <a:latin typeface="Arial" panose="020B0604020202020204" pitchFamily="34" charset="0"/>
                          <a:cs typeface="Arial" panose="020B0604020202020204" pitchFamily="34" charset="0"/>
                        </a:rPr>
                        <a:t>Facts</a:t>
                      </a:r>
                      <a:endParaRPr lang="en-US" sz="32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7437071"/>
                  </a:ext>
                </a:extLst>
              </a:tr>
            </a:tbl>
          </a:graphicData>
        </a:graphic>
      </p:graphicFrame>
      <p:graphicFrame>
        <p:nvGraphicFramePr>
          <p:cNvPr id="30" name="Table 29">
            <a:extLst>
              <a:ext uri="{FF2B5EF4-FFF2-40B4-BE49-F238E27FC236}">
                <a16:creationId xmlns:a16="http://schemas.microsoft.com/office/drawing/2014/main" id="{94E1DAC6-A316-4A65-1ADA-19E079A9FFF3}"/>
              </a:ext>
            </a:extLst>
          </p:cNvPr>
          <p:cNvGraphicFramePr>
            <a:graphicFrameLocks noGrp="1"/>
          </p:cNvGraphicFramePr>
          <p:nvPr>
            <p:extLst>
              <p:ext uri="{D42A27DB-BD31-4B8C-83A1-F6EECF244321}">
                <p14:modId xmlns:p14="http://schemas.microsoft.com/office/powerpoint/2010/main" val="4186583151"/>
              </p:ext>
            </p:extLst>
          </p:nvPr>
        </p:nvGraphicFramePr>
        <p:xfrm>
          <a:off x="136084" y="18820606"/>
          <a:ext cx="13652128" cy="6799753"/>
        </p:xfrm>
        <a:graphic>
          <a:graphicData uri="http://schemas.openxmlformats.org/drawingml/2006/table">
            <a:tbl>
              <a:tblPr firstRow="1" bandRow="1">
                <a:tableStyleId>{21E4AEA4-8DFA-4A89-87EB-49C32662AFE0}</a:tableStyleId>
              </a:tblPr>
              <a:tblGrid>
                <a:gridCol w="13652128">
                  <a:extLst>
                    <a:ext uri="{9D8B030D-6E8A-4147-A177-3AD203B41FA5}">
                      <a16:colId xmlns:a16="http://schemas.microsoft.com/office/drawing/2014/main" val="753664923"/>
                    </a:ext>
                  </a:extLst>
                </a:gridCol>
              </a:tblGrid>
              <a:tr h="6799753">
                <a:tc>
                  <a:txBody>
                    <a:bodyPr/>
                    <a:lstStyle/>
                    <a:p>
                      <a:pPr marL="342900" indent="-342900" algn="just">
                        <a:buFont typeface="Arial" panose="020B0604020202020204" pitchFamily="34" charset="0"/>
                        <a:buChar char="•"/>
                      </a:pPr>
                      <a:r>
                        <a:rPr lang="en-US" sz="2800" b="1" dirty="0">
                          <a:latin typeface="Arial" panose="020B0604020202020204" pitchFamily="34" charset="0"/>
                          <a:cs typeface="Arial" panose="020B0604020202020204" pitchFamily="34" charset="0"/>
                        </a:rPr>
                        <a:t>Organizational: </a:t>
                      </a:r>
                      <a:r>
                        <a:rPr lang="en-US" sz="2800" b="0" dirty="0">
                          <a:latin typeface="Arial" panose="020B0604020202020204" pitchFamily="34" charset="0"/>
                          <a:cs typeface="Arial" panose="020B0604020202020204" pitchFamily="34" charset="0"/>
                        </a:rPr>
                        <a:t>The clinic operates on a limited budget and lacks dedicated cybersecurity personnel. IT duties are handled by administrative staff without proper training, which fails to meet HIPAA’s requirement for role-based access controls and contradicts NIST’s call for assigned security responsibilities.</a:t>
                      </a:r>
                    </a:p>
                    <a:p>
                      <a:pPr marL="342900" indent="-342900" algn="just">
                        <a:buFont typeface="Arial" panose="020B0604020202020204" pitchFamily="34" charset="0"/>
                        <a:buChar char="•"/>
                      </a:pPr>
                      <a:r>
                        <a:rPr lang="en-US" sz="2800" b="1" dirty="0">
                          <a:latin typeface="Arial" panose="020B0604020202020204" pitchFamily="34" charset="0"/>
                          <a:cs typeface="Arial" panose="020B0604020202020204" pitchFamily="34" charset="0"/>
                        </a:rPr>
                        <a:t>Cultural: </a:t>
                      </a:r>
                      <a:r>
                        <a:rPr lang="en-US" sz="2800" b="0" dirty="0">
                          <a:latin typeface="Arial" panose="020B0604020202020204" pitchFamily="34" charset="0"/>
                          <a:cs typeface="Arial" panose="020B0604020202020204" pitchFamily="34" charset="0"/>
                        </a:rPr>
                        <a:t>Staff show low awareness of cybersecurity risks, resist new protocols, and inconsistently follow procedures. This undermines both NIST’s “Protect” and “Respond” functions and HIPAA’s expectations for workforce security awareness and policy enforcement.</a:t>
                      </a:r>
                    </a:p>
                    <a:p>
                      <a:pPr marL="342900" indent="-342900" algn="just">
                        <a:buFont typeface="Arial" panose="020B0604020202020204" pitchFamily="34" charset="0"/>
                        <a:buChar char="•"/>
                      </a:pPr>
                      <a:r>
                        <a:rPr lang="en-US" sz="2800" b="1" dirty="0">
                          <a:latin typeface="Arial" panose="020B0604020202020204" pitchFamily="34" charset="0"/>
                          <a:cs typeface="Arial" panose="020B0604020202020204" pitchFamily="34" charset="0"/>
                        </a:rPr>
                        <a:t>Technological: </a:t>
                      </a:r>
                      <a:r>
                        <a:rPr lang="en-US" sz="2800" b="0" dirty="0">
                          <a:latin typeface="Arial" panose="020B0604020202020204" pitchFamily="34" charset="0"/>
                          <a:cs typeface="Arial" panose="020B0604020202020204" pitchFamily="34" charset="0"/>
                        </a:rPr>
                        <a:t>The use of outdated systems without a defined process for managing device security violates HIPAA’s technical safeguards (e.g., access control, audit controls) and falls short of NIST’s “Identify” and “Protect” functions.</a:t>
                      </a:r>
                    </a:p>
                    <a:p>
                      <a:pPr marL="342900" indent="-342900" algn="just">
                        <a:buFont typeface="Arial" panose="020B0604020202020204" pitchFamily="34" charset="0"/>
                        <a:buChar char="•"/>
                      </a:pPr>
                      <a:r>
                        <a:rPr lang="en-US" sz="2800" b="1" dirty="0">
                          <a:latin typeface="Arial" panose="020B0604020202020204" pitchFamily="34" charset="0"/>
                          <a:cs typeface="Arial" panose="020B0604020202020204" pitchFamily="34" charset="0"/>
                        </a:rPr>
                        <a:t>Behavioral: </a:t>
                      </a:r>
                      <a:r>
                        <a:rPr lang="en-US" sz="2800" b="0" dirty="0">
                          <a:latin typeface="Arial" panose="020B0604020202020204" pitchFamily="34" charset="0"/>
                          <a:cs typeface="Arial" panose="020B0604020202020204" pitchFamily="34" charset="0"/>
                        </a:rPr>
                        <a:t>Frequent risky actions, such as clicking phishing links or mishandling patient data, combined with the absence of regular training, conflict with HIPAA’s security awareness and training standards and NIST’s emphasis on user behavior in the “Protect” and “Respond” domains.</a:t>
                      </a:r>
                    </a:p>
                  </a:txBody>
                  <a:tcPr/>
                </a:tc>
                <a:extLst>
                  <a:ext uri="{0D108BD9-81ED-4DB2-BD59-A6C34878D82A}">
                    <a16:rowId xmlns:a16="http://schemas.microsoft.com/office/drawing/2014/main" val="2287899212"/>
                  </a:ext>
                </a:extLst>
              </a:tr>
            </a:tbl>
          </a:graphicData>
        </a:graphic>
      </p:graphicFrame>
      <p:graphicFrame>
        <p:nvGraphicFramePr>
          <p:cNvPr id="31" name="Table 30">
            <a:extLst>
              <a:ext uri="{FF2B5EF4-FFF2-40B4-BE49-F238E27FC236}">
                <a16:creationId xmlns:a16="http://schemas.microsoft.com/office/drawing/2014/main" id="{870FDC0F-00B6-36B0-0195-355D23A5EC6B}"/>
              </a:ext>
            </a:extLst>
          </p:cNvPr>
          <p:cNvGraphicFramePr>
            <a:graphicFrameLocks noGrp="1"/>
          </p:cNvGraphicFramePr>
          <p:nvPr>
            <p:extLst>
              <p:ext uri="{D42A27DB-BD31-4B8C-83A1-F6EECF244321}">
                <p14:modId xmlns:p14="http://schemas.microsoft.com/office/powerpoint/2010/main" val="2570401289"/>
              </p:ext>
            </p:extLst>
          </p:nvPr>
        </p:nvGraphicFramePr>
        <p:xfrm>
          <a:off x="136083" y="25779792"/>
          <a:ext cx="13682299" cy="518160"/>
        </p:xfrm>
        <a:graphic>
          <a:graphicData uri="http://schemas.openxmlformats.org/drawingml/2006/table">
            <a:tbl>
              <a:tblPr firstRow="1" bandRow="1">
                <a:tableStyleId>{00A15C55-8517-42AA-B614-E9B94910E393}</a:tableStyleId>
              </a:tblPr>
              <a:tblGrid>
                <a:gridCol w="13682299">
                  <a:extLst>
                    <a:ext uri="{9D8B030D-6E8A-4147-A177-3AD203B41FA5}">
                      <a16:colId xmlns:a16="http://schemas.microsoft.com/office/drawing/2014/main" val="3455219251"/>
                    </a:ext>
                  </a:extLst>
                </a:gridCol>
              </a:tblGrid>
              <a:tr h="473269">
                <a:tc>
                  <a:txBody>
                    <a:bodyPr/>
                    <a:lstStyle/>
                    <a:p>
                      <a:pPr algn="ctr"/>
                      <a:r>
                        <a:rPr lang="en-US" sz="2800" b="1" dirty="0">
                          <a:latin typeface="Arial" panose="020B0604020202020204" pitchFamily="34" charset="0"/>
                          <a:cs typeface="Arial" panose="020B0604020202020204" pitchFamily="34" charset="0"/>
                        </a:rPr>
                        <a:t>Project Scope &amp; Goals</a:t>
                      </a:r>
                    </a:p>
                  </a:txBody>
                  <a:tcPr/>
                </a:tc>
                <a:extLst>
                  <a:ext uri="{0D108BD9-81ED-4DB2-BD59-A6C34878D82A}">
                    <a16:rowId xmlns:a16="http://schemas.microsoft.com/office/drawing/2014/main" val="2853593666"/>
                  </a:ext>
                </a:extLst>
              </a:tr>
            </a:tbl>
          </a:graphicData>
        </a:graphic>
      </p:graphicFrame>
      <p:graphicFrame>
        <p:nvGraphicFramePr>
          <p:cNvPr id="32" name="Table 31">
            <a:extLst>
              <a:ext uri="{FF2B5EF4-FFF2-40B4-BE49-F238E27FC236}">
                <a16:creationId xmlns:a16="http://schemas.microsoft.com/office/drawing/2014/main" id="{2EC1C247-F4C1-BF9C-1559-16FC97A702F2}"/>
              </a:ext>
            </a:extLst>
          </p:cNvPr>
          <p:cNvGraphicFramePr>
            <a:graphicFrameLocks noGrp="1"/>
          </p:cNvGraphicFramePr>
          <p:nvPr>
            <p:extLst>
              <p:ext uri="{D42A27DB-BD31-4B8C-83A1-F6EECF244321}">
                <p14:modId xmlns:p14="http://schemas.microsoft.com/office/powerpoint/2010/main" val="2798298624"/>
              </p:ext>
            </p:extLst>
          </p:nvPr>
        </p:nvGraphicFramePr>
        <p:xfrm>
          <a:off x="152401" y="26577434"/>
          <a:ext cx="13576773" cy="4341688"/>
        </p:xfrm>
        <a:graphic>
          <a:graphicData uri="http://schemas.openxmlformats.org/drawingml/2006/table">
            <a:tbl>
              <a:tblPr firstRow="1" bandRow="1">
                <a:tableStyleId>{00A15C55-8517-42AA-B614-E9B94910E393}</a:tableStyleId>
              </a:tblPr>
              <a:tblGrid>
                <a:gridCol w="13576773">
                  <a:extLst>
                    <a:ext uri="{9D8B030D-6E8A-4147-A177-3AD203B41FA5}">
                      <a16:colId xmlns:a16="http://schemas.microsoft.com/office/drawing/2014/main" val="1839284033"/>
                    </a:ext>
                  </a:extLst>
                </a:gridCol>
              </a:tblGrid>
              <a:tr h="4341688">
                <a:tc>
                  <a:txBody>
                    <a:bodyPr/>
                    <a:lstStyle/>
                    <a:p>
                      <a:pPr algn="just"/>
                      <a:r>
                        <a:rPr lang="en-US" sz="2800" b="0" dirty="0">
                          <a:latin typeface="Arial" panose="020B0604020202020204" pitchFamily="34" charset="0"/>
                          <a:cs typeface="Arial" panose="020B0604020202020204" pitchFamily="34" charset="0"/>
                        </a:rPr>
                        <a:t>This project aims to improve the overall information security practices of a small medical clinic by developing and implementing comprehensive ISPs. These policies will be specifically designed to support the clinic’s daily operations while aligning with HIPAA regulatory requirements. The ISPs will cover essential areas such as password management, data handling, and incident response. Rather than asserting absolute compliance, the project emphasizes the development of structured and actionable policies that promote risk reduction, encourage staff accountability, and support long-term adherence to security and privacy standards.</a:t>
                      </a:r>
                    </a:p>
                  </a:txBody>
                  <a:tcPr/>
                </a:tc>
                <a:extLst>
                  <a:ext uri="{0D108BD9-81ED-4DB2-BD59-A6C34878D82A}">
                    <a16:rowId xmlns:a16="http://schemas.microsoft.com/office/drawing/2014/main" val="2231030715"/>
                  </a:ext>
                </a:extLst>
              </a:tr>
            </a:tbl>
          </a:graphicData>
        </a:graphic>
      </p:graphicFrame>
      <p:graphicFrame>
        <p:nvGraphicFramePr>
          <p:cNvPr id="34" name="Table 33">
            <a:extLst>
              <a:ext uri="{FF2B5EF4-FFF2-40B4-BE49-F238E27FC236}">
                <a16:creationId xmlns:a16="http://schemas.microsoft.com/office/drawing/2014/main" id="{52F59C0C-3775-FD06-19BE-3A10D8CF33D5}"/>
              </a:ext>
            </a:extLst>
          </p:cNvPr>
          <p:cNvGraphicFramePr>
            <a:graphicFrameLocks noGrp="1"/>
          </p:cNvGraphicFramePr>
          <p:nvPr>
            <p:extLst>
              <p:ext uri="{D42A27DB-BD31-4B8C-83A1-F6EECF244321}">
                <p14:modId xmlns:p14="http://schemas.microsoft.com/office/powerpoint/2010/main" val="2205298824"/>
              </p:ext>
            </p:extLst>
          </p:nvPr>
        </p:nvGraphicFramePr>
        <p:xfrm>
          <a:off x="14035007" y="9138274"/>
          <a:ext cx="15666146" cy="518160"/>
        </p:xfrm>
        <a:graphic>
          <a:graphicData uri="http://schemas.openxmlformats.org/drawingml/2006/table">
            <a:tbl>
              <a:tblPr firstRow="1" bandRow="1">
                <a:tableStyleId>{21E4AEA4-8DFA-4A89-87EB-49C32662AFE0}</a:tableStyleId>
              </a:tblPr>
              <a:tblGrid>
                <a:gridCol w="15666146">
                  <a:extLst>
                    <a:ext uri="{9D8B030D-6E8A-4147-A177-3AD203B41FA5}">
                      <a16:colId xmlns:a16="http://schemas.microsoft.com/office/drawing/2014/main" val="3241519538"/>
                    </a:ext>
                  </a:extLst>
                </a:gridCol>
              </a:tblGrid>
              <a:tr h="452187">
                <a:tc>
                  <a:txBody>
                    <a:bodyPr/>
                    <a:lstStyle/>
                    <a:p>
                      <a:pPr algn="ctr"/>
                      <a:r>
                        <a:rPr lang="en-US" sz="2800" b="1" u="none" strike="noStrike" kern="1200" dirty="0">
                          <a:solidFill>
                            <a:schemeClr val="lt1"/>
                          </a:solidFill>
                          <a:effectLst/>
                          <a:latin typeface="Arial" panose="020B0604020202020204" pitchFamily="34" charset="0"/>
                          <a:cs typeface="Arial" panose="020B0604020202020204" pitchFamily="34" charset="0"/>
                        </a:rPr>
                        <a:t>Table 1. Action Plan</a:t>
                      </a:r>
                      <a:endParaRPr lang="en-US" sz="28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224661"/>
                  </a:ext>
                </a:extLst>
              </a:tr>
            </a:tbl>
          </a:graphicData>
        </a:graphic>
      </p:graphicFrame>
      <p:graphicFrame>
        <p:nvGraphicFramePr>
          <p:cNvPr id="35" name="Table 34">
            <a:extLst>
              <a:ext uri="{FF2B5EF4-FFF2-40B4-BE49-F238E27FC236}">
                <a16:creationId xmlns:a16="http://schemas.microsoft.com/office/drawing/2014/main" id="{D4E0A985-E5CB-1818-8D99-295E59EF3573}"/>
              </a:ext>
            </a:extLst>
          </p:cNvPr>
          <p:cNvGraphicFramePr>
            <a:graphicFrameLocks noGrp="1"/>
          </p:cNvGraphicFramePr>
          <p:nvPr>
            <p:extLst>
              <p:ext uri="{D42A27DB-BD31-4B8C-83A1-F6EECF244321}">
                <p14:modId xmlns:p14="http://schemas.microsoft.com/office/powerpoint/2010/main" val="188782486"/>
              </p:ext>
            </p:extLst>
          </p:nvPr>
        </p:nvGraphicFramePr>
        <p:xfrm>
          <a:off x="14045348" y="9715494"/>
          <a:ext cx="15674855" cy="8147932"/>
        </p:xfrm>
        <a:graphic>
          <a:graphicData uri="http://schemas.openxmlformats.org/drawingml/2006/table">
            <a:tbl>
              <a:tblPr firstRow="1" bandRow="1">
                <a:tableStyleId>{21E4AEA4-8DFA-4A89-87EB-49C32662AFE0}</a:tableStyleId>
              </a:tblPr>
              <a:tblGrid>
                <a:gridCol w="2475463">
                  <a:extLst>
                    <a:ext uri="{9D8B030D-6E8A-4147-A177-3AD203B41FA5}">
                      <a16:colId xmlns:a16="http://schemas.microsoft.com/office/drawing/2014/main" val="2624810288"/>
                    </a:ext>
                  </a:extLst>
                </a:gridCol>
                <a:gridCol w="6361345">
                  <a:extLst>
                    <a:ext uri="{9D8B030D-6E8A-4147-A177-3AD203B41FA5}">
                      <a16:colId xmlns:a16="http://schemas.microsoft.com/office/drawing/2014/main" val="3089381475"/>
                    </a:ext>
                  </a:extLst>
                </a:gridCol>
                <a:gridCol w="3059431">
                  <a:extLst>
                    <a:ext uri="{9D8B030D-6E8A-4147-A177-3AD203B41FA5}">
                      <a16:colId xmlns:a16="http://schemas.microsoft.com/office/drawing/2014/main" val="491741652"/>
                    </a:ext>
                  </a:extLst>
                </a:gridCol>
                <a:gridCol w="3778616">
                  <a:extLst>
                    <a:ext uri="{9D8B030D-6E8A-4147-A177-3AD203B41FA5}">
                      <a16:colId xmlns:a16="http://schemas.microsoft.com/office/drawing/2014/main" val="3615169443"/>
                    </a:ext>
                  </a:extLst>
                </a:gridCol>
              </a:tblGrid>
              <a:tr h="1206081">
                <a:tc>
                  <a:txBody>
                    <a:bodyPr/>
                    <a:lstStyle/>
                    <a:p>
                      <a:pPr algn="l"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ACT#</a:t>
                      </a:r>
                      <a:endParaRPr lang="en-US" sz="19900" dirty="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Action</a:t>
                      </a:r>
                      <a:endParaRPr lang="en-US" sz="19900" dirty="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1" u="none" strike="noStrike">
                          <a:solidFill>
                            <a:schemeClr val="bg1"/>
                          </a:solidFill>
                          <a:effectLst/>
                          <a:latin typeface="Arial" panose="020B0604020202020204" pitchFamily="34" charset="0"/>
                          <a:cs typeface="Arial" panose="020B0604020202020204" pitchFamily="34" charset="0"/>
                        </a:rPr>
                        <a:t>Responsible Person</a:t>
                      </a:r>
                      <a:endParaRPr lang="en-US" sz="1990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Action Type</a:t>
                      </a:r>
                      <a:endParaRPr lang="en-US" sz="19900" dirty="0">
                        <a:solidFill>
                          <a:schemeClr val="bg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113027420"/>
                  </a:ext>
                </a:extLst>
              </a:tr>
              <a:tr h="2117527">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ACT #1</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Develop and implement multiple ISPs</a:t>
                      </a:r>
                    </a:p>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 (password management, data handling, incident response policies)</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Project Team</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dirty="0">
                          <a:effectLst/>
                          <a:latin typeface="Arial" panose="020B0604020202020204" pitchFamily="34" charset="0"/>
                          <a:cs typeface="Arial" panose="020B0604020202020204" pitchFamily="34" charset="0"/>
                        </a:rPr>
                        <a:t>Managerial</a:t>
                      </a:r>
                    </a:p>
                  </a:txBody>
                  <a:tcPr marL="63500" marR="63500" marT="63500" marB="63500"/>
                </a:tc>
                <a:extLst>
                  <a:ext uri="{0D108BD9-81ED-4DB2-BD59-A6C34878D82A}">
                    <a16:rowId xmlns:a16="http://schemas.microsoft.com/office/drawing/2014/main" val="2175530402"/>
                  </a:ext>
                </a:extLst>
              </a:tr>
              <a:tr h="1206081">
                <a:tc>
                  <a:txBody>
                    <a:bodyPr/>
                    <a:lstStyle/>
                    <a:p>
                      <a:pPr marL="0" marR="0" lvl="0" indent="0" algn="l" defTabSz="4389120" rtl="0" eaLnBrk="1" fontAlgn="t" latinLnBrk="0" hangingPunct="1">
                        <a:lnSpc>
                          <a:spcPct val="100000"/>
                        </a:lnSpc>
                        <a:spcBef>
                          <a:spcPts val="0"/>
                        </a:spcBef>
                        <a:spcAft>
                          <a:spcPts val="0"/>
                        </a:spcAft>
                        <a:buClrTx/>
                        <a:buSzTx/>
                        <a:buFontTx/>
                        <a:buNone/>
                        <a:tabLst/>
                        <a:defRPr/>
                      </a:pPr>
                      <a:r>
                        <a:rPr kumimoji="0" lang="en-US" sz="2800" b="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ACT #2</a:t>
                      </a:r>
                      <a:endParaRPr kumimoji="0" lang="en-US" sz="19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Conduct mandatory cybersecurity raining focused on ISPs compliance</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Clinic Manager</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Managerial</a:t>
                      </a:r>
                      <a:endParaRPr lang="en-US" sz="19900" dirty="0">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1742746978"/>
                  </a:ext>
                </a:extLst>
              </a:tr>
              <a:tr h="1206081">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ACT #3</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Conduct regular ISPs compliance audits and cybersecurity reviews</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Clinic Manager</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Managerial</a:t>
                      </a:r>
                      <a:endParaRPr lang="en-US" sz="19900" dirty="0">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574492234"/>
                  </a:ext>
                </a:extLst>
              </a:tr>
              <a:tr h="1206081">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ACT #4</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a:solidFill>
                            <a:srgbClr val="000000"/>
                          </a:solidFill>
                          <a:effectLst/>
                          <a:latin typeface="Arial" panose="020B0604020202020204" pitchFamily="34" charset="0"/>
                          <a:cs typeface="Arial" panose="020B0604020202020204" pitchFamily="34" charset="0"/>
                        </a:rPr>
                        <a:t>Implement and enforce strong password management policy</a:t>
                      </a:r>
                      <a:endParaRPr lang="en-US" sz="1990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Clinic Manager</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Technical</a:t>
                      </a:r>
                      <a:endParaRPr lang="en-US" sz="19900" dirty="0">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3039851690"/>
                  </a:ext>
                </a:extLst>
              </a:tr>
              <a:tr h="1206081">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ACT #5</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Develop formal incident response policy and conduct practice drills</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Project Team</a:t>
                      </a:r>
                      <a:endParaRPr lang="en-US" sz="19900" dirty="0">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rgbClr val="000000"/>
                          </a:solidFill>
                          <a:effectLst/>
                          <a:latin typeface="Arial" panose="020B0604020202020204" pitchFamily="34" charset="0"/>
                          <a:cs typeface="Arial" panose="020B0604020202020204" pitchFamily="34" charset="0"/>
                        </a:rPr>
                        <a:t>Managerial</a:t>
                      </a:r>
                      <a:endParaRPr lang="en-US" sz="19900" dirty="0">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1670057532"/>
                  </a:ext>
                </a:extLst>
              </a:tr>
            </a:tbl>
          </a:graphicData>
        </a:graphic>
      </p:graphicFrame>
      <p:graphicFrame>
        <p:nvGraphicFramePr>
          <p:cNvPr id="42" name="Table 41">
            <a:extLst>
              <a:ext uri="{FF2B5EF4-FFF2-40B4-BE49-F238E27FC236}">
                <a16:creationId xmlns:a16="http://schemas.microsoft.com/office/drawing/2014/main" id="{16ECD0C8-54B3-5D4F-AF10-564D31AA78B6}"/>
              </a:ext>
            </a:extLst>
          </p:cNvPr>
          <p:cNvGraphicFramePr>
            <a:graphicFrameLocks noGrp="1"/>
          </p:cNvGraphicFramePr>
          <p:nvPr>
            <p:extLst>
              <p:ext uri="{D42A27DB-BD31-4B8C-83A1-F6EECF244321}">
                <p14:modId xmlns:p14="http://schemas.microsoft.com/office/powerpoint/2010/main" val="1084581974"/>
              </p:ext>
            </p:extLst>
          </p:nvPr>
        </p:nvGraphicFramePr>
        <p:xfrm>
          <a:off x="13992681" y="18076858"/>
          <a:ext cx="15741768" cy="518160"/>
        </p:xfrm>
        <a:graphic>
          <a:graphicData uri="http://schemas.openxmlformats.org/drawingml/2006/table">
            <a:tbl>
              <a:tblPr firstRow="1" bandRow="1">
                <a:tableStyleId>{00A15C55-8517-42AA-B614-E9B94910E393}</a:tableStyleId>
              </a:tblPr>
              <a:tblGrid>
                <a:gridCol w="15741768">
                  <a:extLst>
                    <a:ext uri="{9D8B030D-6E8A-4147-A177-3AD203B41FA5}">
                      <a16:colId xmlns:a16="http://schemas.microsoft.com/office/drawing/2014/main" val="3050035752"/>
                    </a:ext>
                  </a:extLst>
                </a:gridCol>
              </a:tblGrid>
              <a:tr h="518160">
                <a:tc>
                  <a:txBody>
                    <a:bodyPr/>
                    <a:lstStyle/>
                    <a:p>
                      <a:pPr algn="ctr"/>
                      <a:r>
                        <a:rPr lang="en-US" sz="2800" b="1" dirty="0">
                          <a:latin typeface="Arial" panose="020B0604020202020204" pitchFamily="34" charset="0"/>
                          <a:cs typeface="Arial" panose="020B0604020202020204" pitchFamily="34" charset="0"/>
                        </a:rPr>
                        <a:t>Table 2. Risk Management </a:t>
                      </a:r>
                    </a:p>
                  </a:txBody>
                  <a:tcPr/>
                </a:tc>
                <a:extLst>
                  <a:ext uri="{0D108BD9-81ED-4DB2-BD59-A6C34878D82A}">
                    <a16:rowId xmlns:a16="http://schemas.microsoft.com/office/drawing/2014/main" val="2761459423"/>
                  </a:ext>
                </a:extLst>
              </a:tr>
            </a:tbl>
          </a:graphicData>
        </a:graphic>
      </p:graphicFrame>
      <p:graphicFrame>
        <p:nvGraphicFramePr>
          <p:cNvPr id="52" name="Table 51">
            <a:extLst>
              <a:ext uri="{FF2B5EF4-FFF2-40B4-BE49-F238E27FC236}">
                <a16:creationId xmlns:a16="http://schemas.microsoft.com/office/drawing/2014/main" id="{D167C0B3-17F2-EF80-B574-09C713764BB0}"/>
              </a:ext>
            </a:extLst>
          </p:cNvPr>
          <p:cNvGraphicFramePr>
            <a:graphicFrameLocks noGrp="1"/>
          </p:cNvGraphicFramePr>
          <p:nvPr>
            <p:extLst>
              <p:ext uri="{D42A27DB-BD31-4B8C-83A1-F6EECF244321}">
                <p14:modId xmlns:p14="http://schemas.microsoft.com/office/powerpoint/2010/main" val="996866036"/>
              </p:ext>
            </p:extLst>
          </p:nvPr>
        </p:nvGraphicFramePr>
        <p:xfrm>
          <a:off x="29914851" y="1887661"/>
          <a:ext cx="13611261" cy="518160"/>
        </p:xfrm>
        <a:graphic>
          <a:graphicData uri="http://schemas.openxmlformats.org/drawingml/2006/table">
            <a:tbl>
              <a:tblPr firstRow="1" bandRow="1">
                <a:tableStyleId>{21E4AEA4-8DFA-4A89-87EB-49C32662AFE0}</a:tableStyleId>
              </a:tblPr>
              <a:tblGrid>
                <a:gridCol w="13611261">
                  <a:extLst>
                    <a:ext uri="{9D8B030D-6E8A-4147-A177-3AD203B41FA5}">
                      <a16:colId xmlns:a16="http://schemas.microsoft.com/office/drawing/2014/main" val="1706213224"/>
                    </a:ext>
                  </a:extLst>
                </a:gridCol>
              </a:tblGrid>
              <a:tr h="403809">
                <a:tc>
                  <a:txBody>
                    <a:bodyPr/>
                    <a:lstStyle/>
                    <a:p>
                      <a:pPr algn="ctr"/>
                      <a:r>
                        <a:rPr lang="en-US" sz="2800" dirty="0">
                          <a:latin typeface="Arial" panose="020B0604020202020204" pitchFamily="34" charset="0"/>
                          <a:cs typeface="Arial" panose="020B0604020202020204" pitchFamily="34" charset="0"/>
                        </a:rPr>
                        <a:t>Anticipated Results</a:t>
                      </a:r>
                    </a:p>
                  </a:txBody>
                  <a:tcPr/>
                </a:tc>
                <a:extLst>
                  <a:ext uri="{0D108BD9-81ED-4DB2-BD59-A6C34878D82A}">
                    <a16:rowId xmlns:a16="http://schemas.microsoft.com/office/drawing/2014/main" val="3032916013"/>
                  </a:ext>
                </a:extLst>
              </a:tr>
            </a:tbl>
          </a:graphicData>
        </a:graphic>
      </p:graphicFrame>
      <p:graphicFrame>
        <p:nvGraphicFramePr>
          <p:cNvPr id="53" name="Table 52">
            <a:extLst>
              <a:ext uri="{FF2B5EF4-FFF2-40B4-BE49-F238E27FC236}">
                <a16:creationId xmlns:a16="http://schemas.microsoft.com/office/drawing/2014/main" id="{1E1F9136-E169-3128-E48C-F982C2CF8978}"/>
              </a:ext>
            </a:extLst>
          </p:cNvPr>
          <p:cNvGraphicFramePr>
            <a:graphicFrameLocks noGrp="1"/>
          </p:cNvGraphicFramePr>
          <p:nvPr>
            <p:extLst>
              <p:ext uri="{D42A27DB-BD31-4B8C-83A1-F6EECF244321}">
                <p14:modId xmlns:p14="http://schemas.microsoft.com/office/powerpoint/2010/main" val="656001515"/>
              </p:ext>
            </p:extLst>
          </p:nvPr>
        </p:nvGraphicFramePr>
        <p:xfrm>
          <a:off x="29898521" y="2539583"/>
          <a:ext cx="13611261" cy="3810000"/>
        </p:xfrm>
        <a:graphic>
          <a:graphicData uri="http://schemas.openxmlformats.org/drawingml/2006/table">
            <a:tbl>
              <a:tblPr firstRow="1" bandRow="1">
                <a:tableStyleId>{21E4AEA4-8DFA-4A89-87EB-49C32662AFE0}</a:tableStyleId>
              </a:tblPr>
              <a:tblGrid>
                <a:gridCol w="13611261">
                  <a:extLst>
                    <a:ext uri="{9D8B030D-6E8A-4147-A177-3AD203B41FA5}">
                      <a16:colId xmlns:a16="http://schemas.microsoft.com/office/drawing/2014/main" val="409597275"/>
                    </a:ext>
                  </a:extLst>
                </a:gridCol>
              </a:tblGrid>
              <a:tr h="3579114">
                <a:tc>
                  <a:txBody>
                    <a:bodyPr/>
                    <a:lstStyle/>
                    <a:p>
                      <a:pPr marL="0" marR="0" lvl="0" indent="0" algn="just" defTabSz="4389120" rtl="0" eaLnBrk="1" fontAlgn="auto" latinLnBrk="0" hangingPunct="1">
                        <a:lnSpc>
                          <a:spcPct val="100000"/>
                        </a:lnSpc>
                        <a:spcBef>
                          <a:spcPts val="0"/>
                        </a:spcBef>
                        <a:spcAft>
                          <a:spcPts val="0"/>
                        </a:spcAft>
                        <a:buClrTx/>
                        <a:buSzTx/>
                        <a:buFontTx/>
                        <a:buNone/>
                        <a:tabLst/>
                        <a:defRPr/>
                      </a:pPr>
                      <a:r>
                        <a:rPr lang="en-US" sz="2700" b="0" dirty="0">
                          <a:latin typeface="Arial" panose="020B0604020202020204" pitchFamily="34" charset="0"/>
                          <a:cs typeface="Arial" panose="020B0604020202020204" pitchFamily="34" charset="0"/>
                        </a:rPr>
                        <a:t>The implementation of ISPs and supporting compliance measures is expected to improve the clinic’s ability to manage security risks and align with HIPAA requirements. By implementing the proposed ISPs and compliance measures, the clinic will strengthen its cybersecurity posture, reduce risks like phishing, data breaches, and ransomware, and enhance protection of ePHI. These improvements will also lower the risk of legal and regulatory penalties. Following the NIST Cybersecurity Framework 2.0 (2024), the clinic is expected to elevate from Tier 1 to Tier 2, reflecting more structured risk management and improved incident response readiness.</a:t>
                      </a:r>
                    </a:p>
                    <a:p>
                      <a:pPr marL="0" marR="0" lvl="0" indent="0" algn="just" defTabSz="4389120" rtl="0" eaLnBrk="1" fontAlgn="auto" latinLnBrk="0" hangingPunct="1">
                        <a:lnSpc>
                          <a:spcPct val="100000"/>
                        </a:lnSpc>
                        <a:spcBef>
                          <a:spcPts val="0"/>
                        </a:spcBef>
                        <a:spcAft>
                          <a:spcPts val="0"/>
                        </a:spcAft>
                        <a:buClrTx/>
                        <a:buSzTx/>
                        <a:buFontTx/>
                        <a:buNone/>
                        <a:tabLst/>
                        <a:defRPr/>
                      </a:pPr>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90356507"/>
                  </a:ext>
                </a:extLst>
              </a:tr>
            </a:tbl>
          </a:graphicData>
        </a:graphic>
      </p:graphicFrame>
      <p:graphicFrame>
        <p:nvGraphicFramePr>
          <p:cNvPr id="54" name="Table 53">
            <a:extLst>
              <a:ext uri="{FF2B5EF4-FFF2-40B4-BE49-F238E27FC236}">
                <a16:creationId xmlns:a16="http://schemas.microsoft.com/office/drawing/2014/main" id="{DBECB652-7ECB-D701-CF39-A59383CAC6A3}"/>
              </a:ext>
            </a:extLst>
          </p:cNvPr>
          <p:cNvGraphicFramePr>
            <a:graphicFrameLocks noGrp="1"/>
          </p:cNvGraphicFramePr>
          <p:nvPr>
            <p:extLst>
              <p:ext uri="{D42A27DB-BD31-4B8C-83A1-F6EECF244321}">
                <p14:modId xmlns:p14="http://schemas.microsoft.com/office/powerpoint/2010/main" val="759157360"/>
              </p:ext>
            </p:extLst>
          </p:nvPr>
        </p:nvGraphicFramePr>
        <p:xfrm>
          <a:off x="29884705" y="6860843"/>
          <a:ext cx="13671551" cy="10080699"/>
        </p:xfrm>
        <a:graphic>
          <a:graphicData uri="http://schemas.openxmlformats.org/drawingml/2006/table">
            <a:tbl>
              <a:tblPr firstRow="1" bandRow="1">
                <a:tableStyleId>{00A15C55-8517-42AA-B614-E9B94910E393}</a:tableStyleId>
              </a:tblPr>
              <a:tblGrid>
                <a:gridCol w="1738295">
                  <a:extLst>
                    <a:ext uri="{9D8B030D-6E8A-4147-A177-3AD203B41FA5}">
                      <a16:colId xmlns:a16="http://schemas.microsoft.com/office/drawing/2014/main" val="2812031578"/>
                    </a:ext>
                  </a:extLst>
                </a:gridCol>
                <a:gridCol w="4267200">
                  <a:extLst>
                    <a:ext uri="{9D8B030D-6E8A-4147-A177-3AD203B41FA5}">
                      <a16:colId xmlns:a16="http://schemas.microsoft.com/office/drawing/2014/main" val="3382442720"/>
                    </a:ext>
                  </a:extLst>
                </a:gridCol>
                <a:gridCol w="3170256">
                  <a:extLst>
                    <a:ext uri="{9D8B030D-6E8A-4147-A177-3AD203B41FA5}">
                      <a16:colId xmlns:a16="http://schemas.microsoft.com/office/drawing/2014/main" val="3474519516"/>
                    </a:ext>
                  </a:extLst>
                </a:gridCol>
                <a:gridCol w="1700193">
                  <a:extLst>
                    <a:ext uri="{9D8B030D-6E8A-4147-A177-3AD203B41FA5}">
                      <a16:colId xmlns:a16="http://schemas.microsoft.com/office/drawing/2014/main" val="3639649055"/>
                    </a:ext>
                  </a:extLst>
                </a:gridCol>
                <a:gridCol w="2795607">
                  <a:extLst>
                    <a:ext uri="{9D8B030D-6E8A-4147-A177-3AD203B41FA5}">
                      <a16:colId xmlns:a16="http://schemas.microsoft.com/office/drawing/2014/main" val="1924683172"/>
                    </a:ext>
                  </a:extLst>
                </a:gridCol>
              </a:tblGrid>
              <a:tr h="887898">
                <a:tc>
                  <a:txBody>
                    <a:bodyPr/>
                    <a:lstStyle/>
                    <a:p>
                      <a:pPr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Action ID</a:t>
                      </a:r>
                      <a:endParaRPr lang="en-US" sz="2800" dirty="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Item/Action</a:t>
                      </a:r>
                      <a:endParaRPr lang="en-US" sz="2800" dirty="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Responsible Person</a:t>
                      </a:r>
                      <a:endParaRPr lang="en-US" sz="2800" dirty="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Quantity</a:t>
                      </a:r>
                      <a:endParaRPr lang="en-US" sz="2800" dirty="0">
                        <a:solidFill>
                          <a:schemeClr val="bg1"/>
                        </a:solidFill>
                        <a:effectLst/>
                        <a:latin typeface="Arial" panose="020B0604020202020204" pitchFamily="34" charset="0"/>
                        <a:cs typeface="Arial" panose="020B0604020202020204" pitchFamily="34" charset="0"/>
                      </a:endParaRPr>
                    </a:p>
                  </a:txBody>
                  <a:tcPr marL="63500" marR="63500" marT="63500" marB="63500"/>
                </a:tc>
                <a:tc>
                  <a:txBody>
                    <a:bodyPr/>
                    <a:lstStyle/>
                    <a:p>
                      <a:pPr rtl="0" fontAlgn="t">
                        <a:buNone/>
                      </a:pPr>
                      <a:r>
                        <a:rPr lang="en-US" sz="2800" b="1" u="none" strike="noStrike" dirty="0">
                          <a:solidFill>
                            <a:schemeClr val="bg1"/>
                          </a:solidFill>
                          <a:effectLst/>
                          <a:latin typeface="Arial" panose="020B0604020202020204" pitchFamily="34" charset="0"/>
                          <a:cs typeface="Arial" panose="020B0604020202020204" pitchFamily="34" charset="0"/>
                        </a:rPr>
                        <a:t>Total Cost</a:t>
                      </a:r>
                      <a:endParaRPr lang="en-US" sz="2800" dirty="0">
                        <a:solidFill>
                          <a:schemeClr val="bg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2411090957"/>
                  </a:ext>
                </a:extLst>
              </a:tr>
              <a:tr h="1660783">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ACT-1</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Develop and implement multiple ISPs (password, data handling, incident response policies)</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a:solidFill>
                            <a:schemeClr val="tx1"/>
                          </a:solidFill>
                          <a:effectLst/>
                          <a:latin typeface="Arial" panose="020B0604020202020204" pitchFamily="34" charset="0"/>
                          <a:cs typeface="Arial" panose="020B0604020202020204" pitchFamily="34" charset="0"/>
                        </a:rPr>
                        <a:t>Project Team</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1</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r"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$600</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1623657298"/>
                  </a:ext>
                </a:extLst>
              </a:tr>
              <a:tr h="1274341">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ACT-2</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Conduct mandatory cybersecurity training focused on ISPs compliance</a:t>
                      </a:r>
                      <a:endParaRPr lang="en-US" sz="2800" b="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Clinic Manager</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a:solidFill>
                            <a:schemeClr val="tx1"/>
                          </a:solidFill>
                          <a:effectLst/>
                          <a:latin typeface="Arial" panose="020B0604020202020204" pitchFamily="34" charset="0"/>
                          <a:cs typeface="Arial" panose="020B0604020202020204" pitchFamily="34" charset="0"/>
                        </a:rPr>
                        <a:t>1</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r"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$800</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2917420710"/>
                  </a:ext>
                </a:extLst>
              </a:tr>
              <a:tr h="1274341">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ACT-3</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Perform policy compliance audits and internal security reviews</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a:solidFill>
                            <a:schemeClr val="tx1"/>
                          </a:solidFill>
                          <a:effectLst/>
                          <a:latin typeface="Arial" panose="020B0604020202020204" pitchFamily="34" charset="0"/>
                          <a:cs typeface="Arial" panose="020B0604020202020204" pitchFamily="34" charset="0"/>
                        </a:rPr>
                        <a:t>Clinic Manager</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1</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r"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$500</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4109078561"/>
                  </a:ext>
                </a:extLst>
              </a:tr>
              <a:tr h="1211019">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ACT-4</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Implement and communicate password management policy</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a:solidFill>
                            <a:schemeClr val="tx1"/>
                          </a:solidFill>
                          <a:effectLst/>
                          <a:latin typeface="Arial" panose="020B0604020202020204" pitchFamily="34" charset="0"/>
                          <a:cs typeface="Arial" panose="020B0604020202020204" pitchFamily="34" charset="0"/>
                        </a:rPr>
                        <a:t>Clinic Manager</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a:solidFill>
                            <a:schemeClr val="tx1"/>
                          </a:solidFill>
                          <a:effectLst/>
                          <a:latin typeface="Arial" panose="020B0604020202020204" pitchFamily="34" charset="0"/>
                          <a:cs typeface="Arial" panose="020B0604020202020204" pitchFamily="34" charset="0"/>
                        </a:rPr>
                        <a:t>1</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r"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$400</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2659503270"/>
                  </a:ext>
                </a:extLst>
              </a:tr>
              <a:tr h="1274341">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ACT-5</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l"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Develop formal incident response policy and run staff drills</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Project Team</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0" u="none" strike="noStrike">
                          <a:solidFill>
                            <a:schemeClr val="tx1"/>
                          </a:solidFill>
                          <a:effectLst/>
                          <a:latin typeface="Arial" panose="020B0604020202020204" pitchFamily="34" charset="0"/>
                          <a:cs typeface="Arial" panose="020B0604020202020204" pitchFamily="34" charset="0"/>
                        </a:rPr>
                        <a:t>1</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r" rtl="0" fontAlgn="t">
                        <a:buNone/>
                      </a:pPr>
                      <a:r>
                        <a:rPr lang="en-US" sz="2800" b="0" u="none" strike="noStrike" dirty="0">
                          <a:solidFill>
                            <a:schemeClr val="tx1"/>
                          </a:solidFill>
                          <a:effectLst/>
                          <a:latin typeface="Arial" panose="020B0604020202020204" pitchFamily="34" charset="0"/>
                          <a:cs typeface="Arial" panose="020B0604020202020204" pitchFamily="34" charset="0"/>
                        </a:rPr>
                        <a:t>$600</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4014649250"/>
                  </a:ext>
                </a:extLst>
              </a:tr>
              <a:tr h="1211019">
                <a:tc>
                  <a:txBody>
                    <a:bodyPr/>
                    <a:lstStyle/>
                    <a:p>
                      <a:pPr fontAlgn="t"/>
                      <a:br>
                        <a:rPr lang="en-US" sz="2800">
                          <a:solidFill>
                            <a:schemeClr val="tx1"/>
                          </a:solidFill>
                          <a:effectLst/>
                          <a:latin typeface="Arial" panose="020B0604020202020204" pitchFamily="34" charset="0"/>
                          <a:cs typeface="Arial" panose="020B0604020202020204" pitchFamily="34" charset="0"/>
                        </a:rPr>
                      </a:b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just" rtl="0" fontAlgn="t">
                        <a:buNone/>
                      </a:pPr>
                      <a:r>
                        <a:rPr lang="en-US" sz="2800" b="1" u="none" strike="noStrike">
                          <a:solidFill>
                            <a:schemeClr val="tx1"/>
                          </a:solidFill>
                          <a:effectLst/>
                          <a:latin typeface="Arial" panose="020B0604020202020204" pitchFamily="34" charset="0"/>
                          <a:cs typeface="Arial" panose="020B0604020202020204" pitchFamily="34" charset="0"/>
                        </a:rPr>
                        <a:t>Total Estimated Cost</a:t>
                      </a: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fontAlgn="t"/>
                      <a:br>
                        <a:rPr lang="en-US" sz="2800">
                          <a:solidFill>
                            <a:schemeClr val="tx1"/>
                          </a:solidFill>
                          <a:effectLst/>
                          <a:latin typeface="Arial" panose="020B0604020202020204" pitchFamily="34" charset="0"/>
                          <a:cs typeface="Arial" panose="020B0604020202020204" pitchFamily="34" charset="0"/>
                        </a:rPr>
                      </a:b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fontAlgn="t"/>
                      <a:br>
                        <a:rPr lang="en-US" sz="2800">
                          <a:solidFill>
                            <a:schemeClr val="tx1"/>
                          </a:solidFill>
                          <a:effectLst/>
                          <a:latin typeface="Arial" panose="020B0604020202020204" pitchFamily="34" charset="0"/>
                          <a:cs typeface="Arial" panose="020B0604020202020204" pitchFamily="34" charset="0"/>
                        </a:rPr>
                      </a:br>
                      <a:endParaRPr lang="en-US" sz="2800">
                        <a:solidFill>
                          <a:schemeClr val="tx1"/>
                        </a:solidFill>
                        <a:effectLst/>
                        <a:latin typeface="Arial" panose="020B0604020202020204" pitchFamily="34" charset="0"/>
                        <a:cs typeface="Arial" panose="020B0604020202020204" pitchFamily="34" charset="0"/>
                      </a:endParaRPr>
                    </a:p>
                  </a:txBody>
                  <a:tcPr marL="63500" marR="63500" marT="63500" marB="63500"/>
                </a:tc>
                <a:tc>
                  <a:txBody>
                    <a:bodyPr/>
                    <a:lstStyle/>
                    <a:p>
                      <a:pPr algn="r" rtl="0" fontAlgn="t">
                        <a:buNone/>
                      </a:pPr>
                      <a:r>
                        <a:rPr lang="en-US" sz="2800" b="1" u="none" strike="noStrike" dirty="0">
                          <a:solidFill>
                            <a:schemeClr val="tx1"/>
                          </a:solidFill>
                          <a:effectLst/>
                          <a:latin typeface="Arial" panose="020B0604020202020204" pitchFamily="34" charset="0"/>
                          <a:cs typeface="Arial" panose="020B0604020202020204" pitchFamily="34" charset="0"/>
                        </a:rPr>
                        <a:t>$2,900</a:t>
                      </a:r>
                      <a:endParaRPr lang="en-US" sz="2800" dirty="0">
                        <a:solidFill>
                          <a:schemeClr val="tx1"/>
                        </a:solidFill>
                        <a:effectLst/>
                        <a:latin typeface="Arial" panose="020B0604020202020204" pitchFamily="34" charset="0"/>
                        <a:cs typeface="Arial" panose="020B0604020202020204" pitchFamily="34" charset="0"/>
                      </a:endParaRPr>
                    </a:p>
                  </a:txBody>
                  <a:tcPr marL="63500" marR="63500" marT="63500" marB="63500"/>
                </a:tc>
                <a:extLst>
                  <a:ext uri="{0D108BD9-81ED-4DB2-BD59-A6C34878D82A}">
                    <a16:rowId xmlns:a16="http://schemas.microsoft.com/office/drawing/2014/main" val="1326965318"/>
                  </a:ext>
                </a:extLst>
              </a:tr>
            </a:tbl>
          </a:graphicData>
        </a:graphic>
      </p:graphicFrame>
      <p:graphicFrame>
        <p:nvGraphicFramePr>
          <p:cNvPr id="55" name="Table 54">
            <a:extLst>
              <a:ext uri="{FF2B5EF4-FFF2-40B4-BE49-F238E27FC236}">
                <a16:creationId xmlns:a16="http://schemas.microsoft.com/office/drawing/2014/main" id="{595D7DBB-173F-8C0F-DF37-33C7E502159C}"/>
              </a:ext>
            </a:extLst>
          </p:cNvPr>
          <p:cNvGraphicFramePr>
            <a:graphicFrameLocks noGrp="1"/>
          </p:cNvGraphicFramePr>
          <p:nvPr>
            <p:extLst>
              <p:ext uri="{D42A27DB-BD31-4B8C-83A1-F6EECF244321}">
                <p14:modId xmlns:p14="http://schemas.microsoft.com/office/powerpoint/2010/main" val="161568495"/>
              </p:ext>
            </p:extLst>
          </p:nvPr>
        </p:nvGraphicFramePr>
        <p:xfrm>
          <a:off x="29898521" y="6225972"/>
          <a:ext cx="13611260" cy="518160"/>
        </p:xfrm>
        <a:graphic>
          <a:graphicData uri="http://schemas.openxmlformats.org/drawingml/2006/table">
            <a:tbl>
              <a:tblPr firstRow="1" bandRow="1">
                <a:tableStyleId>{00A15C55-8517-42AA-B614-E9B94910E393}</a:tableStyleId>
              </a:tblPr>
              <a:tblGrid>
                <a:gridCol w="13611260">
                  <a:extLst>
                    <a:ext uri="{9D8B030D-6E8A-4147-A177-3AD203B41FA5}">
                      <a16:colId xmlns:a16="http://schemas.microsoft.com/office/drawing/2014/main" val="1230827668"/>
                    </a:ext>
                  </a:extLst>
                </a:gridCol>
              </a:tblGrid>
              <a:tr h="411716">
                <a:tc>
                  <a:txBody>
                    <a:bodyPr/>
                    <a:lstStyle/>
                    <a:p>
                      <a:pPr algn="ctr"/>
                      <a:r>
                        <a:rPr lang="en-US" sz="2800" dirty="0">
                          <a:latin typeface="Arial" panose="020B0604020202020204" pitchFamily="34" charset="0"/>
                          <a:cs typeface="Arial" panose="020B0604020202020204" pitchFamily="34" charset="0"/>
                        </a:rPr>
                        <a:t>Table 3. Costs</a:t>
                      </a:r>
                    </a:p>
                  </a:txBody>
                  <a:tcPr/>
                </a:tc>
                <a:extLst>
                  <a:ext uri="{0D108BD9-81ED-4DB2-BD59-A6C34878D82A}">
                    <a16:rowId xmlns:a16="http://schemas.microsoft.com/office/drawing/2014/main" val="1530276650"/>
                  </a:ext>
                </a:extLst>
              </a:tr>
            </a:tbl>
          </a:graphicData>
        </a:graphic>
      </p:graphicFrame>
      <p:graphicFrame>
        <p:nvGraphicFramePr>
          <p:cNvPr id="56" name="Table 55">
            <a:extLst>
              <a:ext uri="{FF2B5EF4-FFF2-40B4-BE49-F238E27FC236}">
                <a16:creationId xmlns:a16="http://schemas.microsoft.com/office/drawing/2014/main" id="{EF3C6443-68DF-7638-58BA-5D3031E24417}"/>
              </a:ext>
            </a:extLst>
          </p:cNvPr>
          <p:cNvGraphicFramePr>
            <a:graphicFrameLocks noGrp="1"/>
          </p:cNvGraphicFramePr>
          <p:nvPr>
            <p:extLst>
              <p:ext uri="{D42A27DB-BD31-4B8C-83A1-F6EECF244321}">
                <p14:modId xmlns:p14="http://schemas.microsoft.com/office/powerpoint/2010/main" val="1956558627"/>
              </p:ext>
            </p:extLst>
          </p:nvPr>
        </p:nvGraphicFramePr>
        <p:xfrm>
          <a:off x="29899611" y="16541833"/>
          <a:ext cx="13671551" cy="533400"/>
        </p:xfrm>
        <a:graphic>
          <a:graphicData uri="http://schemas.openxmlformats.org/drawingml/2006/table">
            <a:tbl>
              <a:tblPr firstRow="1" bandRow="1">
                <a:tableStyleId>{21E4AEA4-8DFA-4A89-87EB-49C32662AFE0}</a:tableStyleId>
              </a:tblPr>
              <a:tblGrid>
                <a:gridCol w="13671551">
                  <a:extLst>
                    <a:ext uri="{9D8B030D-6E8A-4147-A177-3AD203B41FA5}">
                      <a16:colId xmlns:a16="http://schemas.microsoft.com/office/drawing/2014/main" val="577880709"/>
                    </a:ext>
                  </a:extLst>
                </a:gridCol>
              </a:tblGrid>
              <a:tr h="533400">
                <a:tc>
                  <a:txBody>
                    <a:bodyPr/>
                    <a:lstStyle/>
                    <a:p>
                      <a:pPr algn="ctr"/>
                      <a:r>
                        <a:rPr lang="en-US" sz="2800" dirty="0">
                          <a:latin typeface="Arial" panose="020B0604020202020204" pitchFamily="34" charset="0"/>
                          <a:cs typeface="Arial" panose="020B0604020202020204" pitchFamily="34" charset="0"/>
                        </a:rPr>
                        <a:t>Conclusion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4260544732"/>
                  </a:ext>
                </a:extLst>
              </a:tr>
            </a:tbl>
          </a:graphicData>
        </a:graphic>
      </p:graphicFrame>
      <p:graphicFrame>
        <p:nvGraphicFramePr>
          <p:cNvPr id="57" name="Table 56">
            <a:extLst>
              <a:ext uri="{FF2B5EF4-FFF2-40B4-BE49-F238E27FC236}">
                <a16:creationId xmlns:a16="http://schemas.microsoft.com/office/drawing/2014/main" id="{9EBFC5D7-3713-E148-8F8E-B04135927B91}"/>
              </a:ext>
            </a:extLst>
          </p:cNvPr>
          <p:cNvGraphicFramePr>
            <a:graphicFrameLocks noGrp="1"/>
          </p:cNvGraphicFramePr>
          <p:nvPr>
            <p:extLst>
              <p:ext uri="{D42A27DB-BD31-4B8C-83A1-F6EECF244321}">
                <p14:modId xmlns:p14="http://schemas.microsoft.com/office/powerpoint/2010/main" val="2737457252"/>
              </p:ext>
            </p:extLst>
          </p:nvPr>
        </p:nvGraphicFramePr>
        <p:xfrm>
          <a:off x="29931041" y="21737307"/>
          <a:ext cx="13649779" cy="9181803"/>
        </p:xfrm>
        <a:graphic>
          <a:graphicData uri="http://schemas.openxmlformats.org/drawingml/2006/table">
            <a:tbl>
              <a:tblPr firstRow="1" bandRow="1">
                <a:tableStyleId>{00A15C55-8517-42AA-B614-E9B94910E393}</a:tableStyleId>
              </a:tblPr>
              <a:tblGrid>
                <a:gridCol w="13649779">
                  <a:extLst>
                    <a:ext uri="{9D8B030D-6E8A-4147-A177-3AD203B41FA5}">
                      <a16:colId xmlns:a16="http://schemas.microsoft.com/office/drawing/2014/main" val="2996714156"/>
                    </a:ext>
                  </a:extLst>
                </a:gridCol>
              </a:tblGrid>
              <a:tr h="9181803">
                <a:tc>
                  <a:txBody>
                    <a:bodyPr/>
                    <a:lstStyle/>
                    <a:p>
                      <a:pPr indent="457200" algn="l" rtl="0">
                        <a:spcBef>
                          <a:spcPts val="1200"/>
                        </a:spcBef>
                        <a:spcAft>
                          <a:spcPts val="1200"/>
                        </a:spcAft>
                        <a:buNone/>
                      </a:pPr>
                      <a:r>
                        <a:rPr lang="en-US" sz="2600" b="0" i="0" u="none" strike="noStrike" dirty="0">
                          <a:solidFill>
                            <a:schemeClr val="bg1"/>
                          </a:solidFill>
                          <a:effectLst/>
                          <a:latin typeface="Arial" panose="020B0604020202020204" pitchFamily="34" charset="0"/>
                          <a:cs typeface="Arial" panose="020B0604020202020204" pitchFamily="34" charset="0"/>
                        </a:rPr>
                        <a:t>Argaw, S. T., </a:t>
                      </a:r>
                      <a:r>
                        <a:rPr lang="en-US" sz="2600" b="0" i="0" u="none" strike="noStrike" dirty="0" err="1">
                          <a:solidFill>
                            <a:schemeClr val="bg1"/>
                          </a:solidFill>
                          <a:effectLst/>
                          <a:latin typeface="Arial" panose="020B0604020202020204" pitchFamily="34" charset="0"/>
                          <a:cs typeface="Arial" panose="020B0604020202020204" pitchFamily="34" charset="0"/>
                        </a:rPr>
                        <a:t>Bempong</a:t>
                      </a:r>
                      <a:r>
                        <a:rPr lang="en-US" sz="2600" b="0" i="0" u="none" strike="noStrike" dirty="0">
                          <a:solidFill>
                            <a:schemeClr val="bg1"/>
                          </a:solidFill>
                          <a:effectLst/>
                          <a:latin typeface="Arial" panose="020B0604020202020204" pitchFamily="34" charset="0"/>
                          <a:cs typeface="Arial" panose="020B0604020202020204" pitchFamily="34" charset="0"/>
                        </a:rPr>
                        <a:t>, N. E., </a:t>
                      </a:r>
                      <a:r>
                        <a:rPr lang="en-US" sz="2600" b="0" i="0" u="none" strike="noStrike" dirty="0" err="1">
                          <a:solidFill>
                            <a:schemeClr val="bg1"/>
                          </a:solidFill>
                          <a:effectLst/>
                          <a:latin typeface="Arial" panose="020B0604020202020204" pitchFamily="34" charset="0"/>
                          <a:cs typeface="Arial" panose="020B0604020202020204" pitchFamily="34" charset="0"/>
                        </a:rPr>
                        <a:t>Eshaya</a:t>
                      </a:r>
                      <a:r>
                        <a:rPr lang="en-US" sz="2600" b="0" i="0" u="none" strike="noStrike" dirty="0">
                          <a:solidFill>
                            <a:schemeClr val="bg1"/>
                          </a:solidFill>
                          <a:effectLst/>
                          <a:latin typeface="Arial" panose="020B0604020202020204" pitchFamily="34" charset="0"/>
                          <a:cs typeface="Arial" panose="020B0604020202020204" pitchFamily="34" charset="0"/>
                        </a:rPr>
                        <a:t>-Chauvin, B., &amp; </a:t>
                      </a:r>
                      <a:r>
                        <a:rPr lang="en-US" sz="2600" b="0" i="0" u="none" strike="noStrike" dirty="0" err="1">
                          <a:solidFill>
                            <a:schemeClr val="bg1"/>
                          </a:solidFill>
                          <a:effectLst/>
                          <a:latin typeface="Arial" panose="020B0604020202020204" pitchFamily="34" charset="0"/>
                          <a:cs typeface="Arial" panose="020B0604020202020204" pitchFamily="34" charset="0"/>
                        </a:rPr>
                        <a:t>Flahault</a:t>
                      </a:r>
                      <a:r>
                        <a:rPr lang="en-US" sz="2600" b="0" i="0" u="none" strike="noStrike" dirty="0">
                          <a:solidFill>
                            <a:schemeClr val="bg1"/>
                          </a:solidFill>
                          <a:effectLst/>
                          <a:latin typeface="Arial" panose="020B0604020202020204" pitchFamily="34" charset="0"/>
                          <a:cs typeface="Arial" panose="020B0604020202020204" pitchFamily="34" charset="0"/>
                        </a:rPr>
                        <a:t>, A. (2021). Cybersecurity of hospitals: Discussing the challenges and working towards mitigating the risks. </a:t>
                      </a:r>
                      <a:r>
                        <a:rPr lang="en-US" sz="2600" b="0" i="1" u="none" strike="noStrike" dirty="0">
                          <a:solidFill>
                            <a:schemeClr val="bg1"/>
                          </a:solidFill>
                          <a:effectLst/>
                          <a:latin typeface="Arial" panose="020B0604020202020204" pitchFamily="34" charset="0"/>
                          <a:cs typeface="Arial" panose="020B0604020202020204" pitchFamily="34" charset="0"/>
                        </a:rPr>
                        <a:t>Healthcare, 9</a:t>
                      </a:r>
                      <a:r>
                        <a:rPr lang="en-US" sz="2600" b="0" i="0" u="none" strike="noStrike" dirty="0">
                          <a:solidFill>
                            <a:schemeClr val="bg1"/>
                          </a:solidFill>
                          <a:effectLst/>
                          <a:latin typeface="Arial" panose="020B0604020202020204" pitchFamily="34" charset="0"/>
                          <a:cs typeface="Arial" panose="020B0604020202020204" pitchFamily="34" charset="0"/>
                        </a:rPr>
                        <a:t>(6), 736. </a:t>
                      </a:r>
                      <a:r>
                        <a:rPr lang="en-US" sz="2600" b="0" i="0" u="sng" strike="noStrike" dirty="0">
                          <a:solidFill>
                            <a:schemeClr val="bg1"/>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https://doi.org/10.3390/healthcare9060736</a:t>
                      </a:r>
                      <a:endParaRPr lang="en-US" sz="2600" dirty="0">
                        <a:solidFill>
                          <a:schemeClr val="bg1"/>
                        </a:solidFill>
                        <a:effectLst/>
                        <a:latin typeface="Arial" panose="020B0604020202020204" pitchFamily="34" charset="0"/>
                        <a:cs typeface="Arial" panose="020B0604020202020204" pitchFamily="34" charset="0"/>
                      </a:endParaRPr>
                    </a:p>
                    <a:p>
                      <a:pPr indent="457200" algn="l" rtl="0">
                        <a:spcBef>
                          <a:spcPts val="1200"/>
                        </a:spcBef>
                        <a:spcAft>
                          <a:spcPts val="1200"/>
                        </a:spcAft>
                        <a:buNone/>
                      </a:pPr>
                      <a:r>
                        <a:rPr lang="en-US" sz="2600" b="0" i="0" u="none" strike="noStrike" dirty="0">
                          <a:solidFill>
                            <a:schemeClr val="bg1"/>
                          </a:solidFill>
                          <a:effectLst/>
                          <a:latin typeface="Arial" panose="020B0604020202020204" pitchFamily="34" charset="0"/>
                          <a:cs typeface="Arial" panose="020B0604020202020204" pitchFamily="34" charset="0"/>
                        </a:rPr>
                        <a:t>Healthcare Information and Management Systems Society. (2020). </a:t>
                      </a:r>
                      <a:r>
                        <a:rPr lang="en-US" sz="2600" b="0" i="1" u="none" strike="noStrike" dirty="0">
                          <a:solidFill>
                            <a:schemeClr val="bg1"/>
                          </a:solidFill>
                          <a:effectLst/>
                          <a:latin typeface="Arial" panose="020B0604020202020204" pitchFamily="34" charset="0"/>
                          <a:cs typeface="Arial" panose="020B0604020202020204" pitchFamily="34" charset="0"/>
                        </a:rPr>
                        <a:t>Cybersecurity in healthcare</a:t>
                      </a:r>
                      <a:r>
                        <a:rPr lang="en-US" sz="2600" b="0" i="0" u="none" strike="noStrike" dirty="0">
                          <a:solidFill>
                            <a:schemeClr val="bg1"/>
                          </a:solidFill>
                          <a:effectLst/>
                          <a:latin typeface="Arial" panose="020B0604020202020204" pitchFamily="34" charset="0"/>
                          <a:cs typeface="Arial" panose="020B0604020202020204" pitchFamily="34" charset="0"/>
                        </a:rPr>
                        <a:t>. </a:t>
                      </a:r>
                      <a:r>
                        <a:rPr lang="en-US" sz="2600" b="0" i="0" u="sng" strike="noStrike" dirty="0">
                          <a:solidFill>
                            <a:schemeClr val="bg1"/>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https://gkc.himss.org/resources/cybersecurity-healthcare</a:t>
                      </a:r>
                      <a:endParaRPr lang="en-US" sz="2600" b="0" i="0" u="sng" strike="noStrike" dirty="0">
                        <a:solidFill>
                          <a:schemeClr val="bg1"/>
                        </a:solidFill>
                        <a:effectLst/>
                        <a:latin typeface="Arial" panose="020B0604020202020204" pitchFamily="34" charset="0"/>
                        <a:cs typeface="Arial" panose="020B0604020202020204" pitchFamily="34" charset="0"/>
                      </a:endParaRPr>
                    </a:p>
                    <a:p>
                      <a:pPr indent="457200" algn="l" rtl="0">
                        <a:spcBef>
                          <a:spcPts val="1200"/>
                        </a:spcBef>
                        <a:spcAft>
                          <a:spcPts val="1200"/>
                        </a:spcAft>
                        <a:buNone/>
                      </a:pPr>
                      <a:r>
                        <a:rPr lang="en-US" sz="2600" b="0" dirty="0">
                          <a:solidFill>
                            <a:schemeClr val="bg1"/>
                          </a:solidFill>
                          <a:effectLst/>
                          <a:latin typeface="Arial" panose="020B0604020202020204" pitchFamily="34" charset="0"/>
                          <a:cs typeface="Arial" panose="020B0604020202020204" pitchFamily="34" charset="0"/>
                        </a:rPr>
                        <a:t>IBM Security. (2023). Cost of a data breach report 2023. IBM Corporation. https://www.ibm.com/reports/data-breach</a:t>
                      </a:r>
                    </a:p>
                    <a:p>
                      <a:pPr indent="457200" algn="l" rtl="0">
                        <a:spcBef>
                          <a:spcPts val="1200"/>
                        </a:spcBef>
                        <a:spcAft>
                          <a:spcPts val="1200"/>
                        </a:spcAft>
                        <a:buNone/>
                      </a:pPr>
                      <a:r>
                        <a:rPr lang="en-US" sz="2600" b="0" i="0" u="none" strike="noStrike" dirty="0">
                          <a:solidFill>
                            <a:schemeClr val="bg1"/>
                          </a:solidFill>
                          <a:effectLst/>
                          <a:latin typeface="Arial" panose="020B0604020202020204" pitchFamily="34" charset="0"/>
                          <a:cs typeface="Arial" panose="020B0604020202020204" pitchFamily="34" charset="0"/>
                        </a:rPr>
                        <a:t>McCumber, J. (1991). </a:t>
                      </a:r>
                      <a:r>
                        <a:rPr lang="en-US" sz="2600" b="0" i="1" u="none" strike="noStrike" dirty="0">
                          <a:solidFill>
                            <a:schemeClr val="bg1"/>
                          </a:solidFill>
                          <a:effectLst/>
                          <a:latin typeface="Arial" panose="020B0604020202020204" pitchFamily="34" charset="0"/>
                          <a:cs typeface="Arial" panose="020B0604020202020204" pitchFamily="34" charset="0"/>
                        </a:rPr>
                        <a:t>Information systems security: A comprehensive model</a:t>
                      </a:r>
                      <a:r>
                        <a:rPr lang="en-US" sz="2600" b="0" i="0" u="none" strike="noStrike" dirty="0">
                          <a:solidFill>
                            <a:schemeClr val="bg1"/>
                          </a:solidFill>
                          <a:effectLst/>
                          <a:latin typeface="Arial" panose="020B0604020202020204" pitchFamily="34" charset="0"/>
                          <a:cs typeface="Arial" panose="020B0604020202020204" pitchFamily="34" charset="0"/>
                        </a:rPr>
                        <a:t>. Proceedings of the 14th National Computer Security Conference, National Institute of Standards and Technology.</a:t>
                      </a:r>
                      <a:endParaRPr lang="en-US" sz="2600" dirty="0">
                        <a:solidFill>
                          <a:schemeClr val="bg1"/>
                        </a:solidFill>
                        <a:effectLst/>
                        <a:latin typeface="Arial" panose="020B0604020202020204" pitchFamily="34" charset="0"/>
                        <a:cs typeface="Arial" panose="020B0604020202020204" pitchFamily="34" charset="0"/>
                      </a:endParaRPr>
                    </a:p>
                    <a:p>
                      <a:pPr indent="457200" algn="l" rtl="0">
                        <a:spcBef>
                          <a:spcPts val="1200"/>
                        </a:spcBef>
                        <a:spcAft>
                          <a:spcPts val="1200"/>
                        </a:spcAft>
                        <a:buNone/>
                      </a:pPr>
                      <a:r>
                        <a:rPr lang="en-US" sz="2600" b="0" i="0" u="none" strike="noStrike" dirty="0">
                          <a:solidFill>
                            <a:schemeClr val="bg1"/>
                          </a:solidFill>
                          <a:effectLst/>
                          <a:latin typeface="Arial" panose="020B0604020202020204" pitchFamily="34" charset="0"/>
                          <a:cs typeface="Arial" panose="020B0604020202020204" pitchFamily="34" charset="0"/>
                        </a:rPr>
                        <a:t>National Institute of Standards and Technology. (2024). </a:t>
                      </a:r>
                      <a:r>
                        <a:rPr lang="en-US" sz="2600" b="0" i="1" u="none" strike="noStrike" dirty="0">
                          <a:solidFill>
                            <a:schemeClr val="bg1"/>
                          </a:solidFill>
                          <a:effectLst/>
                          <a:latin typeface="Arial" panose="020B0604020202020204" pitchFamily="34" charset="0"/>
                          <a:cs typeface="Arial" panose="020B0604020202020204" pitchFamily="34" charset="0"/>
                        </a:rPr>
                        <a:t>Framework for improving critical infrastructure cybersecurity (Version 2.0)</a:t>
                      </a:r>
                      <a:r>
                        <a:rPr lang="en-US" sz="2600" b="0" i="0" u="none" strike="noStrike" dirty="0">
                          <a:solidFill>
                            <a:schemeClr val="bg1"/>
                          </a:solidFill>
                          <a:effectLst/>
                          <a:latin typeface="Arial" panose="020B0604020202020204" pitchFamily="34" charset="0"/>
                          <a:cs typeface="Arial" panose="020B0604020202020204" pitchFamily="34" charset="0"/>
                        </a:rPr>
                        <a:t>. </a:t>
                      </a:r>
                      <a:r>
                        <a:rPr lang="en-US" sz="2600" b="0" i="0" u="sng" strike="noStrike" dirty="0">
                          <a:solidFill>
                            <a:schemeClr val="bg1"/>
                          </a:solidFill>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https://www.nist.gov/cyberframework</a:t>
                      </a:r>
                      <a:endParaRPr lang="en-US" sz="2600" dirty="0">
                        <a:solidFill>
                          <a:schemeClr val="bg1"/>
                        </a:solidFill>
                        <a:effectLst/>
                        <a:latin typeface="Arial" panose="020B0604020202020204" pitchFamily="34" charset="0"/>
                        <a:cs typeface="Arial" panose="020B0604020202020204" pitchFamily="34" charset="0"/>
                      </a:endParaRPr>
                    </a:p>
                    <a:p>
                      <a:pPr indent="457200" algn="l" rtl="0">
                        <a:spcBef>
                          <a:spcPts val="1200"/>
                        </a:spcBef>
                        <a:spcAft>
                          <a:spcPts val="1200"/>
                        </a:spcAft>
                        <a:buNone/>
                      </a:pPr>
                      <a:r>
                        <a:rPr lang="en-US" sz="2600" b="0" i="0" u="none" strike="noStrike" dirty="0">
                          <a:solidFill>
                            <a:schemeClr val="bg1"/>
                          </a:solidFill>
                          <a:effectLst/>
                          <a:latin typeface="Arial" panose="020B0604020202020204" pitchFamily="34" charset="0"/>
                          <a:cs typeface="Arial" panose="020B0604020202020204" pitchFamily="34" charset="0"/>
                        </a:rPr>
                        <a:t>U.S. Department of Health &amp; Human Services. (2023). </a:t>
                      </a:r>
                      <a:r>
                        <a:rPr lang="en-US" sz="2600" b="0" i="1" u="none" strike="noStrike" dirty="0">
                          <a:solidFill>
                            <a:schemeClr val="bg1"/>
                          </a:solidFill>
                          <a:effectLst/>
                          <a:latin typeface="Arial" panose="020B0604020202020204" pitchFamily="34" charset="0"/>
                          <a:cs typeface="Arial" panose="020B0604020202020204" pitchFamily="34" charset="0"/>
                        </a:rPr>
                        <a:t>Health information privacy and security</a:t>
                      </a:r>
                      <a:r>
                        <a:rPr lang="en-US" sz="2600" b="0" i="0" u="none" strike="noStrike" dirty="0">
                          <a:solidFill>
                            <a:schemeClr val="bg1"/>
                          </a:solidFill>
                          <a:effectLst/>
                          <a:latin typeface="Arial" panose="020B0604020202020204" pitchFamily="34" charset="0"/>
                          <a:cs typeface="Arial" panose="020B0604020202020204" pitchFamily="34" charset="0"/>
                        </a:rPr>
                        <a:t>. </a:t>
                      </a:r>
                      <a:r>
                        <a:rPr lang="en-US" sz="2600" b="0" i="0" u="sng" strike="noStrike" dirty="0">
                          <a:solidFill>
                            <a:schemeClr val="bg1"/>
                          </a:solidFill>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https://www.hhs.gov/hipaa/for-professionals/privacy/index.html</a:t>
                      </a:r>
                      <a:endParaRPr lang="en-US" sz="2600" dirty="0">
                        <a:solidFill>
                          <a:schemeClr val="bg1"/>
                        </a:solidFill>
                        <a:effectLst/>
                        <a:latin typeface="Arial" panose="020B0604020202020204" pitchFamily="34" charset="0"/>
                        <a:cs typeface="Arial" panose="020B0604020202020204" pitchFamily="34" charset="0"/>
                      </a:endParaRPr>
                    </a:p>
                    <a:p>
                      <a:pPr indent="457200" algn="l" rtl="0">
                        <a:spcBef>
                          <a:spcPts val="1200"/>
                        </a:spcBef>
                        <a:spcAft>
                          <a:spcPts val="1200"/>
                        </a:spcAft>
                      </a:pPr>
                      <a:r>
                        <a:rPr lang="en-US" sz="2600" b="0" i="0" u="none" strike="noStrike" dirty="0">
                          <a:solidFill>
                            <a:schemeClr val="bg1"/>
                          </a:solidFill>
                          <a:effectLst/>
                          <a:latin typeface="Arial" panose="020B0604020202020204" pitchFamily="34" charset="0"/>
                          <a:cs typeface="Arial" panose="020B0604020202020204" pitchFamily="34" charset="0"/>
                        </a:rPr>
                        <a:t>Verizon. (2024). </a:t>
                      </a:r>
                      <a:r>
                        <a:rPr lang="en-US" sz="2600" b="0" i="1" u="none" strike="noStrike" dirty="0">
                          <a:solidFill>
                            <a:schemeClr val="bg1"/>
                          </a:solidFill>
                          <a:effectLst/>
                          <a:latin typeface="Arial" panose="020B0604020202020204" pitchFamily="34" charset="0"/>
                          <a:cs typeface="Arial" panose="020B0604020202020204" pitchFamily="34" charset="0"/>
                        </a:rPr>
                        <a:t>2024 data breach investigations report</a:t>
                      </a:r>
                      <a:r>
                        <a:rPr lang="en-US" sz="2600" b="0" i="0" u="none" strike="noStrike" dirty="0">
                          <a:solidFill>
                            <a:schemeClr val="bg1"/>
                          </a:solidFill>
                          <a:effectLst/>
                          <a:latin typeface="Arial" panose="020B0604020202020204" pitchFamily="34" charset="0"/>
                          <a:cs typeface="Arial" panose="020B0604020202020204" pitchFamily="34" charset="0"/>
                        </a:rPr>
                        <a:t>. </a:t>
                      </a:r>
                      <a:r>
                        <a:rPr lang="en-US" sz="2600" b="0" i="0" u="sng" strike="noStrike" dirty="0">
                          <a:solidFill>
                            <a:schemeClr val="bg1"/>
                          </a:solidFill>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https://www.verizon.com/business/resources/reports/dbir/</a:t>
                      </a:r>
                      <a:endParaRPr lang="en-US" sz="2600" dirty="0">
                        <a:solidFill>
                          <a:schemeClr val="bg1"/>
                        </a:solidFill>
                        <a:effectLst/>
                        <a:latin typeface="Arial" panose="020B0604020202020204" pitchFamily="34" charset="0"/>
                        <a:cs typeface="Arial" panose="020B0604020202020204" pitchFamily="34" charset="0"/>
                      </a:endParaRPr>
                    </a:p>
                    <a:p>
                      <a:pPr marL="457200" lvl="0" indent="-457200" algn="l" rtl="0"/>
                      <a:endParaRPr lang="en-US" sz="2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23209721"/>
                  </a:ext>
                </a:extLst>
              </a:tr>
            </a:tbl>
          </a:graphicData>
        </a:graphic>
      </p:graphicFrame>
      <p:graphicFrame>
        <p:nvGraphicFramePr>
          <p:cNvPr id="58" name="Table 57">
            <a:extLst>
              <a:ext uri="{FF2B5EF4-FFF2-40B4-BE49-F238E27FC236}">
                <a16:creationId xmlns:a16="http://schemas.microsoft.com/office/drawing/2014/main" id="{3E862649-034D-1F52-2E77-BC64230B7B42}"/>
              </a:ext>
            </a:extLst>
          </p:cNvPr>
          <p:cNvGraphicFramePr>
            <a:graphicFrameLocks noGrp="1"/>
          </p:cNvGraphicFramePr>
          <p:nvPr>
            <p:extLst>
              <p:ext uri="{D42A27DB-BD31-4B8C-83A1-F6EECF244321}">
                <p14:modId xmlns:p14="http://schemas.microsoft.com/office/powerpoint/2010/main" val="211523751"/>
              </p:ext>
            </p:extLst>
          </p:nvPr>
        </p:nvGraphicFramePr>
        <p:xfrm>
          <a:off x="29898521" y="17226482"/>
          <a:ext cx="13682299" cy="3681524"/>
        </p:xfrm>
        <a:graphic>
          <a:graphicData uri="http://schemas.openxmlformats.org/drawingml/2006/table">
            <a:tbl>
              <a:tblPr firstRow="1" bandRow="1">
                <a:tableStyleId>{21E4AEA4-8DFA-4A89-87EB-49C32662AFE0}</a:tableStyleId>
              </a:tblPr>
              <a:tblGrid>
                <a:gridCol w="13682299">
                  <a:extLst>
                    <a:ext uri="{9D8B030D-6E8A-4147-A177-3AD203B41FA5}">
                      <a16:colId xmlns:a16="http://schemas.microsoft.com/office/drawing/2014/main" val="503502478"/>
                    </a:ext>
                  </a:extLst>
                </a:gridCol>
              </a:tblGrid>
              <a:tr h="3681524">
                <a:tc>
                  <a:txBody>
                    <a:bodyPr/>
                    <a:lstStyle/>
                    <a:p>
                      <a:pPr algn="just"/>
                      <a:r>
                        <a:rPr lang="en-US" sz="2800" b="0" dirty="0">
                          <a:latin typeface="Arial" panose="020B0604020202020204" pitchFamily="34" charset="0"/>
                          <a:cs typeface="Arial" panose="020B0604020202020204" pitchFamily="34" charset="0"/>
                        </a:rPr>
                        <a:t>This project proposes a policy-based approach to address cybersecurity risks identified at a small medical clinic. By ISPs and a structured compliance plan aligned with the NIST Cybersecurity Framework 2.0 (2024), the clinic can take realistic steps to reduce unauthorized access, employee-related errors, and regulatory exposure. The recommendations focused on internal policy development, staff training, incident response, and audits are designed to be achievable with limited resources and contribute to ongoing HIPAA compliance efforts.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280364239"/>
                  </a:ext>
                </a:extLst>
              </a:tr>
            </a:tbl>
          </a:graphicData>
        </a:graphic>
      </p:graphicFrame>
      <p:graphicFrame>
        <p:nvGraphicFramePr>
          <p:cNvPr id="59" name="Table 58">
            <a:extLst>
              <a:ext uri="{FF2B5EF4-FFF2-40B4-BE49-F238E27FC236}">
                <a16:creationId xmlns:a16="http://schemas.microsoft.com/office/drawing/2014/main" id="{3D39E235-7DEF-C14C-F4EF-6AA69758F0C6}"/>
              </a:ext>
            </a:extLst>
          </p:cNvPr>
          <p:cNvGraphicFramePr>
            <a:graphicFrameLocks noGrp="1"/>
          </p:cNvGraphicFramePr>
          <p:nvPr>
            <p:extLst>
              <p:ext uri="{D42A27DB-BD31-4B8C-83A1-F6EECF244321}">
                <p14:modId xmlns:p14="http://schemas.microsoft.com/office/powerpoint/2010/main" val="1850442934"/>
              </p:ext>
            </p:extLst>
          </p:nvPr>
        </p:nvGraphicFramePr>
        <p:xfrm>
          <a:off x="29860002" y="21090131"/>
          <a:ext cx="13649779" cy="518160"/>
        </p:xfrm>
        <a:graphic>
          <a:graphicData uri="http://schemas.openxmlformats.org/drawingml/2006/table">
            <a:tbl>
              <a:tblPr firstRow="1" bandRow="1">
                <a:tableStyleId>{00A15C55-8517-42AA-B614-E9B94910E393}</a:tableStyleId>
              </a:tblPr>
              <a:tblGrid>
                <a:gridCol w="13649779">
                  <a:extLst>
                    <a:ext uri="{9D8B030D-6E8A-4147-A177-3AD203B41FA5}">
                      <a16:colId xmlns:a16="http://schemas.microsoft.com/office/drawing/2014/main" val="3125872803"/>
                    </a:ext>
                  </a:extLst>
                </a:gridCol>
              </a:tblGrid>
              <a:tr h="478576">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2800" b="1" i="0" u="none" strike="noStrike" kern="1200" dirty="0">
                          <a:solidFill>
                            <a:schemeClr val="lt1"/>
                          </a:solidFill>
                          <a:effectLst/>
                          <a:latin typeface="Arial" panose="020B0604020202020204" pitchFamily="34" charset="0"/>
                          <a:ea typeface="+mn-ea"/>
                          <a:cs typeface="Arial" panose="020B0604020202020204" pitchFamily="34" charset="0"/>
                        </a:rPr>
                        <a:t>References</a:t>
                      </a:r>
                      <a:endParaRPr lang="en-US" sz="2800" b="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14485406"/>
                  </a:ext>
                </a:extLst>
              </a:tr>
            </a:tbl>
          </a:graphicData>
        </a:graphic>
      </p:graphicFrame>
      <p:cxnSp>
        <p:nvCxnSpPr>
          <p:cNvPr id="7" name="Straight Connector 6">
            <a:extLst>
              <a:ext uri="{FF2B5EF4-FFF2-40B4-BE49-F238E27FC236}">
                <a16:creationId xmlns:a16="http://schemas.microsoft.com/office/drawing/2014/main" id="{973F088D-F151-12B9-1638-3D12701F5B18}"/>
              </a:ext>
            </a:extLst>
          </p:cNvPr>
          <p:cNvCxnSpPr>
            <a:cxnSpLocks/>
          </p:cNvCxnSpPr>
          <p:nvPr/>
        </p:nvCxnSpPr>
        <p:spPr>
          <a:xfrm>
            <a:off x="129155" y="1705963"/>
            <a:ext cx="43380626" cy="0"/>
          </a:xfrm>
          <a:prstGeom prst="line">
            <a:avLst/>
          </a:prstGeom>
          <a:ln w="76200">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BD8C485B-1DC9-C5C7-0CA3-83822729E209}"/>
              </a:ext>
            </a:extLst>
          </p:cNvPr>
          <p:cNvCxnSpPr>
            <a:cxnSpLocks/>
          </p:cNvCxnSpPr>
          <p:nvPr/>
        </p:nvCxnSpPr>
        <p:spPr>
          <a:xfrm>
            <a:off x="-54708" y="31179958"/>
            <a:ext cx="43580820"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pic>
        <p:nvPicPr>
          <p:cNvPr id="1026" name="Picture 2" descr="NIST Framework 2.0: A Comprehensive Overview - Ermes Company">
            <a:extLst>
              <a:ext uri="{FF2B5EF4-FFF2-40B4-BE49-F238E27FC236}">
                <a16:creationId xmlns:a16="http://schemas.microsoft.com/office/drawing/2014/main" id="{603D45C2-733A-DF3E-7EEC-A0C0C1E90616}"/>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4052639" y="2580929"/>
            <a:ext cx="15614896" cy="635692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8E46E98E-A5C5-6C80-0F7E-FB0669A6114A}"/>
              </a:ext>
            </a:extLst>
          </p:cNvPr>
          <p:cNvGraphicFramePr>
            <a:graphicFrameLocks noGrp="1"/>
          </p:cNvGraphicFramePr>
          <p:nvPr>
            <p:extLst>
              <p:ext uri="{D42A27DB-BD31-4B8C-83A1-F6EECF244321}">
                <p14:modId xmlns:p14="http://schemas.microsoft.com/office/powerpoint/2010/main" val="2335824890"/>
              </p:ext>
            </p:extLst>
          </p:nvPr>
        </p:nvGraphicFramePr>
        <p:xfrm>
          <a:off x="13992680" y="18695168"/>
          <a:ext cx="15674855" cy="12256108"/>
        </p:xfrm>
        <a:graphic>
          <a:graphicData uri="http://schemas.openxmlformats.org/drawingml/2006/table">
            <a:tbl>
              <a:tblPr>
                <a:tableStyleId>{ED083AE6-46FA-4A59-8FB0-9F97EB10719F}</a:tableStyleId>
              </a:tblPr>
              <a:tblGrid>
                <a:gridCol w="790120">
                  <a:extLst>
                    <a:ext uri="{9D8B030D-6E8A-4147-A177-3AD203B41FA5}">
                      <a16:colId xmlns:a16="http://schemas.microsoft.com/office/drawing/2014/main" val="2869247378"/>
                    </a:ext>
                  </a:extLst>
                </a:gridCol>
                <a:gridCol w="2105480">
                  <a:extLst>
                    <a:ext uri="{9D8B030D-6E8A-4147-A177-3AD203B41FA5}">
                      <a16:colId xmlns:a16="http://schemas.microsoft.com/office/drawing/2014/main" val="2229165937"/>
                    </a:ext>
                  </a:extLst>
                </a:gridCol>
                <a:gridCol w="6095561">
                  <a:extLst>
                    <a:ext uri="{9D8B030D-6E8A-4147-A177-3AD203B41FA5}">
                      <a16:colId xmlns:a16="http://schemas.microsoft.com/office/drawing/2014/main" val="382718523"/>
                    </a:ext>
                  </a:extLst>
                </a:gridCol>
                <a:gridCol w="1476359">
                  <a:extLst>
                    <a:ext uri="{9D8B030D-6E8A-4147-A177-3AD203B41FA5}">
                      <a16:colId xmlns:a16="http://schemas.microsoft.com/office/drawing/2014/main" val="3735145783"/>
                    </a:ext>
                  </a:extLst>
                </a:gridCol>
                <a:gridCol w="1219200">
                  <a:extLst>
                    <a:ext uri="{9D8B030D-6E8A-4147-A177-3AD203B41FA5}">
                      <a16:colId xmlns:a16="http://schemas.microsoft.com/office/drawing/2014/main" val="1088703224"/>
                    </a:ext>
                  </a:extLst>
                </a:gridCol>
                <a:gridCol w="3988135">
                  <a:extLst>
                    <a:ext uri="{9D8B030D-6E8A-4147-A177-3AD203B41FA5}">
                      <a16:colId xmlns:a16="http://schemas.microsoft.com/office/drawing/2014/main" val="2661374367"/>
                    </a:ext>
                  </a:extLst>
                </a:gridCol>
              </a:tblGrid>
              <a:tr h="733758">
                <a:tc>
                  <a:txBody>
                    <a:bodyPr/>
                    <a:lstStyle/>
                    <a:p>
                      <a:pPr algn="ctr"/>
                      <a:r>
                        <a:rPr lang="en-US" sz="2400" dirty="0">
                          <a:effectLst/>
                          <a:latin typeface="Arial" panose="020B0604020202020204" pitchFamily="34" charset="0"/>
                          <a:cs typeface="Arial" panose="020B0604020202020204" pitchFamily="34" charset="0"/>
                        </a:rPr>
                        <a:t>Rank</a:t>
                      </a:r>
                    </a:p>
                  </a:txBody>
                  <a:tcPr marL="16579" marR="16579" marT="8290" marB="8290" anchor="ctr">
                    <a:solidFill>
                      <a:schemeClr val="accent4">
                        <a:lumMod val="60000"/>
                        <a:lumOff val="40000"/>
                      </a:schemeClr>
                    </a:solidFill>
                  </a:tcPr>
                </a:tc>
                <a:tc>
                  <a:txBody>
                    <a:bodyPr/>
                    <a:lstStyle/>
                    <a:p>
                      <a:pPr algn="ctr"/>
                      <a:r>
                        <a:rPr lang="en-US" sz="2400" dirty="0">
                          <a:effectLst/>
                          <a:latin typeface="Arial" panose="020B0604020202020204" pitchFamily="34" charset="0"/>
                          <a:cs typeface="Arial" panose="020B0604020202020204" pitchFamily="34" charset="0"/>
                        </a:rPr>
                        <a:t>Cyber Threat</a:t>
                      </a:r>
                    </a:p>
                  </a:txBody>
                  <a:tcPr marL="16579" marR="16579" marT="8290" marB="8290" anchor="ctr">
                    <a:solidFill>
                      <a:schemeClr val="accent4">
                        <a:lumMod val="60000"/>
                        <a:lumOff val="40000"/>
                      </a:schemeClr>
                    </a:solidFill>
                  </a:tcPr>
                </a:tc>
                <a:tc>
                  <a:txBody>
                    <a:bodyPr/>
                    <a:lstStyle/>
                    <a:p>
                      <a:pPr algn="ctr"/>
                      <a:r>
                        <a:rPr lang="en-US" sz="2400" dirty="0">
                          <a:effectLst/>
                          <a:latin typeface="Arial" panose="020B0604020202020204" pitchFamily="34" charset="0"/>
                          <a:cs typeface="Arial" panose="020B0604020202020204" pitchFamily="34" charset="0"/>
                        </a:rPr>
                        <a:t>Risk Statement</a:t>
                      </a:r>
                    </a:p>
                  </a:txBody>
                  <a:tcPr marL="16579" marR="16579" marT="8290" marB="8290" anchor="ctr">
                    <a:solidFill>
                      <a:schemeClr val="accent4">
                        <a:lumMod val="60000"/>
                        <a:lumOff val="40000"/>
                      </a:schemeClr>
                    </a:solidFill>
                  </a:tcPr>
                </a:tc>
                <a:tc>
                  <a:txBody>
                    <a:bodyPr/>
                    <a:lstStyle/>
                    <a:p>
                      <a:pPr algn="ctr"/>
                      <a:r>
                        <a:rPr lang="en-US" sz="2400">
                          <a:effectLst/>
                          <a:latin typeface="Arial" panose="020B0604020202020204" pitchFamily="34" charset="0"/>
                          <a:cs typeface="Arial" panose="020B0604020202020204" pitchFamily="34" charset="0"/>
                        </a:rPr>
                        <a:t>Likelihood</a:t>
                      </a:r>
                    </a:p>
                  </a:txBody>
                  <a:tcPr marL="16579" marR="16579" marT="8290" marB="8290" anchor="ctr">
                    <a:solidFill>
                      <a:schemeClr val="accent4">
                        <a:lumMod val="60000"/>
                        <a:lumOff val="40000"/>
                      </a:schemeClr>
                    </a:solidFill>
                  </a:tcPr>
                </a:tc>
                <a:tc>
                  <a:txBody>
                    <a:bodyPr/>
                    <a:lstStyle/>
                    <a:p>
                      <a:pPr algn="ctr"/>
                      <a:r>
                        <a:rPr lang="en-US" sz="2400">
                          <a:effectLst/>
                          <a:latin typeface="Arial" panose="020B0604020202020204" pitchFamily="34" charset="0"/>
                          <a:cs typeface="Arial" panose="020B0604020202020204" pitchFamily="34" charset="0"/>
                        </a:rPr>
                        <a:t>Impact</a:t>
                      </a:r>
                    </a:p>
                  </a:txBody>
                  <a:tcPr marL="16579" marR="16579" marT="8290" marB="8290" anchor="ctr">
                    <a:solidFill>
                      <a:schemeClr val="accent4">
                        <a:lumMod val="60000"/>
                        <a:lumOff val="40000"/>
                      </a:schemeClr>
                    </a:solidFill>
                  </a:tcPr>
                </a:tc>
                <a:tc>
                  <a:txBody>
                    <a:bodyPr/>
                    <a:lstStyle/>
                    <a:p>
                      <a:pPr algn="ctr"/>
                      <a:r>
                        <a:rPr lang="en-US" sz="2400" dirty="0">
                          <a:effectLst/>
                          <a:latin typeface="Arial" panose="020B0604020202020204" pitchFamily="34" charset="0"/>
                          <a:cs typeface="Arial" panose="020B0604020202020204" pitchFamily="34" charset="0"/>
                        </a:rPr>
                        <a:t>Mitigation Actions (Policies &amp; Compliance)</a:t>
                      </a:r>
                    </a:p>
                  </a:txBody>
                  <a:tcPr marL="16579" marR="16579" marT="8290" marB="8290" anchor="ctr">
                    <a:solidFill>
                      <a:schemeClr val="accent4">
                        <a:lumMod val="60000"/>
                        <a:lumOff val="40000"/>
                      </a:schemeClr>
                    </a:solidFill>
                  </a:tcPr>
                </a:tc>
                <a:extLst>
                  <a:ext uri="{0D108BD9-81ED-4DB2-BD59-A6C34878D82A}">
                    <a16:rowId xmlns:a16="http://schemas.microsoft.com/office/drawing/2014/main" val="701744794"/>
                  </a:ext>
                </a:extLst>
              </a:tr>
              <a:tr h="1813231">
                <a:tc>
                  <a:txBody>
                    <a:bodyPr/>
                    <a:lstStyle/>
                    <a:p>
                      <a:pPr algn="ctr"/>
                      <a:r>
                        <a:rPr lang="en-US" sz="2400" dirty="0">
                          <a:effectLst/>
                          <a:latin typeface="Arial" panose="020B0604020202020204" pitchFamily="34" charset="0"/>
                          <a:cs typeface="Arial" panose="020B0604020202020204" pitchFamily="34" charset="0"/>
                        </a:rPr>
                        <a:t>1</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Data breach</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Unauthorized access to patient data due to absence of formal ISPs may lead to regulatory penalties and reputational harm.</a:t>
                      </a:r>
                    </a:p>
                  </a:txBody>
                  <a:tcPr marL="16579" marR="16579" marT="8290" marB="8290" anchor="ctr"/>
                </a:tc>
                <a:tc>
                  <a:txBody>
                    <a:bodyPr/>
                    <a:lstStyle/>
                    <a:p>
                      <a:pPr algn="ctr"/>
                      <a:r>
                        <a:rPr lang="en-US" sz="2400" dirty="0">
                          <a:effectLst/>
                          <a:latin typeface="Arial" panose="020B0604020202020204" pitchFamily="34" charset="0"/>
                          <a:cs typeface="Arial" panose="020B0604020202020204" pitchFamily="34" charset="0"/>
                        </a:rPr>
                        <a:t>High</a:t>
                      </a:r>
                    </a:p>
                  </a:txBody>
                  <a:tcPr marL="16579" marR="16579" marT="8290" marB="8290" anchor="ctr">
                    <a:solidFill>
                      <a:srgbClr val="FF0000"/>
                    </a:solidFill>
                  </a:tcPr>
                </a:tc>
                <a:tc>
                  <a:txBody>
                    <a:bodyPr/>
                    <a:lstStyle/>
                    <a:p>
                      <a:pPr algn="ctr"/>
                      <a:r>
                        <a:rPr lang="en-US" sz="2400" dirty="0">
                          <a:effectLst/>
                          <a:latin typeface="Arial" panose="020B0604020202020204" pitchFamily="34" charset="0"/>
                          <a:cs typeface="Arial" panose="020B0604020202020204" pitchFamily="34" charset="0"/>
                        </a:rPr>
                        <a:t>High</a:t>
                      </a:r>
                    </a:p>
                  </a:txBody>
                  <a:tcPr marL="16579" marR="16579" marT="8290" marB="8290" anchor="ctr">
                    <a:solidFill>
                      <a:srgbClr val="FF0000"/>
                    </a:solidFill>
                  </a:tcPr>
                </a:tc>
                <a:tc>
                  <a:txBody>
                    <a:bodyPr/>
                    <a:lstStyle/>
                    <a:p>
                      <a:pPr algn="l"/>
                      <a:r>
                        <a:rPr lang="en-US" sz="2400" dirty="0">
                          <a:effectLst/>
                          <a:latin typeface="Arial" panose="020B0604020202020204" pitchFamily="34" charset="0"/>
                          <a:cs typeface="Arial" panose="020B0604020202020204" pitchFamily="34" charset="0"/>
                        </a:rPr>
                        <a:t>Develop and implement clear ISPs outlining password policies, access control, and data management guidelines.</a:t>
                      </a:r>
                    </a:p>
                  </a:txBody>
                  <a:tcPr marL="16579" marR="16579" marT="8290" marB="8290" anchor="ctr"/>
                </a:tc>
                <a:extLst>
                  <a:ext uri="{0D108BD9-81ED-4DB2-BD59-A6C34878D82A}">
                    <a16:rowId xmlns:a16="http://schemas.microsoft.com/office/drawing/2014/main" val="538503901"/>
                  </a:ext>
                </a:extLst>
              </a:tr>
              <a:tr h="1810003">
                <a:tc>
                  <a:txBody>
                    <a:bodyPr/>
                    <a:lstStyle/>
                    <a:p>
                      <a:pPr algn="ctr"/>
                      <a:r>
                        <a:rPr lang="en-US" sz="2400">
                          <a:effectLst/>
                          <a:latin typeface="Arial" panose="020B0604020202020204" pitchFamily="34" charset="0"/>
                          <a:cs typeface="Arial" panose="020B0604020202020204" pitchFamily="34" charset="0"/>
                        </a:rPr>
                        <a:t>2</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Phishing attack</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Successful phishing attacks targeting untrained employees may result in unauthorized access to clinic systems and patient data.</a:t>
                      </a:r>
                    </a:p>
                  </a:txBody>
                  <a:tcPr marL="16579" marR="16579" marT="8290" marB="8290" anchor="ctr"/>
                </a:tc>
                <a:tc>
                  <a:txBody>
                    <a:bodyPr/>
                    <a:lstStyle/>
                    <a:p>
                      <a:pPr algn="ctr"/>
                      <a:r>
                        <a:rPr lang="en-US" sz="2400" dirty="0">
                          <a:effectLst/>
                          <a:latin typeface="Arial" panose="020B0604020202020204" pitchFamily="34" charset="0"/>
                          <a:cs typeface="Arial" panose="020B0604020202020204" pitchFamily="34" charset="0"/>
                        </a:rPr>
                        <a:t>High</a:t>
                      </a:r>
                    </a:p>
                  </a:txBody>
                  <a:tcPr marL="16579" marR="16579" marT="8290" marB="8290" anchor="ctr">
                    <a:solidFill>
                      <a:srgbClr val="FF0000"/>
                    </a:solidFill>
                  </a:tcPr>
                </a:tc>
                <a:tc>
                  <a:txBody>
                    <a:bodyPr/>
                    <a:lstStyle/>
                    <a:p>
                      <a:pPr algn="ctr"/>
                      <a:r>
                        <a:rPr lang="en-US" sz="2400" dirty="0">
                          <a:effectLst/>
                          <a:latin typeface="Arial" panose="020B0604020202020204" pitchFamily="34" charset="0"/>
                          <a:cs typeface="Arial" panose="020B0604020202020204" pitchFamily="34" charset="0"/>
                        </a:rPr>
                        <a:t>High</a:t>
                      </a:r>
                    </a:p>
                  </a:txBody>
                  <a:tcPr marL="16579" marR="16579" marT="8290" marB="8290" anchor="ctr">
                    <a:solidFill>
                      <a:srgbClr val="FF0000"/>
                    </a:solidFill>
                  </a:tcPr>
                </a:tc>
                <a:tc>
                  <a:txBody>
                    <a:bodyPr/>
                    <a:lstStyle/>
                    <a:p>
                      <a:pPr algn="l"/>
                      <a:r>
                        <a:rPr lang="en-US" sz="2400">
                          <a:effectLst/>
                          <a:latin typeface="Arial" panose="020B0604020202020204" pitchFamily="34" charset="0"/>
                          <a:cs typeface="Arial" panose="020B0604020202020204" pitchFamily="34" charset="0"/>
                        </a:rPr>
                        <a:t>Establish regular mandatory cybersecurity awareness training programs for clinic staff, specifically addressing phishing risks.</a:t>
                      </a:r>
                    </a:p>
                  </a:txBody>
                  <a:tcPr marL="16579" marR="16579" marT="8290" marB="8290" anchor="ctr"/>
                </a:tc>
                <a:extLst>
                  <a:ext uri="{0D108BD9-81ED-4DB2-BD59-A6C34878D82A}">
                    <a16:rowId xmlns:a16="http://schemas.microsoft.com/office/drawing/2014/main" val="2639718570"/>
                  </a:ext>
                </a:extLst>
              </a:tr>
              <a:tr h="1915348">
                <a:tc>
                  <a:txBody>
                    <a:bodyPr/>
                    <a:lstStyle/>
                    <a:p>
                      <a:pPr algn="ctr"/>
                      <a:r>
                        <a:rPr lang="en-US" sz="2400">
                          <a:effectLst/>
                          <a:latin typeface="Arial" panose="020B0604020202020204" pitchFamily="34" charset="0"/>
                          <a:cs typeface="Arial" panose="020B0604020202020204" pitchFamily="34" charset="0"/>
                        </a:rPr>
                        <a:t>3</a:t>
                      </a:r>
                    </a:p>
                  </a:txBody>
                  <a:tcPr marL="16579" marR="16579" marT="8290" marB="8290" anchor="ctr"/>
                </a:tc>
                <a:tc>
                  <a:txBody>
                    <a:bodyPr/>
                    <a:lstStyle/>
                    <a:p>
                      <a:pPr algn="l"/>
                      <a:r>
                        <a:rPr lang="en-US" sz="2400">
                          <a:effectLst/>
                          <a:latin typeface="Arial" panose="020B0604020202020204" pitchFamily="34" charset="0"/>
                          <a:cs typeface="Arial" panose="020B0604020202020204" pitchFamily="34" charset="0"/>
                        </a:rPr>
                        <a:t>Data breach</a:t>
                      </a:r>
                    </a:p>
                  </a:txBody>
                  <a:tcPr marL="16579" marR="16579" marT="8290" marB="8290" anchor="ctr"/>
                </a:tc>
                <a:tc>
                  <a:txBody>
                    <a:bodyPr/>
                    <a:lstStyle/>
                    <a:p>
                      <a:pPr algn="l"/>
                      <a:r>
                        <a:rPr lang="en-US" sz="2400">
                          <a:effectLst/>
                          <a:latin typeface="Arial" panose="020B0604020202020204" pitchFamily="34" charset="0"/>
                          <a:cs typeface="Arial" panose="020B0604020202020204" pitchFamily="34" charset="0"/>
                        </a:rPr>
                        <a:t>Outdated data handling procedures may lead to improper storage or transmission of patient information, increasing the risk of HIPAA violations.</a:t>
                      </a:r>
                    </a:p>
                  </a:txBody>
                  <a:tcPr marL="16579" marR="16579" marT="8290" marB="8290" anchor="ctr"/>
                </a:tc>
                <a:tc>
                  <a:txBody>
                    <a:bodyPr/>
                    <a:lstStyle/>
                    <a:p>
                      <a:pPr algn="ctr"/>
                      <a:r>
                        <a:rPr lang="en-US" sz="2400" dirty="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ctr"/>
                      <a:r>
                        <a:rPr lang="en-US" sz="2400" dirty="0">
                          <a:effectLst/>
                          <a:latin typeface="Arial" panose="020B0604020202020204" pitchFamily="34" charset="0"/>
                          <a:cs typeface="Arial" panose="020B0604020202020204" pitchFamily="34" charset="0"/>
                        </a:rPr>
                        <a:t>High</a:t>
                      </a:r>
                    </a:p>
                  </a:txBody>
                  <a:tcPr marL="16579" marR="16579" marT="8290" marB="8290" anchor="ctr">
                    <a:solidFill>
                      <a:srgbClr val="FF0000"/>
                    </a:solidFill>
                  </a:tcPr>
                </a:tc>
                <a:tc>
                  <a:txBody>
                    <a:bodyPr/>
                    <a:lstStyle/>
                    <a:p>
                      <a:pPr algn="l"/>
                      <a:r>
                        <a:rPr lang="en-US" sz="2400" dirty="0">
                          <a:effectLst/>
                          <a:latin typeface="Arial" panose="020B0604020202020204" pitchFamily="34" charset="0"/>
                          <a:cs typeface="Arial" panose="020B0604020202020204" pitchFamily="34" charset="0"/>
                        </a:rPr>
                        <a:t>Develop a clear data handling policy compliant with HIPAA, including encryption requirements and data storage guidelines.</a:t>
                      </a:r>
                    </a:p>
                  </a:txBody>
                  <a:tcPr marL="16579" marR="16579" marT="8290" marB="8290" anchor="ctr"/>
                </a:tc>
                <a:extLst>
                  <a:ext uri="{0D108BD9-81ED-4DB2-BD59-A6C34878D82A}">
                    <a16:rowId xmlns:a16="http://schemas.microsoft.com/office/drawing/2014/main" val="3741402472"/>
                  </a:ext>
                </a:extLst>
              </a:tr>
              <a:tr h="1838787">
                <a:tc>
                  <a:txBody>
                    <a:bodyPr/>
                    <a:lstStyle/>
                    <a:p>
                      <a:pPr algn="ctr"/>
                      <a:r>
                        <a:rPr lang="en-US" sz="2400">
                          <a:effectLst/>
                          <a:latin typeface="Arial" panose="020B0604020202020204" pitchFamily="34" charset="0"/>
                          <a:cs typeface="Arial" panose="020B0604020202020204" pitchFamily="34" charset="0"/>
                        </a:rPr>
                        <a:t>4</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Ransomware attack</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Delayed incident response to cybersecurity attacks may exacerbate damage and prolong system downtime.</a:t>
                      </a:r>
                    </a:p>
                  </a:txBody>
                  <a:tcPr marL="16579" marR="16579" marT="8290" marB="8290" anchor="ctr"/>
                </a:tc>
                <a:tc>
                  <a:txBody>
                    <a:bodyPr/>
                    <a:lstStyle/>
                    <a:p>
                      <a:pPr algn="ctr"/>
                      <a:r>
                        <a:rPr lang="en-US" sz="2400" dirty="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ctr"/>
                      <a:r>
                        <a:rPr lang="en-US" sz="2400" dirty="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l"/>
                      <a:r>
                        <a:rPr lang="en-US" sz="2400" dirty="0">
                          <a:effectLst/>
                          <a:latin typeface="Arial" panose="020B0604020202020204" pitchFamily="34" charset="0"/>
                          <a:cs typeface="Arial" panose="020B0604020202020204" pitchFamily="34" charset="0"/>
                        </a:rPr>
                        <a:t>Establish a formal incident response policy clearly defining steps for reporting, handling, and reviewing cybersecurity incidents.</a:t>
                      </a:r>
                    </a:p>
                  </a:txBody>
                  <a:tcPr marL="16579" marR="16579" marT="8290" marB="8290" anchor="ctr"/>
                </a:tc>
                <a:extLst>
                  <a:ext uri="{0D108BD9-81ED-4DB2-BD59-A6C34878D82A}">
                    <a16:rowId xmlns:a16="http://schemas.microsoft.com/office/drawing/2014/main" val="1229558010"/>
                  </a:ext>
                </a:extLst>
              </a:tr>
              <a:tr h="1810003">
                <a:tc>
                  <a:txBody>
                    <a:bodyPr/>
                    <a:lstStyle/>
                    <a:p>
                      <a:pPr algn="ctr"/>
                      <a:r>
                        <a:rPr lang="en-US" sz="2400">
                          <a:effectLst/>
                          <a:latin typeface="Arial" panose="020B0604020202020204" pitchFamily="34" charset="0"/>
                          <a:cs typeface="Arial" panose="020B0604020202020204" pitchFamily="34" charset="0"/>
                        </a:rPr>
                        <a:t>5</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Malware infection</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Failure to conduct regular compliance audits may allow unnoticed vulnerabilities to be exploited by attackers.</a:t>
                      </a:r>
                    </a:p>
                  </a:txBody>
                  <a:tcPr marL="16579" marR="16579" marT="8290" marB="8290" anchor="ctr"/>
                </a:tc>
                <a:tc>
                  <a:txBody>
                    <a:bodyPr/>
                    <a:lstStyle/>
                    <a:p>
                      <a:pPr algn="ctr"/>
                      <a:r>
                        <a:rPr lang="en-US" sz="240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ctr"/>
                      <a:r>
                        <a:rPr lang="en-US" sz="2400" dirty="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l"/>
                      <a:r>
                        <a:rPr lang="en-US" sz="2400" dirty="0">
                          <a:effectLst/>
                          <a:latin typeface="Arial" panose="020B0604020202020204" pitchFamily="34" charset="0"/>
                          <a:cs typeface="Arial" panose="020B0604020202020204" pitchFamily="34" charset="0"/>
                        </a:rPr>
                        <a:t>Implement a structured compliance plan including quarterly audits of policy adherence and security reviews.</a:t>
                      </a:r>
                    </a:p>
                  </a:txBody>
                  <a:tcPr marL="16579" marR="16579" marT="8290" marB="8290" anchor="ctr"/>
                </a:tc>
                <a:extLst>
                  <a:ext uri="{0D108BD9-81ED-4DB2-BD59-A6C34878D82A}">
                    <a16:rowId xmlns:a16="http://schemas.microsoft.com/office/drawing/2014/main" val="2127984123"/>
                  </a:ext>
                </a:extLst>
              </a:tr>
              <a:tr h="2168751">
                <a:tc>
                  <a:txBody>
                    <a:bodyPr/>
                    <a:lstStyle/>
                    <a:p>
                      <a:pPr algn="ctr"/>
                      <a:r>
                        <a:rPr lang="en-US" sz="2400" dirty="0">
                          <a:effectLst/>
                          <a:latin typeface="Arial" panose="020B0604020202020204" pitchFamily="34" charset="0"/>
                          <a:cs typeface="Arial" panose="020B0604020202020204" pitchFamily="34" charset="0"/>
                        </a:rPr>
                        <a:t>6</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Unauthorized access</a:t>
                      </a:r>
                    </a:p>
                  </a:txBody>
                  <a:tcPr marL="16579" marR="16579" marT="8290" marB="8290" anchor="ctr"/>
                </a:tc>
                <a:tc>
                  <a:txBody>
                    <a:bodyPr/>
                    <a:lstStyle/>
                    <a:p>
                      <a:pPr algn="l"/>
                      <a:r>
                        <a:rPr lang="en-US" sz="2400" dirty="0">
                          <a:effectLst/>
                          <a:latin typeface="Arial" panose="020B0604020202020204" pitchFamily="34" charset="0"/>
                          <a:cs typeface="Arial" panose="020B0604020202020204" pitchFamily="34" charset="0"/>
                        </a:rPr>
                        <a:t>Weak password management practices may lead to unauthorized access to clinic systems and sensitive patient data.</a:t>
                      </a:r>
                    </a:p>
                  </a:txBody>
                  <a:tcPr marL="16579" marR="16579" marT="8290" marB="8290" anchor="ctr"/>
                </a:tc>
                <a:tc>
                  <a:txBody>
                    <a:bodyPr/>
                    <a:lstStyle/>
                    <a:p>
                      <a:pPr algn="ctr"/>
                      <a:r>
                        <a:rPr lang="en-US" sz="240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ctr"/>
                      <a:r>
                        <a:rPr lang="en-US" sz="2400" dirty="0">
                          <a:effectLst/>
                          <a:latin typeface="Arial" panose="020B0604020202020204" pitchFamily="34" charset="0"/>
                          <a:cs typeface="Arial" panose="020B0604020202020204" pitchFamily="34" charset="0"/>
                        </a:rPr>
                        <a:t>Medium</a:t>
                      </a:r>
                    </a:p>
                  </a:txBody>
                  <a:tcPr marL="16579" marR="16579" marT="8290" marB="8290" anchor="ctr">
                    <a:solidFill>
                      <a:srgbClr val="FFFF00"/>
                    </a:solidFill>
                  </a:tcPr>
                </a:tc>
                <a:tc>
                  <a:txBody>
                    <a:bodyPr/>
                    <a:lstStyle/>
                    <a:p>
                      <a:pPr algn="l"/>
                      <a:r>
                        <a:rPr lang="en-US" sz="2400" dirty="0">
                          <a:effectLst/>
                          <a:latin typeface="Arial" panose="020B0604020202020204" pitchFamily="34" charset="0"/>
                          <a:cs typeface="Arial" panose="020B0604020202020204" pitchFamily="34" charset="0"/>
                        </a:rPr>
                        <a:t>Develop and enforce a strong password policy clearly outlining complexity, periodic password changes, and prohibition on password sharing.</a:t>
                      </a:r>
                    </a:p>
                  </a:txBody>
                  <a:tcPr marL="16579" marR="16579" marT="8290" marB="8290" anchor="ctr"/>
                </a:tc>
                <a:extLst>
                  <a:ext uri="{0D108BD9-81ED-4DB2-BD59-A6C34878D82A}">
                    <a16:rowId xmlns:a16="http://schemas.microsoft.com/office/drawing/2014/main" val="364387341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231739E-B990-4D05-9FB2-DF6211E2FBDB}">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5266</TotalTime>
  <Words>1625</Words>
  <Application>Microsoft Office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Times New Roman</vt:lpstr>
      <vt:lpstr>Office Theme</vt:lpstr>
      <vt:lpstr>PowerPoint Presentation</vt:lpstr>
    </vt:vector>
  </TitlesOfParts>
  <Manager/>
  <Company>Nova Southeastern University (NSU)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Poster - ISEC695 - Information Security Management Project Capstone Poster</dc:title>
  <dc:subject/>
  <dc:creator>Yair Levy, Ph.D. (levyy@nova.edu), Professor of Information Systems and Cybersecurity</dc:creator>
  <cp:keywords/>
  <dc:description/>
  <cp:lastModifiedBy>Jaime Alberto Roque Soulette</cp:lastModifiedBy>
  <cp:revision>89</cp:revision>
  <dcterms:created xsi:type="dcterms:W3CDTF">2010-11-12T15:39:49Z</dcterms:created>
  <dcterms:modified xsi:type="dcterms:W3CDTF">2025-04-28T23:38:25Z</dcterms:modified>
  <cp:category/>
</cp:coreProperties>
</file>