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sldIdLst>
    <p:sldId id="256" r:id="rId2"/>
  </p:sldIdLst>
  <p:sldSz cx="43891200" cy="32918400"/>
  <p:notesSz cx="6858000" cy="9144000"/>
  <p:defaultTextStyle>
    <a:defPPr>
      <a:defRPr lang="en-US"/>
    </a:defPPr>
    <a:lvl1pPr algn="r" rtl="0" eaLnBrk="0" fontAlgn="base" hangingPunct="0">
      <a:spcBef>
        <a:spcPct val="0"/>
      </a:spcBef>
      <a:spcAft>
        <a:spcPct val="0"/>
      </a:spcAft>
      <a:defRPr sz="2400" kern="1200">
        <a:solidFill>
          <a:schemeClr val="tx1"/>
        </a:solidFill>
        <a:latin typeface="Times" charset="0"/>
        <a:ea typeface="+mn-ea"/>
        <a:cs typeface="+mn-cs"/>
      </a:defRPr>
    </a:lvl1pPr>
    <a:lvl2pPr marL="457200" algn="r" rtl="0" eaLnBrk="0" fontAlgn="base" hangingPunct="0">
      <a:spcBef>
        <a:spcPct val="0"/>
      </a:spcBef>
      <a:spcAft>
        <a:spcPct val="0"/>
      </a:spcAft>
      <a:defRPr sz="2400" kern="1200">
        <a:solidFill>
          <a:schemeClr val="tx1"/>
        </a:solidFill>
        <a:latin typeface="Times" charset="0"/>
        <a:ea typeface="+mn-ea"/>
        <a:cs typeface="+mn-cs"/>
      </a:defRPr>
    </a:lvl2pPr>
    <a:lvl3pPr marL="914400" algn="r" rtl="0" eaLnBrk="0" fontAlgn="base" hangingPunct="0">
      <a:spcBef>
        <a:spcPct val="0"/>
      </a:spcBef>
      <a:spcAft>
        <a:spcPct val="0"/>
      </a:spcAft>
      <a:defRPr sz="2400" kern="1200">
        <a:solidFill>
          <a:schemeClr val="tx1"/>
        </a:solidFill>
        <a:latin typeface="Times" charset="0"/>
        <a:ea typeface="+mn-ea"/>
        <a:cs typeface="+mn-cs"/>
      </a:defRPr>
    </a:lvl3pPr>
    <a:lvl4pPr marL="1371600" algn="r" rtl="0" eaLnBrk="0" fontAlgn="base" hangingPunct="0">
      <a:spcBef>
        <a:spcPct val="0"/>
      </a:spcBef>
      <a:spcAft>
        <a:spcPct val="0"/>
      </a:spcAft>
      <a:defRPr sz="2400" kern="1200">
        <a:solidFill>
          <a:schemeClr val="tx1"/>
        </a:solidFill>
        <a:latin typeface="Times" charset="0"/>
        <a:ea typeface="+mn-ea"/>
        <a:cs typeface="+mn-cs"/>
      </a:defRPr>
    </a:lvl4pPr>
    <a:lvl5pPr marL="1828800" algn="r"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4727"/>
    <a:srgbClr val="52472B"/>
    <a:srgbClr val="CAC7A7"/>
    <a:srgbClr val="C8102E"/>
    <a:srgbClr val="4C452B"/>
    <a:srgbClr val="FFFFFF"/>
    <a:srgbClr val="D2D0CA"/>
    <a:srgbClr val="B3153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048" autoAdjust="0"/>
    <p:restoredTop sz="90093" autoAdjust="0"/>
  </p:normalViewPr>
  <p:slideViewPr>
    <p:cSldViewPr>
      <p:cViewPr varScale="1">
        <p:scale>
          <a:sx n="17" d="100"/>
          <a:sy n="17" d="100"/>
        </p:scale>
        <p:origin x="180" y="594"/>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8653125"/>
            <a:ext cx="30724475" cy="84137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2193925" y="7680325"/>
            <a:ext cx="39503350" cy="217249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1317625"/>
            <a:ext cx="9875837" cy="280876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3925" y="1317625"/>
            <a:ext cx="29475113" cy="280876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2193925" y="7680325"/>
            <a:ext cx="39503350" cy="217249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2538"/>
            <a:ext cx="37307838" cy="72009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2193925" y="7680325"/>
            <a:ext cx="19675475" cy="217249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1800" y="7680325"/>
            <a:ext cx="19675475" cy="217249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7369175"/>
            <a:ext cx="19392900" cy="30702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0439400"/>
            <a:ext cx="19392900" cy="189658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7369175"/>
            <a:ext cx="19400837" cy="30702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10439400"/>
            <a:ext cx="19400837" cy="189658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11275"/>
            <a:ext cx="24536400" cy="280939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888163"/>
            <a:ext cx="14439900" cy="225171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2941638"/>
            <a:ext cx="26335037" cy="1975008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602663" y="25763538"/>
            <a:ext cx="26335037" cy="386238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0" y="0"/>
            <a:ext cx="43891200" cy="3581400"/>
          </a:xfrm>
          <a:prstGeom prst="rect">
            <a:avLst/>
          </a:prstGeom>
          <a:solidFill>
            <a:srgbClr val="C8102E"/>
          </a:solidFill>
          <a:ln w="9525">
            <a:noFill/>
            <a:miter lim="800000"/>
            <a:headEnd/>
            <a:tailEnd/>
          </a:ln>
          <a:effectLst/>
        </p:spPr>
        <p:txBody>
          <a:bodyPr wrap="none" anchor="ctr"/>
          <a:lstStyle/>
          <a:p>
            <a:pPr algn="ctr"/>
            <a:endParaRPr lang="en-US"/>
          </a:p>
        </p:txBody>
      </p:sp>
      <p:sp>
        <p:nvSpPr>
          <p:cNvPr id="1032" name="Rectangle 8"/>
          <p:cNvSpPr>
            <a:spLocks noChangeArrowheads="1"/>
          </p:cNvSpPr>
          <p:nvPr userDrawn="1"/>
        </p:nvSpPr>
        <p:spPr bwMode="auto">
          <a:xfrm>
            <a:off x="0" y="31470600"/>
            <a:ext cx="43891200" cy="1447800"/>
          </a:xfrm>
          <a:prstGeom prst="rect">
            <a:avLst/>
          </a:prstGeom>
          <a:solidFill>
            <a:srgbClr val="C8102E"/>
          </a:solidFill>
          <a:ln w="9525">
            <a:noFill/>
            <a:miter lim="800000"/>
            <a:headEnd/>
            <a:tailEnd/>
          </a:ln>
          <a:effectLst/>
        </p:spPr>
        <p:txBody>
          <a:bodyPr wrap="none" anchor="ctr"/>
          <a:lstStyle/>
          <a:p>
            <a:endParaRPr lang="en-US"/>
          </a:p>
        </p:txBody>
      </p:sp>
      <p:sp>
        <p:nvSpPr>
          <p:cNvPr id="1033" name="Rectangle 9"/>
          <p:cNvSpPr>
            <a:spLocks noChangeArrowheads="1"/>
          </p:cNvSpPr>
          <p:nvPr userDrawn="1"/>
        </p:nvSpPr>
        <p:spPr bwMode="auto">
          <a:xfrm>
            <a:off x="0" y="3581400"/>
            <a:ext cx="43891200" cy="1600200"/>
          </a:xfrm>
          <a:prstGeom prst="rect">
            <a:avLst/>
          </a:prstGeom>
          <a:solidFill>
            <a:srgbClr val="CAC7A7"/>
          </a:solidFill>
          <a:ln w="9525">
            <a:noFill/>
            <a:miter lim="800000"/>
            <a:headEnd/>
            <a:tailEnd/>
          </a:ln>
          <a:effectLst/>
        </p:spPr>
        <p:txBody>
          <a:bodyPr wrap="none" anchor="ctr"/>
          <a:lstStyle/>
          <a:p>
            <a:endParaRPr lang="en-US"/>
          </a:p>
        </p:txBody>
      </p:sp>
      <p:pic>
        <p:nvPicPr>
          <p:cNvPr id="6" name="Picture 5"/>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600205" y="470055"/>
            <a:ext cx="16306789" cy="122128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Times" charset="0"/>
        </a:defRPr>
      </a:lvl2pPr>
      <a:lvl3pPr algn="ctr" defTabSz="4389438" rtl="0" fontAlgn="base">
        <a:spcBef>
          <a:spcPct val="0"/>
        </a:spcBef>
        <a:spcAft>
          <a:spcPct val="0"/>
        </a:spcAft>
        <a:defRPr sz="21100">
          <a:solidFill>
            <a:schemeClr val="tx2"/>
          </a:solidFill>
          <a:latin typeface="Times" charset="0"/>
        </a:defRPr>
      </a:lvl3pPr>
      <a:lvl4pPr algn="ctr" defTabSz="4389438" rtl="0" fontAlgn="base">
        <a:spcBef>
          <a:spcPct val="0"/>
        </a:spcBef>
        <a:spcAft>
          <a:spcPct val="0"/>
        </a:spcAft>
        <a:defRPr sz="21100">
          <a:solidFill>
            <a:schemeClr val="tx2"/>
          </a:solidFill>
          <a:latin typeface="Times" charset="0"/>
        </a:defRPr>
      </a:lvl4pPr>
      <a:lvl5pPr algn="ctr" defTabSz="4389438" rtl="0" fontAlgn="base">
        <a:spcBef>
          <a:spcPct val="0"/>
        </a:spcBef>
        <a:spcAft>
          <a:spcPct val="0"/>
        </a:spcAft>
        <a:defRPr sz="21100">
          <a:solidFill>
            <a:schemeClr val="tx2"/>
          </a:solidFill>
          <a:latin typeface="Times" charset="0"/>
        </a:defRPr>
      </a:lvl5pPr>
      <a:lvl6pPr marL="457200" algn="ctr" defTabSz="4389438" rtl="0" fontAlgn="base">
        <a:spcBef>
          <a:spcPct val="0"/>
        </a:spcBef>
        <a:spcAft>
          <a:spcPct val="0"/>
        </a:spcAft>
        <a:defRPr sz="21100">
          <a:solidFill>
            <a:schemeClr val="tx2"/>
          </a:solidFill>
          <a:latin typeface="Times" charset="0"/>
        </a:defRPr>
      </a:lvl6pPr>
      <a:lvl7pPr marL="914400" algn="ctr" defTabSz="4389438" rtl="0" fontAlgn="base">
        <a:spcBef>
          <a:spcPct val="0"/>
        </a:spcBef>
        <a:spcAft>
          <a:spcPct val="0"/>
        </a:spcAft>
        <a:defRPr sz="21100">
          <a:solidFill>
            <a:schemeClr val="tx2"/>
          </a:solidFill>
          <a:latin typeface="Times" charset="0"/>
        </a:defRPr>
      </a:lvl7pPr>
      <a:lvl8pPr marL="1371600" algn="ctr" defTabSz="4389438" rtl="0" fontAlgn="base">
        <a:spcBef>
          <a:spcPct val="0"/>
        </a:spcBef>
        <a:spcAft>
          <a:spcPct val="0"/>
        </a:spcAft>
        <a:defRPr sz="21100">
          <a:solidFill>
            <a:schemeClr val="tx2"/>
          </a:solidFill>
          <a:latin typeface="Times" charset="0"/>
        </a:defRPr>
      </a:lvl8pPr>
      <a:lvl9pPr marL="1828800" algn="ctr" defTabSz="4389438" rtl="0" fontAlgn="base">
        <a:spcBef>
          <a:spcPct val="0"/>
        </a:spcBef>
        <a:spcAft>
          <a:spcPct val="0"/>
        </a:spcAft>
        <a:defRPr sz="21100">
          <a:solidFill>
            <a:schemeClr val="tx2"/>
          </a:solidFill>
          <a:latin typeface="Times"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 name="Text Box 11"/>
          <p:cNvSpPr txBox="1">
            <a:spLocks noChangeArrowheads="1"/>
          </p:cNvSpPr>
          <p:nvPr/>
        </p:nvSpPr>
        <p:spPr bwMode="auto">
          <a:xfrm>
            <a:off x="1524000" y="1935163"/>
            <a:ext cx="22908835" cy="1200329"/>
          </a:xfrm>
          <a:prstGeom prst="rect">
            <a:avLst/>
          </a:prstGeom>
          <a:noFill/>
          <a:ln w="9525">
            <a:noFill/>
            <a:miter lim="800000"/>
            <a:headEnd/>
            <a:tailEnd/>
          </a:ln>
          <a:effectLst/>
        </p:spPr>
        <p:txBody>
          <a:bodyPr wrap="none">
            <a:spAutoFit/>
          </a:bodyPr>
          <a:lstStyle/>
          <a:p>
            <a:pPr algn="l"/>
            <a:r>
              <a:rPr lang="en-US" sz="7200" b="1" dirty="0" smtClean="0">
                <a:solidFill>
                  <a:srgbClr val="FFFFFF"/>
                </a:solidFill>
                <a:latin typeface="Arial" charset="0"/>
              </a:rPr>
              <a:t>Department of Electrical and Computer Engineering</a:t>
            </a:r>
            <a:endParaRPr lang="en-US" sz="7200" b="1" dirty="0">
              <a:solidFill>
                <a:srgbClr val="FFFFFF"/>
              </a:solidFill>
              <a:latin typeface="Arial" charset="0"/>
            </a:endParaRPr>
          </a:p>
        </p:txBody>
      </p:sp>
      <p:sp>
        <p:nvSpPr>
          <p:cNvPr id="2060" name="Text Box 12"/>
          <p:cNvSpPr txBox="1">
            <a:spLocks noChangeArrowheads="1"/>
          </p:cNvSpPr>
          <p:nvPr/>
        </p:nvSpPr>
        <p:spPr bwMode="auto">
          <a:xfrm>
            <a:off x="23241000" y="1660525"/>
            <a:ext cx="19202400" cy="1311275"/>
          </a:xfrm>
          <a:prstGeom prst="rect">
            <a:avLst/>
          </a:prstGeom>
          <a:noFill/>
          <a:ln w="9525">
            <a:noFill/>
            <a:miter lim="800000"/>
            <a:headEnd/>
            <a:tailEnd/>
          </a:ln>
          <a:effectLst/>
        </p:spPr>
        <p:txBody>
          <a:bodyPr>
            <a:spAutoFit/>
          </a:bodyPr>
          <a:lstStyle/>
          <a:p>
            <a:pPr marL="228600" lvl="2">
              <a:lnSpc>
                <a:spcPct val="75000"/>
              </a:lnSpc>
              <a:spcBef>
                <a:spcPct val="50000"/>
              </a:spcBef>
            </a:pPr>
            <a:r>
              <a:rPr lang="en-US" sz="4000" dirty="0" smtClean="0">
                <a:solidFill>
                  <a:schemeClr val="bg1"/>
                </a:solidFill>
                <a:latin typeface="Arial" charset="0"/>
              </a:rPr>
              <a:t>Freshman Research Initiative Symposium</a:t>
            </a:r>
            <a:endParaRPr lang="en-US" sz="4000" dirty="0">
              <a:solidFill>
                <a:schemeClr val="bg1"/>
              </a:solidFill>
              <a:latin typeface="Arial" charset="0"/>
            </a:endParaRPr>
          </a:p>
          <a:p>
            <a:pPr marL="228600" lvl="2">
              <a:lnSpc>
                <a:spcPct val="75000"/>
              </a:lnSpc>
              <a:spcBef>
                <a:spcPct val="50000"/>
              </a:spcBef>
            </a:pPr>
            <a:r>
              <a:rPr lang="en-US" sz="4000" dirty="0" smtClean="0">
                <a:solidFill>
                  <a:schemeClr val="bg1"/>
                </a:solidFill>
                <a:latin typeface="Arial" charset="0"/>
              </a:rPr>
              <a:t>April 24</a:t>
            </a:r>
            <a:r>
              <a:rPr lang="en-US" sz="4000" baseline="30000" dirty="0" smtClean="0">
                <a:solidFill>
                  <a:schemeClr val="bg1"/>
                </a:solidFill>
                <a:latin typeface="Arial" charset="0"/>
              </a:rPr>
              <a:t>th</a:t>
            </a:r>
            <a:r>
              <a:rPr lang="en-US" sz="4000" dirty="0" smtClean="0">
                <a:solidFill>
                  <a:schemeClr val="bg1"/>
                </a:solidFill>
                <a:latin typeface="Arial" charset="0"/>
              </a:rPr>
              <a:t>, 2017</a:t>
            </a:r>
            <a:endParaRPr lang="en-US" sz="4000" dirty="0">
              <a:solidFill>
                <a:schemeClr val="bg1"/>
              </a:solidFill>
              <a:latin typeface="Arial" charset="0"/>
            </a:endParaRPr>
          </a:p>
        </p:txBody>
      </p:sp>
      <p:sp>
        <p:nvSpPr>
          <p:cNvPr id="2061" name="Text Box 13"/>
          <p:cNvSpPr txBox="1">
            <a:spLocks noChangeArrowheads="1"/>
          </p:cNvSpPr>
          <p:nvPr/>
        </p:nvSpPr>
        <p:spPr bwMode="auto">
          <a:xfrm>
            <a:off x="1600200" y="3810000"/>
            <a:ext cx="39014400" cy="1006475"/>
          </a:xfrm>
          <a:prstGeom prst="rect">
            <a:avLst/>
          </a:prstGeom>
          <a:noFill/>
          <a:ln w="9525">
            <a:noFill/>
            <a:miter lim="800000"/>
            <a:headEnd/>
            <a:tailEnd/>
          </a:ln>
          <a:effectLst/>
        </p:spPr>
        <p:txBody>
          <a:bodyPr>
            <a:spAutoFit/>
          </a:bodyPr>
          <a:lstStyle/>
          <a:p>
            <a:pPr algn="l">
              <a:spcBef>
                <a:spcPct val="50000"/>
              </a:spcBef>
            </a:pPr>
            <a:r>
              <a:rPr lang="en-US" sz="6000" dirty="0" smtClean="0">
                <a:solidFill>
                  <a:srgbClr val="524727"/>
                </a:solidFill>
                <a:latin typeface="Arial" charset="0"/>
              </a:rPr>
              <a:t>Jason Cheng, Zack Higgs, Harel Cohen </a:t>
            </a:r>
            <a:endParaRPr lang="en-US" sz="6000" dirty="0">
              <a:solidFill>
                <a:srgbClr val="524727"/>
              </a:solidFill>
              <a:latin typeface="Arial" charset="0"/>
            </a:endParaRPr>
          </a:p>
        </p:txBody>
      </p:sp>
      <p:sp>
        <p:nvSpPr>
          <p:cNvPr id="2062" name="Text Box 14"/>
          <p:cNvSpPr txBox="1">
            <a:spLocks noChangeArrowheads="1"/>
          </p:cNvSpPr>
          <p:nvPr/>
        </p:nvSpPr>
        <p:spPr bwMode="auto">
          <a:xfrm>
            <a:off x="1447800" y="32003999"/>
            <a:ext cx="29641800" cy="507831"/>
          </a:xfrm>
          <a:prstGeom prst="rect">
            <a:avLst/>
          </a:prstGeom>
          <a:noFill/>
          <a:ln w="9525">
            <a:noFill/>
            <a:miter lim="800000"/>
            <a:headEnd/>
            <a:tailEnd/>
          </a:ln>
          <a:effectLst/>
        </p:spPr>
        <p:txBody>
          <a:bodyPr wrap="square">
            <a:spAutoFit/>
          </a:bodyPr>
          <a:lstStyle/>
          <a:p>
            <a:pPr algn="l">
              <a:lnSpc>
                <a:spcPct val="75000"/>
              </a:lnSpc>
              <a:spcBef>
                <a:spcPct val="50000"/>
              </a:spcBef>
            </a:pPr>
            <a:r>
              <a:rPr lang="en-US" sz="3600" dirty="0" smtClean="0">
                <a:solidFill>
                  <a:schemeClr val="bg1"/>
                </a:solidFill>
                <a:latin typeface="Arial" charset="0"/>
              </a:rPr>
              <a:t>We would like to thank: The Electronics and Technology Group at Iowa State University and the Howard Hughes Medical Institute </a:t>
            </a:r>
            <a:endParaRPr lang="en-US" sz="3600" dirty="0">
              <a:solidFill>
                <a:schemeClr val="bg1"/>
              </a:solidFill>
              <a:latin typeface="Arial" charset="0"/>
            </a:endParaRPr>
          </a:p>
        </p:txBody>
      </p:sp>
      <p:sp>
        <p:nvSpPr>
          <p:cNvPr id="2064" name="Text Box 16"/>
          <p:cNvSpPr txBox="1">
            <a:spLocks noChangeArrowheads="1"/>
          </p:cNvSpPr>
          <p:nvPr/>
        </p:nvSpPr>
        <p:spPr bwMode="auto">
          <a:xfrm>
            <a:off x="1597025" y="5692775"/>
            <a:ext cx="32013892" cy="1323439"/>
          </a:xfrm>
          <a:prstGeom prst="rect">
            <a:avLst/>
          </a:prstGeom>
          <a:noFill/>
          <a:ln w="9525">
            <a:noFill/>
            <a:miter lim="800000"/>
            <a:headEnd/>
            <a:tailEnd/>
          </a:ln>
          <a:effectLst/>
        </p:spPr>
        <p:txBody>
          <a:bodyPr wrap="none">
            <a:spAutoFit/>
          </a:bodyPr>
          <a:lstStyle/>
          <a:p>
            <a:pPr algn="l"/>
            <a:r>
              <a:rPr lang="en-US" sz="8000" b="1" dirty="0" smtClean="0">
                <a:latin typeface="Arial" charset="0"/>
              </a:rPr>
              <a:t>Observing Wireless Energy Transfer Using Tesla Coil Technology</a:t>
            </a:r>
            <a:endParaRPr lang="en-US" sz="8000" b="1" dirty="0">
              <a:latin typeface="Arial" charset="0"/>
            </a:endParaRPr>
          </a:p>
        </p:txBody>
      </p:sp>
      <p:sp>
        <p:nvSpPr>
          <p:cNvPr id="2066" name="Text Box 18"/>
          <p:cNvSpPr txBox="1">
            <a:spLocks noChangeArrowheads="1"/>
          </p:cNvSpPr>
          <p:nvPr/>
        </p:nvSpPr>
        <p:spPr bwMode="auto">
          <a:xfrm>
            <a:off x="1597025" y="19096306"/>
            <a:ext cx="8229600" cy="1323439"/>
          </a:xfrm>
          <a:prstGeom prst="rect">
            <a:avLst/>
          </a:prstGeom>
          <a:noFill/>
          <a:ln w="9525">
            <a:noFill/>
            <a:miter lim="800000"/>
            <a:headEnd/>
            <a:tailEnd/>
          </a:ln>
          <a:effectLst/>
        </p:spPr>
        <p:txBody>
          <a:bodyPr>
            <a:spAutoFit/>
          </a:bodyPr>
          <a:lstStyle/>
          <a:p>
            <a:pPr algn="l">
              <a:spcBef>
                <a:spcPct val="50000"/>
              </a:spcBef>
            </a:pPr>
            <a:r>
              <a:rPr lang="en-US" sz="8000" dirty="0" smtClean="0"/>
              <a:t>Results</a:t>
            </a:r>
            <a:endParaRPr lang="en-US" sz="8000" dirty="0"/>
          </a:p>
        </p:txBody>
      </p:sp>
      <p:sp>
        <p:nvSpPr>
          <p:cNvPr id="4" name="TextBox 3"/>
          <p:cNvSpPr txBox="1"/>
          <p:nvPr/>
        </p:nvSpPr>
        <p:spPr>
          <a:xfrm>
            <a:off x="1543050" y="7892513"/>
            <a:ext cx="8229600" cy="1323439"/>
          </a:xfrm>
          <a:prstGeom prst="rect">
            <a:avLst/>
          </a:prstGeom>
          <a:noFill/>
        </p:spPr>
        <p:txBody>
          <a:bodyPr wrap="square" rtlCol="0">
            <a:spAutoFit/>
          </a:bodyPr>
          <a:lstStyle/>
          <a:p>
            <a:pPr algn="l"/>
            <a:r>
              <a:rPr lang="en-US" sz="8000" dirty="0" smtClean="0"/>
              <a:t>Abstract</a:t>
            </a:r>
            <a:endParaRPr lang="en-US" sz="8000" dirty="0"/>
          </a:p>
        </p:txBody>
      </p:sp>
      <p:sp>
        <p:nvSpPr>
          <p:cNvPr id="5" name="TextBox 4"/>
          <p:cNvSpPr txBox="1"/>
          <p:nvPr/>
        </p:nvSpPr>
        <p:spPr>
          <a:xfrm>
            <a:off x="13487400" y="7892513"/>
            <a:ext cx="6553200" cy="1323439"/>
          </a:xfrm>
          <a:prstGeom prst="rect">
            <a:avLst/>
          </a:prstGeom>
          <a:noFill/>
        </p:spPr>
        <p:txBody>
          <a:bodyPr wrap="square" rtlCol="0">
            <a:spAutoFit/>
          </a:bodyPr>
          <a:lstStyle/>
          <a:p>
            <a:pPr algn="l"/>
            <a:r>
              <a:rPr lang="en-US" sz="8000" dirty="0" smtClean="0"/>
              <a:t>Methods</a:t>
            </a:r>
            <a:endParaRPr lang="en-US" sz="8000" dirty="0"/>
          </a:p>
        </p:txBody>
      </p:sp>
      <p:sp>
        <p:nvSpPr>
          <p:cNvPr id="6" name="TextBox 5"/>
          <p:cNvSpPr txBox="1"/>
          <p:nvPr/>
        </p:nvSpPr>
        <p:spPr>
          <a:xfrm>
            <a:off x="33477567" y="7892513"/>
            <a:ext cx="5943600" cy="1323439"/>
          </a:xfrm>
          <a:prstGeom prst="rect">
            <a:avLst/>
          </a:prstGeom>
          <a:noFill/>
        </p:spPr>
        <p:txBody>
          <a:bodyPr wrap="square" rtlCol="0">
            <a:spAutoFit/>
          </a:bodyPr>
          <a:lstStyle/>
          <a:p>
            <a:pPr algn="l"/>
            <a:r>
              <a:rPr lang="en-US" sz="8000" dirty="0" smtClean="0"/>
              <a:t>Conclusions</a:t>
            </a:r>
            <a:endParaRPr lang="en-US" sz="8000" dirty="0"/>
          </a:p>
        </p:txBody>
      </p:sp>
      <p:sp>
        <p:nvSpPr>
          <p:cNvPr id="8" name="TextBox 7"/>
          <p:cNvSpPr txBox="1"/>
          <p:nvPr/>
        </p:nvSpPr>
        <p:spPr>
          <a:xfrm>
            <a:off x="1597025" y="28480822"/>
            <a:ext cx="5257800" cy="1323439"/>
          </a:xfrm>
          <a:prstGeom prst="rect">
            <a:avLst/>
          </a:prstGeom>
          <a:noFill/>
        </p:spPr>
        <p:txBody>
          <a:bodyPr wrap="square" rtlCol="0">
            <a:spAutoFit/>
          </a:bodyPr>
          <a:lstStyle/>
          <a:p>
            <a:pPr algn="l"/>
            <a:r>
              <a:rPr lang="en-US" sz="8000" dirty="0" smtClean="0"/>
              <a:t>Citation</a:t>
            </a:r>
            <a:endParaRPr lang="en-US" sz="8000" dirty="0"/>
          </a:p>
        </p:txBody>
      </p:sp>
      <p:sp>
        <p:nvSpPr>
          <p:cNvPr id="9" name="TextBox 8"/>
          <p:cNvSpPr txBox="1"/>
          <p:nvPr/>
        </p:nvSpPr>
        <p:spPr>
          <a:xfrm>
            <a:off x="1597025" y="29804261"/>
            <a:ext cx="22094458" cy="1938992"/>
          </a:xfrm>
          <a:prstGeom prst="rect">
            <a:avLst/>
          </a:prstGeom>
          <a:noFill/>
        </p:spPr>
        <p:txBody>
          <a:bodyPr wrap="square" rtlCol="0">
            <a:spAutoFit/>
          </a:bodyPr>
          <a:lstStyle/>
          <a:p>
            <a:pPr algn="l"/>
            <a:r>
              <a:rPr lang="en-US" sz="4000" dirty="0"/>
              <a:t>S, Mehdi . "Music, Magic and Mayhem with Tesla Coil." </a:t>
            </a:r>
            <a:r>
              <a:rPr lang="en-US" sz="4000" dirty="0" err="1"/>
              <a:t>ElectroBoom</a:t>
            </a:r>
            <a:r>
              <a:rPr lang="en-US" sz="4000" dirty="0"/>
              <a:t>. May 26, 2015. Accessed April 09, </a:t>
            </a:r>
          </a:p>
          <a:p>
            <a:pPr algn="l"/>
            <a:r>
              <a:rPr lang="en-US" sz="4000" dirty="0"/>
              <a:t>        2017. http://www.electroboom.com/?p=575.</a:t>
            </a:r>
          </a:p>
          <a:p>
            <a:pPr algn="l"/>
            <a:endParaRPr lang="en-US" sz="4000" dirty="0"/>
          </a:p>
        </p:txBody>
      </p:sp>
      <p:sp>
        <p:nvSpPr>
          <p:cNvPr id="10" name="TextBox 9"/>
          <p:cNvSpPr txBox="1"/>
          <p:nvPr/>
        </p:nvSpPr>
        <p:spPr>
          <a:xfrm>
            <a:off x="1597025" y="9481601"/>
            <a:ext cx="10366375" cy="8094524"/>
          </a:xfrm>
          <a:prstGeom prst="rect">
            <a:avLst/>
          </a:prstGeom>
          <a:noFill/>
        </p:spPr>
        <p:txBody>
          <a:bodyPr wrap="square" rtlCol="0">
            <a:spAutoFit/>
          </a:bodyPr>
          <a:lstStyle/>
          <a:p>
            <a:pPr algn="l"/>
            <a:r>
              <a:rPr lang="en-US" sz="4000" dirty="0"/>
              <a:t>To research and learn about generating high voltage frequency and converting high frequency electromagnetic fields into useable energy. In doing this, we explore the field of wireless energy transfer, a well known idea recognized around the world, yet not fully explored. By exploring this, we hope to understand how to implement the technology into daily lives of people. With this research idea, we can create a new way to distribute energy to large areas, power electronics, charge batteries, and </a:t>
            </a:r>
            <a:r>
              <a:rPr lang="en-US" sz="4000" dirty="0" smtClean="0"/>
              <a:t>make this technology as commonplace as plugs and sockets are today.</a:t>
            </a:r>
            <a:endParaRPr lang="en-US" sz="4000" dirty="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34200" y="20419745"/>
            <a:ext cx="10058400" cy="7543800"/>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69250" y="12356316"/>
            <a:ext cx="10420350" cy="8231601"/>
          </a:xfrm>
          <a:prstGeom prst="rect">
            <a:avLst/>
          </a:prstGeom>
        </p:spPr>
      </p:pic>
      <p:sp>
        <p:nvSpPr>
          <p:cNvPr id="16" name="TextBox 15"/>
          <p:cNvSpPr txBox="1"/>
          <p:nvPr/>
        </p:nvSpPr>
        <p:spPr>
          <a:xfrm>
            <a:off x="20669250" y="11771541"/>
            <a:ext cx="10420350" cy="584775"/>
          </a:xfrm>
          <a:prstGeom prst="rect">
            <a:avLst/>
          </a:prstGeom>
          <a:noFill/>
        </p:spPr>
        <p:txBody>
          <a:bodyPr wrap="square" rtlCol="0">
            <a:spAutoFit/>
          </a:bodyPr>
          <a:lstStyle/>
          <a:p>
            <a:pPr algn="l"/>
            <a:r>
              <a:rPr lang="en-US" sz="3200" dirty="0" smtClean="0"/>
              <a:t>Figure 1: Custom Schematic drawn for project</a:t>
            </a:r>
            <a:endParaRPr lang="en-US" sz="3200" dirty="0"/>
          </a:p>
        </p:txBody>
      </p:sp>
      <p:sp>
        <p:nvSpPr>
          <p:cNvPr id="17" name="TextBox 16"/>
          <p:cNvSpPr txBox="1"/>
          <p:nvPr/>
        </p:nvSpPr>
        <p:spPr>
          <a:xfrm>
            <a:off x="13487400" y="9211818"/>
            <a:ext cx="17602200" cy="2554545"/>
          </a:xfrm>
          <a:prstGeom prst="rect">
            <a:avLst/>
          </a:prstGeom>
          <a:noFill/>
        </p:spPr>
        <p:txBody>
          <a:bodyPr wrap="square" rtlCol="0">
            <a:spAutoFit/>
          </a:bodyPr>
          <a:lstStyle/>
          <a:p>
            <a:pPr algn="l"/>
            <a:r>
              <a:rPr lang="en-US" sz="4000" dirty="0" smtClean="0"/>
              <a:t>To explore wireless energy transmission, a tunable Tesla Coil was designed and built. To accomplish the goals we had for tunable signals, we designed a Printed Circuit Board (PCB) that allows for 2 inputs of 12 volts and outputs 12 volts to run the Tesla Coil and a signal to control it. </a:t>
            </a:r>
            <a:endParaRPr lang="en-US" sz="4000" dirty="0"/>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439</TotalTime>
  <Words>258</Words>
  <Application>Microsoft Office PowerPoint</Application>
  <PresentationFormat>Custom</PresentationFormat>
  <Paragraphs>16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vt:lpstr>
      <vt:lpstr>Blank Presentation</vt:lpstr>
      <vt:lpstr>PowerPoint Presentation</vt:lpstr>
    </vt:vector>
  </TitlesOfParts>
  <Company>ISU Printing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 Louden</dc:creator>
  <cp:lastModifiedBy>Cheng, Jason S</cp:lastModifiedBy>
  <cp:revision>28</cp:revision>
  <cp:lastPrinted>2005-05-04T14:31:29Z</cp:lastPrinted>
  <dcterms:created xsi:type="dcterms:W3CDTF">2016-12-19T17:37:43Z</dcterms:created>
  <dcterms:modified xsi:type="dcterms:W3CDTF">2017-04-13T17:10:15Z</dcterms:modified>
</cp:coreProperties>
</file>