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60" r:id="rId2"/>
    <p:sldId id="257" r:id="rId3"/>
    <p:sldId id="258" r:id="rId4"/>
    <p:sldId id="259" r:id="rId5"/>
  </p:sldIdLst>
  <p:sldSz cx="9144000" cy="5143500" type="screen16x9"/>
  <p:notesSz cx="6858000" cy="9144000"/>
  <p:embeddedFontLst>
    <p:embeddedFont>
      <p:font typeface="Open Sans" panose="020B0604020202020204" charset="0"/>
      <p:regular r:id="rId7"/>
      <p:bold r:id="rId8"/>
      <p:italic r:id="rId9"/>
      <p:boldItalic r:id="rId10"/>
    </p:embeddedFont>
    <p:embeddedFont>
      <p:font typeface="Calibri" panose="020F050202020403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32" autoAdjust="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ndrs\Downloads\Udacity%20Course\Data%20Wrangling\Project%203%20Create%20Reports%20from%20a%20database\Csv\5.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drs\Downloads\Udacity%20Course\Data%20Wrangling\Project%203%20Create%20Reports%20from%20a%20database\Csv\5.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drs\Downloads\Udacity%20Course\Data%20Wrangling\Project%203%20Create%20Reports%20from%20a%20database\Csv\5.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Product</a:t>
            </a:r>
            <a:r>
              <a:rPr lang="en-US" baseline="0" dirty="0"/>
              <a:t> Count By Country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Sheet3!$B$1</c:f>
              <c:strCache>
                <c:ptCount val="1"/>
                <c:pt idx="0">
                  <c:v>prodcount</c:v>
                </c:pt>
              </c:strCache>
            </c:strRef>
          </c:tx>
          <c:spPr>
            <a:solidFill>
              <a:schemeClr val="accent1"/>
            </a:solidFill>
            <a:ln>
              <a:noFill/>
            </a:ln>
            <a:effectLst/>
          </c:spPr>
          <c:invertIfNegative val="0"/>
          <c:cat>
            <c:strRef>
              <c:f>Sheet3!$A$2:$A$17</c:f>
              <c:strCache>
                <c:ptCount val="16"/>
                <c:pt idx="0">
                  <c:v>USA</c:v>
                </c:pt>
                <c:pt idx="1">
                  <c:v>Germany</c:v>
                </c:pt>
                <c:pt idx="2">
                  <c:v>Australia</c:v>
                </c:pt>
                <c:pt idx="3">
                  <c:v>UK</c:v>
                </c:pt>
                <c:pt idx="4">
                  <c:v>Japan</c:v>
                </c:pt>
                <c:pt idx="5">
                  <c:v>France</c:v>
                </c:pt>
                <c:pt idx="6">
                  <c:v>Italy</c:v>
                </c:pt>
                <c:pt idx="7">
                  <c:v>Sweden</c:v>
                </c:pt>
                <c:pt idx="8">
                  <c:v>Canada</c:v>
                </c:pt>
                <c:pt idx="9">
                  <c:v>Finland</c:v>
                </c:pt>
                <c:pt idx="10">
                  <c:v>Norway</c:v>
                </c:pt>
                <c:pt idx="11">
                  <c:v>Singapore</c:v>
                </c:pt>
                <c:pt idx="12">
                  <c:v>Denmark</c:v>
                </c:pt>
                <c:pt idx="13">
                  <c:v>Netherlands</c:v>
                </c:pt>
                <c:pt idx="14">
                  <c:v>Spain</c:v>
                </c:pt>
                <c:pt idx="15">
                  <c:v>Brazil</c:v>
                </c:pt>
              </c:strCache>
            </c:strRef>
          </c:cat>
          <c:val>
            <c:numRef>
              <c:f>Sheet3!$B$2:$B$17</c:f>
              <c:numCache>
                <c:formatCode>General</c:formatCode>
                <c:ptCount val="16"/>
                <c:pt idx="0">
                  <c:v>12</c:v>
                </c:pt>
                <c:pt idx="1">
                  <c:v>9</c:v>
                </c:pt>
                <c:pt idx="2">
                  <c:v>8</c:v>
                </c:pt>
                <c:pt idx="3">
                  <c:v>7</c:v>
                </c:pt>
                <c:pt idx="4">
                  <c:v>6</c:v>
                </c:pt>
                <c:pt idx="5">
                  <c:v>5</c:v>
                </c:pt>
                <c:pt idx="6">
                  <c:v>5</c:v>
                </c:pt>
                <c:pt idx="7">
                  <c:v>5</c:v>
                </c:pt>
                <c:pt idx="8">
                  <c:v>4</c:v>
                </c:pt>
                <c:pt idx="9">
                  <c:v>3</c:v>
                </c:pt>
                <c:pt idx="10">
                  <c:v>3</c:v>
                </c:pt>
                <c:pt idx="11">
                  <c:v>3</c:v>
                </c:pt>
                <c:pt idx="12">
                  <c:v>2</c:v>
                </c:pt>
                <c:pt idx="13">
                  <c:v>2</c:v>
                </c:pt>
                <c:pt idx="14">
                  <c:v>2</c:v>
                </c:pt>
                <c:pt idx="15">
                  <c:v>1</c:v>
                </c:pt>
              </c:numCache>
            </c:numRef>
          </c:val>
          <c:extLst>
            <c:ext xmlns:c16="http://schemas.microsoft.com/office/drawing/2014/chart" uri="{C3380CC4-5D6E-409C-BE32-E72D297353CC}">
              <c16:uniqueId val="{00000000-8BA6-4741-B3A9-ACDB16916446}"/>
            </c:ext>
          </c:extLst>
        </c:ser>
        <c:dLbls>
          <c:showLegendKey val="0"/>
          <c:showVal val="0"/>
          <c:showCatName val="0"/>
          <c:showSerName val="0"/>
          <c:showPercent val="0"/>
          <c:showBubbleSize val="0"/>
        </c:dLbls>
        <c:gapWidth val="182"/>
        <c:axId val="991505727"/>
        <c:axId val="2107678031"/>
      </c:barChart>
      <c:catAx>
        <c:axId val="99150572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Countries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7678031"/>
        <c:crosses val="autoZero"/>
        <c:auto val="1"/>
        <c:lblAlgn val="ctr"/>
        <c:lblOffset val="100"/>
        <c:noMultiLvlLbl val="0"/>
      </c:catAx>
      <c:valAx>
        <c:axId val="21076780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Products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15057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[the whole excel test.xlsx]Sheet2!PivotTable3</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Total</a:t>
            </a:r>
            <a:r>
              <a:rPr lang="en-US" baseline="0" dirty="0"/>
              <a:t> Sales By Month</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
        <c:idx val="15"/>
        <c:spPr>
          <a:solidFill>
            <a:schemeClr val="accent1"/>
          </a:solidFill>
          <a:ln w="28575" cap="rnd">
            <a:solidFill>
              <a:schemeClr val="accent1"/>
            </a:solidFill>
            <a:round/>
          </a:ln>
          <a:effectLst/>
        </c:spPr>
        <c:marker>
          <c:symbol val="none"/>
        </c:marker>
      </c:pivotFmt>
      <c:pivotFmt>
        <c:idx val="16"/>
        <c:spPr>
          <a:solidFill>
            <a:schemeClr val="accent1"/>
          </a:solidFill>
          <a:ln w="28575" cap="rnd">
            <a:solidFill>
              <a:schemeClr val="accent1"/>
            </a:solidFill>
            <a:round/>
          </a:ln>
          <a:effectLst/>
        </c:spPr>
        <c:marker>
          <c:symbol val="none"/>
        </c:marker>
      </c:pivotFmt>
      <c:pivotFmt>
        <c:idx val="17"/>
        <c:spPr>
          <a:solidFill>
            <a:schemeClr val="accent1"/>
          </a:solidFill>
          <a:ln w="28575" cap="rnd">
            <a:solidFill>
              <a:schemeClr val="accent1"/>
            </a:solidFill>
            <a:round/>
          </a:ln>
          <a:effectLst/>
        </c:spPr>
        <c:marker>
          <c:symbol val="none"/>
        </c:marker>
      </c:pivotFmt>
      <c:pivotFmt>
        <c:idx val="18"/>
        <c:spPr>
          <a:solidFill>
            <a:schemeClr val="accent1"/>
          </a:solidFill>
          <a:ln w="28575" cap="rnd">
            <a:solidFill>
              <a:schemeClr val="accent1"/>
            </a:solidFill>
            <a:round/>
          </a:ln>
          <a:effectLst/>
        </c:spPr>
        <c:marker>
          <c:symbol val="none"/>
        </c:marker>
      </c:pivotFmt>
      <c:pivotFmt>
        <c:idx val="19"/>
        <c:spPr>
          <a:solidFill>
            <a:schemeClr val="accent1"/>
          </a:solidFill>
          <a:ln w="28575" cap="rnd">
            <a:solidFill>
              <a:schemeClr val="accent1"/>
            </a:solidFill>
            <a:round/>
          </a:ln>
          <a:effectLst/>
        </c:spPr>
        <c:marker>
          <c:symbol val="none"/>
        </c:marker>
      </c:pivotFmt>
      <c:pivotFmt>
        <c:idx val="20"/>
        <c:spPr>
          <a:solidFill>
            <a:schemeClr val="accent1"/>
          </a:solidFill>
          <a:ln w="28575" cap="rnd">
            <a:solidFill>
              <a:schemeClr val="accent1"/>
            </a:solidFill>
            <a:round/>
          </a:ln>
          <a:effectLst/>
        </c:spPr>
        <c:marker>
          <c:symbol val="none"/>
        </c:marker>
      </c:pivotFmt>
      <c:pivotFmt>
        <c:idx val="21"/>
        <c:spPr>
          <a:solidFill>
            <a:schemeClr val="accent1"/>
          </a:solidFill>
          <a:ln w="28575" cap="rnd">
            <a:solidFill>
              <a:schemeClr val="accent1"/>
            </a:solidFill>
            <a:round/>
          </a:ln>
          <a:effectLst/>
        </c:spPr>
        <c:marker>
          <c:symbol val="none"/>
        </c:marker>
      </c:pivotFmt>
      <c:pivotFmt>
        <c:idx val="22"/>
        <c:spPr>
          <a:solidFill>
            <a:schemeClr val="accent1"/>
          </a:solidFill>
          <a:ln w="28575" cap="rnd">
            <a:solidFill>
              <a:schemeClr val="accent1"/>
            </a:solidFill>
            <a:round/>
          </a:ln>
          <a:effectLst/>
        </c:spPr>
        <c:marker>
          <c:symbol val="none"/>
        </c:marker>
      </c:pivotFmt>
      <c:pivotFmt>
        <c:idx val="23"/>
        <c:spPr>
          <a:solidFill>
            <a:schemeClr val="accent1"/>
          </a:solidFill>
          <a:ln w="28575" cap="rnd">
            <a:solidFill>
              <a:schemeClr val="accent1"/>
            </a:solidFill>
            <a:round/>
          </a:ln>
          <a:effectLst/>
        </c:spPr>
        <c:marker>
          <c:symbol val="none"/>
        </c:marker>
      </c:pivotFmt>
      <c:pivotFmt>
        <c:idx val="24"/>
        <c:spPr>
          <a:solidFill>
            <a:schemeClr val="accent1"/>
          </a:solidFill>
          <a:ln w="28575" cap="rnd">
            <a:solidFill>
              <a:schemeClr val="accent1"/>
            </a:solidFill>
            <a:round/>
          </a:ln>
          <a:effectLst/>
        </c:spPr>
        <c:marker>
          <c:symbol val="none"/>
        </c:marker>
      </c:pivotFmt>
      <c:pivotFmt>
        <c:idx val="25"/>
        <c:spPr>
          <a:solidFill>
            <a:schemeClr val="accent1"/>
          </a:solidFill>
          <a:ln w="28575" cap="rnd">
            <a:solidFill>
              <a:schemeClr val="accent1"/>
            </a:solidFill>
            <a:round/>
          </a:ln>
          <a:effectLst/>
        </c:spPr>
        <c:marker>
          <c:symbol val="none"/>
        </c:marker>
      </c:pivotFmt>
      <c:pivotFmt>
        <c:idx val="26"/>
        <c:spPr>
          <a:solidFill>
            <a:schemeClr val="accent1"/>
          </a:solidFill>
          <a:ln w="28575" cap="rnd">
            <a:solidFill>
              <a:schemeClr val="accent1"/>
            </a:solidFill>
            <a:round/>
          </a:ln>
          <a:effectLst/>
        </c:spPr>
        <c:marker>
          <c:symbol val="none"/>
        </c:marker>
      </c:pivotFmt>
      <c:pivotFmt>
        <c:idx val="27"/>
        <c:spPr>
          <a:solidFill>
            <a:schemeClr val="accent1"/>
          </a:solidFill>
          <a:ln w="28575" cap="rnd">
            <a:solidFill>
              <a:schemeClr val="accent1"/>
            </a:solidFill>
            <a:round/>
          </a:ln>
          <a:effectLst/>
        </c:spPr>
        <c:marker>
          <c:symbol val="none"/>
        </c:marker>
      </c:pivotFmt>
      <c:pivotFmt>
        <c:idx val="28"/>
        <c:spPr>
          <a:solidFill>
            <a:schemeClr val="accent1"/>
          </a:solidFill>
          <a:ln w="28575" cap="rnd">
            <a:solidFill>
              <a:schemeClr val="accent1"/>
            </a:solidFill>
            <a:round/>
          </a:ln>
          <a:effectLst/>
        </c:spPr>
        <c:marker>
          <c:symbol val="none"/>
        </c:marker>
      </c:pivotFmt>
      <c:pivotFmt>
        <c:idx val="29"/>
        <c:spPr>
          <a:solidFill>
            <a:schemeClr val="accent1"/>
          </a:solidFill>
          <a:ln w="28575" cap="rnd">
            <a:solidFill>
              <a:schemeClr val="accent1"/>
            </a:solidFill>
            <a:round/>
          </a:ln>
          <a:effectLst/>
        </c:spPr>
        <c:marker>
          <c:symbol val="none"/>
        </c:marker>
      </c:pivotFmt>
      <c:pivotFmt>
        <c:idx val="30"/>
        <c:spPr>
          <a:solidFill>
            <a:schemeClr val="accent1"/>
          </a:solidFill>
          <a:ln w="28575" cap="rnd">
            <a:solidFill>
              <a:schemeClr val="accent1"/>
            </a:solidFill>
            <a:round/>
          </a:ln>
          <a:effectLst/>
        </c:spPr>
        <c:marker>
          <c:symbol val="none"/>
        </c:marker>
      </c:pivotFmt>
      <c:pivotFmt>
        <c:idx val="31"/>
        <c:spPr>
          <a:solidFill>
            <a:schemeClr val="accent1"/>
          </a:solidFill>
          <a:ln w="28575" cap="rnd">
            <a:solidFill>
              <a:schemeClr val="accent1"/>
            </a:solidFill>
            <a:round/>
          </a:ln>
          <a:effectLst/>
        </c:spPr>
        <c:marker>
          <c:symbol val="none"/>
        </c:marker>
      </c:pivotFmt>
      <c:pivotFmt>
        <c:idx val="32"/>
        <c:spPr>
          <a:solidFill>
            <a:schemeClr val="accent1"/>
          </a:solidFill>
          <a:ln w="28575" cap="rnd">
            <a:solidFill>
              <a:schemeClr val="accent1"/>
            </a:solidFill>
            <a:round/>
          </a:ln>
          <a:effectLst/>
        </c:spPr>
        <c:marker>
          <c:symbol val="none"/>
        </c:marker>
      </c:pivotFmt>
      <c:pivotFmt>
        <c:idx val="33"/>
        <c:spPr>
          <a:solidFill>
            <a:schemeClr val="accent1"/>
          </a:solidFill>
          <a:ln w="28575" cap="rnd">
            <a:solidFill>
              <a:schemeClr val="accent1"/>
            </a:solidFill>
            <a:round/>
          </a:ln>
          <a:effectLst/>
        </c:spPr>
        <c:marker>
          <c:symbol val="none"/>
        </c:marker>
      </c:pivotFmt>
      <c:pivotFmt>
        <c:idx val="34"/>
        <c:spPr>
          <a:solidFill>
            <a:schemeClr val="accent1"/>
          </a:solidFill>
          <a:ln w="28575" cap="rnd">
            <a:solidFill>
              <a:schemeClr val="accent1"/>
            </a:solidFill>
            <a:round/>
          </a:ln>
          <a:effectLst/>
        </c:spPr>
        <c:marker>
          <c:symbol val="none"/>
        </c:marker>
      </c:pivotFmt>
      <c:pivotFmt>
        <c:idx val="35"/>
        <c:spPr>
          <a:solidFill>
            <a:schemeClr val="accent1"/>
          </a:solidFill>
          <a:ln w="28575" cap="rnd">
            <a:solidFill>
              <a:schemeClr val="accent1"/>
            </a:solidFill>
            <a:round/>
          </a:ln>
          <a:effectLst/>
        </c:spPr>
        <c:marker>
          <c:symbol val="none"/>
        </c:marker>
      </c:pivotFmt>
      <c:pivotFmt>
        <c:idx val="36"/>
        <c:spPr>
          <a:solidFill>
            <a:schemeClr val="accent1"/>
          </a:solidFill>
          <a:ln w="28575" cap="rnd">
            <a:solidFill>
              <a:schemeClr val="accent1"/>
            </a:solidFill>
            <a:round/>
          </a:ln>
          <a:effectLst/>
        </c:spPr>
        <c:marker>
          <c:symbol val="none"/>
        </c:marker>
      </c:pivotFmt>
      <c:pivotFmt>
        <c:idx val="37"/>
        <c:spPr>
          <a:solidFill>
            <a:schemeClr val="accent1"/>
          </a:solidFill>
          <a:ln w="28575" cap="rnd">
            <a:solidFill>
              <a:schemeClr val="accent1"/>
            </a:solidFill>
            <a:round/>
          </a:ln>
          <a:effectLst/>
        </c:spPr>
        <c:marker>
          <c:symbol val="none"/>
        </c:marker>
      </c:pivotFmt>
      <c:pivotFmt>
        <c:idx val="38"/>
        <c:spPr>
          <a:solidFill>
            <a:schemeClr val="accent1"/>
          </a:solidFill>
          <a:ln w="28575" cap="rnd">
            <a:solidFill>
              <a:schemeClr val="accent1"/>
            </a:solidFill>
            <a:round/>
          </a:ln>
          <a:effectLst/>
        </c:spPr>
        <c:marker>
          <c:symbol val="none"/>
        </c:marker>
      </c:pivotFmt>
    </c:pivotFmts>
    <c:plotArea>
      <c:layout>
        <c:manualLayout>
          <c:layoutTarget val="inner"/>
          <c:xMode val="edge"/>
          <c:yMode val="edge"/>
          <c:x val="0.11934699765582737"/>
          <c:y val="0.14249781277340332"/>
          <c:w val="0.84360497685880853"/>
          <c:h val="0.56996609798775155"/>
        </c:manualLayout>
      </c:layout>
      <c:lineChart>
        <c:grouping val="standard"/>
        <c:varyColors val="0"/>
        <c:ser>
          <c:idx val="0"/>
          <c:order val="0"/>
          <c:tx>
            <c:strRef>
              <c:f>Sheet2!$F$5</c:f>
              <c:strCache>
                <c:ptCount val="1"/>
                <c:pt idx="0">
                  <c:v>Total</c:v>
                </c:pt>
              </c:strCache>
            </c:strRef>
          </c:tx>
          <c:spPr>
            <a:ln w="28575" cap="rnd">
              <a:solidFill>
                <a:schemeClr val="accent1"/>
              </a:solidFill>
              <a:round/>
            </a:ln>
            <a:effectLst/>
          </c:spPr>
          <c:marker>
            <c:symbol val="none"/>
          </c:marker>
          <c:cat>
            <c:strRef>
              <c:f>Sheet2!$E$6:$E$29</c:f>
              <c:strCache>
                <c:ptCount val="23"/>
                <c:pt idx="0">
                  <c:v>2014-07</c:v>
                </c:pt>
                <c:pt idx="1">
                  <c:v>2014-08</c:v>
                </c:pt>
                <c:pt idx="2">
                  <c:v>2014-09</c:v>
                </c:pt>
                <c:pt idx="3">
                  <c:v>2014-10</c:v>
                </c:pt>
                <c:pt idx="4">
                  <c:v>2014-11</c:v>
                </c:pt>
                <c:pt idx="5">
                  <c:v>2014-12</c:v>
                </c:pt>
                <c:pt idx="6">
                  <c:v>2015-01</c:v>
                </c:pt>
                <c:pt idx="7">
                  <c:v>2015-02</c:v>
                </c:pt>
                <c:pt idx="8">
                  <c:v>2015-03</c:v>
                </c:pt>
                <c:pt idx="9">
                  <c:v>2015-04</c:v>
                </c:pt>
                <c:pt idx="10">
                  <c:v>2015-05</c:v>
                </c:pt>
                <c:pt idx="11">
                  <c:v>2015-06</c:v>
                </c:pt>
                <c:pt idx="12">
                  <c:v>2015-07</c:v>
                </c:pt>
                <c:pt idx="13">
                  <c:v>2015-08</c:v>
                </c:pt>
                <c:pt idx="14">
                  <c:v>2015-09</c:v>
                </c:pt>
                <c:pt idx="15">
                  <c:v>2015-10</c:v>
                </c:pt>
                <c:pt idx="16">
                  <c:v>2015-11</c:v>
                </c:pt>
                <c:pt idx="17">
                  <c:v>2015-12</c:v>
                </c:pt>
                <c:pt idx="18">
                  <c:v>2016-01</c:v>
                </c:pt>
                <c:pt idx="19">
                  <c:v>2016-02</c:v>
                </c:pt>
                <c:pt idx="20">
                  <c:v>2016-03</c:v>
                </c:pt>
                <c:pt idx="21">
                  <c:v>2016-04</c:v>
                </c:pt>
                <c:pt idx="22">
                  <c:v>2016-05</c:v>
                </c:pt>
              </c:strCache>
            </c:strRef>
          </c:cat>
          <c:val>
            <c:numRef>
              <c:f>Sheet2!$F$6:$F$29</c:f>
              <c:numCache>
                <c:formatCode>General</c:formatCode>
                <c:ptCount val="23"/>
                <c:pt idx="0">
                  <c:v>27861.895</c:v>
                </c:pt>
                <c:pt idx="1">
                  <c:v>25485.275000000001</c:v>
                </c:pt>
                <c:pt idx="2">
                  <c:v>26381.4</c:v>
                </c:pt>
                <c:pt idx="3">
                  <c:v>37515.724999999999</c:v>
                </c:pt>
                <c:pt idx="4">
                  <c:v>45600.044999999998</c:v>
                </c:pt>
                <c:pt idx="5">
                  <c:v>45239.63</c:v>
                </c:pt>
                <c:pt idx="6">
                  <c:v>61258.07</c:v>
                </c:pt>
                <c:pt idx="7">
                  <c:v>38483.635000000002</c:v>
                </c:pt>
                <c:pt idx="8">
                  <c:v>38547.22</c:v>
                </c:pt>
                <c:pt idx="9">
                  <c:v>53032.952499999999</c:v>
                </c:pt>
                <c:pt idx="10">
                  <c:v>53781.29</c:v>
                </c:pt>
                <c:pt idx="11">
                  <c:v>36362.802499999998</c:v>
                </c:pt>
                <c:pt idx="12">
                  <c:v>51020.857499999998</c:v>
                </c:pt>
                <c:pt idx="13">
                  <c:v>47287.67</c:v>
                </c:pt>
                <c:pt idx="14">
                  <c:v>55629.2425</c:v>
                </c:pt>
                <c:pt idx="15">
                  <c:v>66749.225999999995</c:v>
                </c:pt>
                <c:pt idx="16">
                  <c:v>43533.809000000001</c:v>
                </c:pt>
                <c:pt idx="17">
                  <c:v>71398.428499999995</c:v>
                </c:pt>
                <c:pt idx="18">
                  <c:v>94222.110499999995</c:v>
                </c:pt>
                <c:pt idx="19">
                  <c:v>99415.287500000006</c:v>
                </c:pt>
                <c:pt idx="20">
                  <c:v>104854.155</c:v>
                </c:pt>
                <c:pt idx="21">
                  <c:v>123798.6825</c:v>
                </c:pt>
                <c:pt idx="22">
                  <c:v>18333.630499999999</c:v>
                </c:pt>
              </c:numCache>
            </c:numRef>
          </c:val>
          <c:smooth val="0"/>
          <c:extLst>
            <c:ext xmlns:c16="http://schemas.microsoft.com/office/drawing/2014/chart" uri="{C3380CC4-5D6E-409C-BE32-E72D297353CC}">
              <c16:uniqueId val="{00000000-93D4-4287-8B9A-CA987E852F77}"/>
            </c:ext>
          </c:extLst>
        </c:ser>
        <c:dLbls>
          <c:showLegendKey val="0"/>
          <c:showVal val="0"/>
          <c:showCatName val="0"/>
          <c:showSerName val="0"/>
          <c:showPercent val="0"/>
          <c:showBubbleSize val="0"/>
        </c:dLbls>
        <c:smooth val="0"/>
        <c:axId val="1489712927"/>
        <c:axId val="1487526991"/>
      </c:lineChart>
      <c:catAx>
        <c:axId val="14897129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7526991"/>
        <c:crosses val="autoZero"/>
        <c:auto val="1"/>
        <c:lblAlgn val="ctr"/>
        <c:lblOffset val="100"/>
        <c:noMultiLvlLbl val="0"/>
      </c:catAx>
      <c:valAx>
        <c:axId val="14875269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a:t>
                </a:r>
                <a:r>
                  <a:rPr lang="en-US" baseline="0"/>
                  <a:t> 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97129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Category Sales</a:t>
            </a:r>
            <a:r>
              <a:rPr lang="en-US" baseline="0" dirty="0"/>
              <a:t> Distribution</a:t>
            </a:r>
          </a:p>
        </c:rich>
      </c:tx>
      <c:layout>
        <c:manualLayout>
          <c:xMode val="edge"/>
          <c:yMode val="edge"/>
          <c:x val="0.25564218890192414"/>
          <c:y val="8.9864149464128993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'[5.csv]Sheet1'!$B$1</c:f>
              <c:strCache>
                <c:ptCount val="1"/>
                <c:pt idx="0">
                  <c:v>tsales</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1619-4A49-BA3F-668262B3B147}"/>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1619-4A49-BA3F-668262B3B147}"/>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1619-4A49-BA3F-668262B3B147}"/>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1619-4A49-BA3F-668262B3B147}"/>
              </c:ext>
            </c:extLst>
          </c:dPt>
          <c:dPt>
            <c:idx val="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9-1619-4A49-BA3F-668262B3B147}"/>
              </c:ext>
            </c:extLst>
          </c:dPt>
          <c:dPt>
            <c:idx val="5"/>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B-1619-4A49-BA3F-668262B3B147}"/>
              </c:ext>
            </c:extLst>
          </c:dPt>
          <c:dPt>
            <c:idx val="6"/>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0D-1619-4A49-BA3F-668262B3B147}"/>
              </c:ext>
            </c:extLst>
          </c:dPt>
          <c:dPt>
            <c:idx val="7"/>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0F-1619-4A49-BA3F-668262B3B147}"/>
              </c:ext>
            </c:extLst>
          </c:dPt>
          <c:dLbls>
            <c:dLbl>
              <c:idx val="1"/>
              <c:layout>
                <c:manualLayout>
                  <c:x val="-1.3604153830201407E-2"/>
                  <c:y val="5.0923018029673098E-2"/>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1619-4A49-BA3F-668262B3B147}"/>
                </c:ext>
              </c:extLst>
            </c:dLbl>
            <c:dLbl>
              <c:idx val="2"/>
              <c:layout>
                <c:manualLayout>
                  <c:x val="5.1695784554764868E-2"/>
                  <c:y val="-5.9909432976085995E-3"/>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1619-4A49-BA3F-668262B3B147}"/>
                </c:ext>
              </c:extLst>
            </c:dLbl>
            <c:dLbl>
              <c:idx val="4"/>
              <c:layout>
                <c:manualLayout>
                  <c:x val="0"/>
                  <c:y val="4.1936603083260193E-2"/>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9-1619-4A49-BA3F-668262B3B147}"/>
                </c:ext>
              </c:extLst>
            </c:dLbl>
            <c:dLbl>
              <c:idx val="5"/>
              <c:layout>
                <c:manualLayout>
                  <c:x val="1.4053914800963367E-2"/>
                  <c:y val="-4.1936603083260249E-2"/>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B-1619-4A49-BA3F-668262B3B147}"/>
                </c:ext>
              </c:extLst>
            </c:dLbl>
            <c:dLbl>
              <c:idx val="7"/>
              <c:layout>
                <c:manualLayout>
                  <c:x val="7.0741599917046746E-2"/>
                  <c:y val="0"/>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F-1619-4A49-BA3F-668262B3B147}"/>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eparator>
</c:separator>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'[5.csv]Sheet1'!$A$2:$A$9</c:f>
              <c:strCache>
                <c:ptCount val="8"/>
                <c:pt idx="0">
                  <c:v>Beverages</c:v>
                </c:pt>
                <c:pt idx="1">
                  <c:v>Dairy Products</c:v>
                </c:pt>
                <c:pt idx="2">
                  <c:v>Confections</c:v>
                </c:pt>
                <c:pt idx="3">
                  <c:v>Meat/Poultry</c:v>
                </c:pt>
                <c:pt idx="4">
                  <c:v>Seafood</c:v>
                </c:pt>
                <c:pt idx="5">
                  <c:v>Condiments</c:v>
                </c:pt>
                <c:pt idx="6">
                  <c:v>Produce</c:v>
                </c:pt>
                <c:pt idx="7">
                  <c:v>Grains/Cereals</c:v>
                </c:pt>
              </c:strCache>
            </c:strRef>
          </c:cat>
          <c:val>
            <c:numRef>
              <c:f>'[5.csv]Sheet1'!$B$2:$B$9</c:f>
              <c:numCache>
                <c:formatCode>General</c:formatCode>
                <c:ptCount val="8"/>
                <c:pt idx="0">
                  <c:v>267868.18</c:v>
                </c:pt>
                <c:pt idx="1">
                  <c:v>234507.285</c:v>
                </c:pt>
                <c:pt idx="2">
                  <c:v>167357.22500000001</c:v>
                </c:pt>
                <c:pt idx="3">
                  <c:v>163022.35949999999</c:v>
                </c:pt>
                <c:pt idx="4">
                  <c:v>131261.73749999999</c:v>
                </c:pt>
                <c:pt idx="5">
                  <c:v>106047.08500000001</c:v>
                </c:pt>
                <c:pt idx="6">
                  <c:v>99984.58</c:v>
                </c:pt>
                <c:pt idx="7">
                  <c:v>95744.587499999994</c:v>
                </c:pt>
              </c:numCache>
            </c:numRef>
          </c:val>
          <c:extLst>
            <c:ext xmlns:c16="http://schemas.microsoft.com/office/drawing/2014/chart" uri="{C3380CC4-5D6E-409C-BE32-E72D297353CC}">
              <c16:uniqueId val="{00000010-1619-4A49-BA3F-668262B3B147}"/>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PH" dirty="0"/>
              <a:t>select </a:t>
            </a:r>
            <a:r>
              <a:rPr lang="en-PH" dirty="0" err="1"/>
              <a:t>s.country,count</a:t>
            </a:r>
            <a:r>
              <a:rPr lang="en-PH" dirty="0"/>
              <a:t>(</a:t>
            </a:r>
            <a:r>
              <a:rPr lang="en-PH" dirty="0" err="1"/>
              <a:t>p.productid</a:t>
            </a:r>
            <a:r>
              <a:rPr lang="en-PH" dirty="0"/>
              <a:t>) as 'Number of Products' from products p </a:t>
            </a:r>
          </a:p>
          <a:p>
            <a:pPr lvl="0" rtl="0">
              <a:spcBef>
                <a:spcPts val="0"/>
              </a:spcBef>
              <a:buNone/>
            </a:pPr>
            <a:r>
              <a:rPr lang="en-PH" dirty="0"/>
              <a:t>join suppliers s on </a:t>
            </a:r>
            <a:r>
              <a:rPr lang="en-PH" dirty="0" err="1"/>
              <a:t>p.supplierid</a:t>
            </a:r>
            <a:r>
              <a:rPr lang="en-PH" dirty="0"/>
              <a:t>=</a:t>
            </a:r>
            <a:r>
              <a:rPr lang="en-PH" dirty="0" err="1"/>
              <a:t>s.supplierid</a:t>
            </a:r>
            <a:r>
              <a:rPr lang="en-PH" dirty="0"/>
              <a:t> group by </a:t>
            </a:r>
            <a:r>
              <a:rPr lang="en-PH" dirty="0" err="1"/>
              <a:t>s.country</a:t>
            </a:r>
            <a:r>
              <a:rPr lang="en-PH" dirty="0"/>
              <a:t> order by count(</a:t>
            </a:r>
            <a:r>
              <a:rPr lang="en-PH" dirty="0" err="1"/>
              <a:t>p.productid</a:t>
            </a:r>
            <a:r>
              <a:rPr lang="en-PH" dirty="0"/>
              <a:t>) </a:t>
            </a:r>
            <a:r>
              <a:rPr lang="en-PH" dirty="0" err="1"/>
              <a:t>desc</a:t>
            </a:r>
            <a:r>
              <a:rPr lang="en-PH" dirty="0"/>
              <a:t>;</a:t>
            </a:r>
            <a:endParaRPr lang="e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select </a:t>
            </a:r>
            <a:r>
              <a:rPr lang="en-US" dirty="0" err="1"/>
              <a:t>strftime</a:t>
            </a:r>
            <a:r>
              <a:rPr lang="en-US" dirty="0"/>
              <a:t>('%Y-%m',</a:t>
            </a:r>
            <a:r>
              <a:rPr lang="en-US" dirty="0" err="1"/>
              <a:t>o.orderdate</a:t>
            </a:r>
            <a:r>
              <a:rPr lang="en-US" dirty="0"/>
              <a:t>) as </a:t>
            </a:r>
            <a:r>
              <a:rPr lang="en-US" dirty="0" err="1"/>
              <a:t>month,sum</a:t>
            </a:r>
            <a:r>
              <a:rPr lang="en-US" dirty="0"/>
              <a:t>((</a:t>
            </a:r>
            <a:r>
              <a:rPr lang="en-US" dirty="0" err="1"/>
              <a:t>od.quantity</a:t>
            </a:r>
            <a:r>
              <a:rPr lang="en-US" dirty="0"/>
              <a:t>*</a:t>
            </a:r>
            <a:r>
              <a:rPr lang="en-US" dirty="0" err="1"/>
              <a:t>od.unitprice</a:t>
            </a:r>
            <a:r>
              <a:rPr lang="en-US" dirty="0"/>
              <a:t>*(1-od.discount)))as 'total sales' from </a:t>
            </a:r>
          </a:p>
          <a:p>
            <a:pPr lvl="0" rtl="0">
              <a:spcBef>
                <a:spcPts val="0"/>
              </a:spcBef>
              <a:buNone/>
            </a:pPr>
            <a:r>
              <a:rPr lang="en-US" dirty="0"/>
              <a:t>orders o join </a:t>
            </a:r>
            <a:r>
              <a:rPr lang="en-US" dirty="0" err="1"/>
              <a:t>orderdetails</a:t>
            </a:r>
            <a:r>
              <a:rPr lang="en-US" dirty="0"/>
              <a:t> od on </a:t>
            </a:r>
            <a:r>
              <a:rPr lang="en-US" dirty="0" err="1"/>
              <a:t>o.orderid</a:t>
            </a:r>
            <a:r>
              <a:rPr lang="en-US" dirty="0"/>
              <a:t>=</a:t>
            </a:r>
            <a:r>
              <a:rPr lang="en-US" dirty="0" err="1"/>
              <a:t>od.orderid</a:t>
            </a:r>
            <a:endParaRPr lang="en-US" dirty="0"/>
          </a:p>
          <a:p>
            <a:pPr lvl="0" rtl="0">
              <a:spcBef>
                <a:spcPts val="0"/>
              </a:spcBef>
              <a:buNone/>
            </a:pPr>
            <a:r>
              <a:rPr lang="en-US" dirty="0"/>
              <a:t> group by  </a:t>
            </a:r>
            <a:r>
              <a:rPr lang="en-US" dirty="0" err="1"/>
              <a:t>strftime</a:t>
            </a:r>
            <a:r>
              <a:rPr lang="en-US" dirty="0"/>
              <a:t>('%Y-%m',</a:t>
            </a:r>
            <a:r>
              <a:rPr lang="en-US" dirty="0" err="1"/>
              <a:t>o.orderdate</a:t>
            </a:r>
            <a:r>
              <a:rPr lang="en-US" dirty="0"/>
              <a:t>) order by month </a:t>
            </a:r>
            <a:r>
              <a:rPr lang="en-US" dirty="0" err="1"/>
              <a:t>asc</a:t>
            </a:r>
            <a:r>
              <a:rPr lang="en-US" dirty="0"/>
              <a:t>;</a:t>
            </a: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select </a:t>
            </a:r>
            <a:r>
              <a:rPr lang="en-US" dirty="0" err="1"/>
              <a:t>categ</a:t>
            </a:r>
            <a:r>
              <a:rPr lang="en-US" dirty="0"/>
              <a:t> as </a:t>
            </a:r>
            <a:r>
              <a:rPr lang="en-US" dirty="0" err="1"/>
              <a:t>category,categsales</a:t>
            </a:r>
            <a:r>
              <a:rPr lang="en-US" dirty="0"/>
              <a:t> as 'total </a:t>
            </a:r>
            <a:r>
              <a:rPr lang="en-US" dirty="0" err="1"/>
              <a:t>sales',round</a:t>
            </a:r>
            <a:r>
              <a:rPr lang="en-US" dirty="0"/>
              <a:t>((</a:t>
            </a:r>
            <a:r>
              <a:rPr lang="en-US" dirty="0" err="1"/>
              <a:t>categsales</a:t>
            </a:r>
            <a:r>
              <a:rPr lang="en-US" dirty="0"/>
              <a:t>/</a:t>
            </a:r>
            <a:r>
              <a:rPr lang="en-US" dirty="0" err="1"/>
              <a:t>totalsales</a:t>
            </a:r>
            <a:r>
              <a:rPr lang="en-US" dirty="0"/>
              <a:t>)*100,0) as percentage from </a:t>
            </a:r>
          </a:p>
          <a:p>
            <a:pPr lvl="0" rtl="0">
              <a:spcBef>
                <a:spcPts val="0"/>
              </a:spcBef>
              <a:buNone/>
            </a:pPr>
            <a:r>
              <a:rPr lang="en-US" dirty="0"/>
              <a:t>(select </a:t>
            </a:r>
            <a:r>
              <a:rPr lang="en-US" dirty="0" err="1"/>
              <a:t>c.categoryname</a:t>
            </a:r>
            <a:r>
              <a:rPr lang="en-US" dirty="0"/>
              <a:t> as </a:t>
            </a:r>
            <a:r>
              <a:rPr lang="en-US" dirty="0" err="1"/>
              <a:t>categ,sum</a:t>
            </a:r>
            <a:r>
              <a:rPr lang="en-US" dirty="0"/>
              <a:t>((</a:t>
            </a:r>
            <a:r>
              <a:rPr lang="en-US" dirty="0" err="1"/>
              <a:t>o.quantity</a:t>
            </a:r>
            <a:r>
              <a:rPr lang="en-US" dirty="0"/>
              <a:t>*</a:t>
            </a:r>
            <a:r>
              <a:rPr lang="en-US" dirty="0" err="1"/>
              <a:t>o.unitprice</a:t>
            </a:r>
            <a:r>
              <a:rPr lang="en-US" dirty="0"/>
              <a:t>*(1-o.discount)))as </a:t>
            </a:r>
            <a:r>
              <a:rPr lang="en-US" dirty="0" err="1"/>
              <a:t>categsales</a:t>
            </a:r>
            <a:r>
              <a:rPr lang="en-US" dirty="0"/>
              <a:t> from categories c </a:t>
            </a:r>
          </a:p>
          <a:p>
            <a:pPr lvl="0" rtl="0">
              <a:spcBef>
                <a:spcPts val="0"/>
              </a:spcBef>
              <a:buNone/>
            </a:pPr>
            <a:r>
              <a:rPr lang="en-US" dirty="0"/>
              <a:t>join products p on </a:t>
            </a:r>
            <a:r>
              <a:rPr lang="en-US" dirty="0" err="1"/>
              <a:t>c.categoryid</a:t>
            </a:r>
            <a:r>
              <a:rPr lang="en-US" dirty="0"/>
              <a:t>=</a:t>
            </a:r>
            <a:r>
              <a:rPr lang="en-US" dirty="0" err="1"/>
              <a:t>p.categoryid</a:t>
            </a:r>
            <a:r>
              <a:rPr lang="en-US" dirty="0"/>
              <a:t> </a:t>
            </a:r>
          </a:p>
          <a:p>
            <a:pPr lvl="0" rtl="0">
              <a:spcBef>
                <a:spcPts val="0"/>
              </a:spcBef>
              <a:buNone/>
            </a:pPr>
            <a:r>
              <a:rPr lang="en-US" dirty="0"/>
              <a:t>join </a:t>
            </a:r>
            <a:r>
              <a:rPr lang="en-US" dirty="0" err="1"/>
              <a:t>orderdetails</a:t>
            </a:r>
            <a:r>
              <a:rPr lang="en-US" dirty="0"/>
              <a:t> o on </a:t>
            </a:r>
            <a:r>
              <a:rPr lang="en-US" dirty="0" err="1"/>
              <a:t>p.productid</a:t>
            </a:r>
            <a:r>
              <a:rPr lang="en-US" dirty="0"/>
              <a:t>=</a:t>
            </a:r>
            <a:r>
              <a:rPr lang="en-US" dirty="0" err="1"/>
              <a:t>o.productid</a:t>
            </a:r>
            <a:endParaRPr lang="en-US" dirty="0"/>
          </a:p>
          <a:p>
            <a:pPr lvl="0" rtl="0">
              <a:spcBef>
                <a:spcPts val="0"/>
              </a:spcBef>
              <a:buNone/>
            </a:pPr>
            <a:r>
              <a:rPr lang="en-US" dirty="0"/>
              <a:t>group by </a:t>
            </a:r>
            <a:r>
              <a:rPr lang="en-US" dirty="0" err="1"/>
              <a:t>categ</a:t>
            </a:r>
            <a:r>
              <a:rPr lang="en-US" dirty="0"/>
              <a:t>) as </a:t>
            </a:r>
            <a:r>
              <a:rPr lang="en-US" dirty="0" err="1"/>
              <a:t>subq</a:t>
            </a:r>
            <a:r>
              <a:rPr lang="en-US" dirty="0"/>
              <a:t> </a:t>
            </a:r>
          </a:p>
          <a:p>
            <a:pPr lvl="0" rtl="0">
              <a:spcBef>
                <a:spcPts val="0"/>
              </a:spcBef>
              <a:buNone/>
            </a:pPr>
            <a:r>
              <a:rPr lang="en-US" dirty="0"/>
              <a:t>join (select sum((</a:t>
            </a:r>
            <a:r>
              <a:rPr lang="en-US" dirty="0" err="1"/>
              <a:t>o.quantity</a:t>
            </a:r>
            <a:r>
              <a:rPr lang="en-US" dirty="0"/>
              <a:t>*</a:t>
            </a:r>
            <a:r>
              <a:rPr lang="en-US" dirty="0" err="1"/>
              <a:t>o.unitprice</a:t>
            </a:r>
            <a:r>
              <a:rPr lang="en-US" dirty="0"/>
              <a:t>*(1-o.discount)))as </a:t>
            </a:r>
            <a:r>
              <a:rPr lang="en-US" dirty="0" err="1"/>
              <a:t>totalsales</a:t>
            </a:r>
            <a:r>
              <a:rPr lang="en-US" dirty="0"/>
              <a:t> from categories c</a:t>
            </a:r>
          </a:p>
          <a:p>
            <a:pPr lvl="0" rtl="0">
              <a:spcBef>
                <a:spcPts val="0"/>
              </a:spcBef>
              <a:buNone/>
            </a:pPr>
            <a:r>
              <a:rPr lang="en-US" dirty="0"/>
              <a:t> join products p on </a:t>
            </a:r>
            <a:r>
              <a:rPr lang="en-US" dirty="0" err="1"/>
              <a:t>c.categoryid</a:t>
            </a:r>
            <a:r>
              <a:rPr lang="en-US" dirty="0"/>
              <a:t>=</a:t>
            </a:r>
            <a:r>
              <a:rPr lang="en-US" dirty="0" err="1"/>
              <a:t>p.categoryid</a:t>
            </a:r>
            <a:r>
              <a:rPr lang="en-US" dirty="0"/>
              <a:t> </a:t>
            </a:r>
          </a:p>
          <a:p>
            <a:pPr lvl="0" rtl="0">
              <a:spcBef>
                <a:spcPts val="0"/>
              </a:spcBef>
              <a:buNone/>
            </a:pPr>
            <a:r>
              <a:rPr lang="en-US" dirty="0"/>
              <a:t>join </a:t>
            </a:r>
            <a:r>
              <a:rPr lang="en-US" dirty="0" err="1"/>
              <a:t>orderdetails</a:t>
            </a:r>
            <a:r>
              <a:rPr lang="en-US" dirty="0"/>
              <a:t> o on </a:t>
            </a:r>
            <a:r>
              <a:rPr lang="en-US" dirty="0" err="1"/>
              <a:t>p.productid</a:t>
            </a:r>
            <a:r>
              <a:rPr lang="en-US" dirty="0"/>
              <a:t>=</a:t>
            </a:r>
            <a:r>
              <a:rPr lang="en-US" dirty="0" err="1"/>
              <a:t>o.productid</a:t>
            </a:r>
            <a:r>
              <a:rPr lang="en-US" dirty="0"/>
              <a:t>) as subq2</a:t>
            </a:r>
          </a:p>
          <a:p>
            <a:pPr lvl="0" rtl="0">
              <a:spcBef>
                <a:spcPts val="0"/>
              </a:spcBef>
              <a:buNone/>
            </a:pPr>
            <a:r>
              <a:rPr lang="en-US" dirty="0"/>
              <a:t>group by </a:t>
            </a:r>
            <a:r>
              <a:rPr lang="en-US" dirty="0" err="1"/>
              <a:t>categ</a:t>
            </a:r>
            <a:r>
              <a:rPr lang="en-US" dirty="0"/>
              <a:t> order by </a:t>
            </a:r>
            <a:r>
              <a:rPr lang="en-US" dirty="0" err="1"/>
              <a:t>categsales</a:t>
            </a:r>
            <a:r>
              <a:rPr lang="en-US" dirty="0"/>
              <a:t> </a:t>
            </a:r>
            <a:r>
              <a:rPr lang="en-US" dirty="0" err="1"/>
              <a:t>desc</a:t>
            </a:r>
            <a:r>
              <a:rPr lang="en-US" dirty="0"/>
              <a:t>;</a:t>
            </a:r>
            <a:endParaRPr lang="e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select </a:t>
            </a:r>
            <a:r>
              <a:rPr lang="en-US" dirty="0" err="1"/>
              <a:t>categ</a:t>
            </a:r>
            <a:r>
              <a:rPr lang="en-US" dirty="0"/>
              <a:t> as </a:t>
            </a:r>
            <a:r>
              <a:rPr lang="en-US" dirty="0" err="1"/>
              <a:t>category,productname</a:t>
            </a:r>
            <a:r>
              <a:rPr lang="en-US" dirty="0"/>
              <a:t> as 'product name', max(</a:t>
            </a:r>
            <a:r>
              <a:rPr lang="en-US" dirty="0" err="1"/>
              <a:t>tsales</a:t>
            </a:r>
            <a:r>
              <a:rPr lang="en-US" dirty="0"/>
              <a:t>) as 'total sales' from</a:t>
            </a:r>
          </a:p>
          <a:p>
            <a:pPr lvl="0" rtl="0">
              <a:spcBef>
                <a:spcPts val="0"/>
              </a:spcBef>
              <a:buNone/>
            </a:pPr>
            <a:r>
              <a:rPr lang="en-US" dirty="0"/>
              <a:t>(select </a:t>
            </a:r>
            <a:r>
              <a:rPr lang="en-US" dirty="0" err="1"/>
              <a:t>p.productname</a:t>
            </a:r>
            <a:r>
              <a:rPr lang="en-US" dirty="0"/>
              <a:t> as </a:t>
            </a:r>
            <a:r>
              <a:rPr lang="en-US" dirty="0" err="1"/>
              <a:t>productname,c.categoryname</a:t>
            </a:r>
            <a:r>
              <a:rPr lang="en-US" dirty="0"/>
              <a:t> as </a:t>
            </a:r>
            <a:r>
              <a:rPr lang="en-US" dirty="0" err="1"/>
              <a:t>categ,sum</a:t>
            </a:r>
            <a:r>
              <a:rPr lang="en-US" dirty="0"/>
              <a:t>((</a:t>
            </a:r>
            <a:r>
              <a:rPr lang="en-US" dirty="0" err="1"/>
              <a:t>o.quantity</a:t>
            </a:r>
            <a:r>
              <a:rPr lang="en-US" dirty="0"/>
              <a:t>*</a:t>
            </a:r>
            <a:r>
              <a:rPr lang="en-US" dirty="0" err="1"/>
              <a:t>o.unitprice</a:t>
            </a:r>
            <a:r>
              <a:rPr lang="en-US" dirty="0"/>
              <a:t>*(1-o.discount)))as </a:t>
            </a:r>
            <a:r>
              <a:rPr lang="en-US" dirty="0" err="1"/>
              <a:t>tsales</a:t>
            </a:r>
            <a:r>
              <a:rPr lang="en-US" dirty="0"/>
              <a:t> from categories c join products p on </a:t>
            </a:r>
            <a:r>
              <a:rPr lang="en-US" dirty="0" err="1"/>
              <a:t>c.categoryid</a:t>
            </a:r>
            <a:r>
              <a:rPr lang="en-US" dirty="0"/>
              <a:t>=</a:t>
            </a:r>
            <a:r>
              <a:rPr lang="en-US" dirty="0" err="1"/>
              <a:t>p.categoryid</a:t>
            </a:r>
            <a:r>
              <a:rPr lang="en-US" dirty="0"/>
              <a:t> </a:t>
            </a:r>
          </a:p>
          <a:p>
            <a:pPr lvl="0" rtl="0">
              <a:spcBef>
                <a:spcPts val="0"/>
              </a:spcBef>
              <a:buNone/>
            </a:pPr>
            <a:r>
              <a:rPr lang="en-US" dirty="0"/>
              <a:t>join </a:t>
            </a:r>
            <a:r>
              <a:rPr lang="en-US" dirty="0" err="1"/>
              <a:t>orderdetails</a:t>
            </a:r>
            <a:r>
              <a:rPr lang="en-US" dirty="0"/>
              <a:t> o on </a:t>
            </a:r>
            <a:r>
              <a:rPr lang="en-US" dirty="0" err="1"/>
              <a:t>p.productid</a:t>
            </a:r>
            <a:r>
              <a:rPr lang="en-US" dirty="0"/>
              <a:t>=</a:t>
            </a:r>
            <a:r>
              <a:rPr lang="en-US" dirty="0" err="1"/>
              <a:t>o.productid</a:t>
            </a:r>
            <a:endParaRPr lang="en-US" dirty="0"/>
          </a:p>
          <a:p>
            <a:pPr lvl="0" rtl="0">
              <a:spcBef>
                <a:spcPts val="0"/>
              </a:spcBef>
              <a:buNone/>
            </a:pPr>
            <a:r>
              <a:rPr lang="en-US" dirty="0"/>
              <a:t>group by </a:t>
            </a:r>
            <a:r>
              <a:rPr lang="en-US" dirty="0" err="1"/>
              <a:t>o.productid</a:t>
            </a:r>
            <a:r>
              <a:rPr lang="en-US" dirty="0"/>
              <a:t> order by </a:t>
            </a:r>
            <a:r>
              <a:rPr lang="en-US" dirty="0" err="1"/>
              <a:t>categ,tsales</a:t>
            </a:r>
            <a:r>
              <a:rPr lang="en-US" dirty="0"/>
              <a:t> </a:t>
            </a:r>
            <a:r>
              <a:rPr lang="en-US" dirty="0" err="1"/>
              <a:t>desc</a:t>
            </a:r>
            <a:r>
              <a:rPr lang="en-US" dirty="0"/>
              <a:t>) as </a:t>
            </a:r>
            <a:r>
              <a:rPr lang="en-US" dirty="0" err="1"/>
              <a:t>subq</a:t>
            </a:r>
            <a:endParaRPr lang="en-US" dirty="0"/>
          </a:p>
          <a:p>
            <a:pPr lvl="0" rtl="0">
              <a:spcBef>
                <a:spcPts val="0"/>
              </a:spcBef>
              <a:buNone/>
            </a:pPr>
            <a:r>
              <a:rPr lang="en-US" dirty="0"/>
              <a:t>group by category</a:t>
            </a:r>
          </a:p>
          <a:p>
            <a:pPr lvl="0" rtl="0">
              <a:spcBef>
                <a:spcPts val="0"/>
              </a:spcBef>
              <a:buNone/>
            </a:pPr>
            <a:r>
              <a:rPr lang="en-US" dirty="0"/>
              <a:t>order by max(</a:t>
            </a:r>
            <a:r>
              <a:rPr lang="en-US" dirty="0" err="1"/>
              <a:t>tsales</a:t>
            </a:r>
            <a:r>
              <a:rPr lang="en-US" dirty="0"/>
              <a:t>) </a:t>
            </a:r>
            <a:r>
              <a:rPr lang="en-US" dirty="0" err="1"/>
              <a:t>desc</a:t>
            </a:r>
            <a:r>
              <a:rPr lang="en-US" dirty="0"/>
              <a:t>;</a:t>
            </a:r>
            <a:endParaRPr lang="e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lIns="91425" tIns="91425" rIns="91425" bIns="91425" anchor="t" anchorCtr="0">
            <a:noAutofit/>
          </a:bodyPr>
          <a:lstStyle/>
          <a:p>
            <a:pPr lvl="0"/>
            <a:r>
              <a:rPr lang="en" dirty="0">
                <a:latin typeface="Open Sans"/>
                <a:ea typeface="Open Sans"/>
                <a:cs typeface="Open Sans"/>
                <a:sym typeface="Open Sans"/>
              </a:rPr>
              <a:t>The bar chart shows the number of products purchased from the particular country. From this one can see that USA is the leading country products are </a:t>
            </a:r>
            <a:r>
              <a:rPr lang="en" dirty="0">
                <a:latin typeface="Open Sans"/>
                <a:ea typeface="Open Sans"/>
                <a:cs typeface="Open Sans"/>
                <a:sym typeface="Open Sans"/>
              </a:rPr>
              <a:t>obtained from</a:t>
            </a:r>
            <a:r>
              <a:rPr lang="en" dirty="0">
                <a:latin typeface="Open Sans"/>
                <a:ea typeface="Open Sans"/>
                <a:cs typeface="Open Sans"/>
                <a:sym typeface="Open Sans"/>
              </a:rPr>
              <a:t>. </a:t>
            </a:r>
          </a:p>
        </p:txBody>
      </p:sp>
      <p:sp>
        <p:nvSpPr>
          <p:cNvPr id="82" name="Shape 82"/>
          <p:cNvSpPr txBox="1">
            <a:spLocks noGrp="1"/>
          </p:cNvSpPr>
          <p:nvPr>
            <p:ph type="title"/>
          </p:nvPr>
        </p:nvSpPr>
        <p:spPr>
          <a:xfrm>
            <a:off x="0" y="0"/>
            <a:ext cx="9144000" cy="795600"/>
          </a:xfrm>
          <a:prstGeom prst="rect">
            <a:avLst/>
          </a:prstGeom>
          <a:solidFill>
            <a:srgbClr val="073763"/>
          </a:solidFill>
        </p:spPr>
        <p:txBody>
          <a:bodyPr lIns="91425" tIns="91425" rIns="91425" bIns="91425" anchor="ctr" anchorCtr="0">
            <a:noAutofit/>
          </a:bodyPr>
          <a:lstStyle/>
          <a:p>
            <a:pPr lvl="0" rtl="0">
              <a:spcBef>
                <a:spcPts val="0"/>
              </a:spcBef>
              <a:buNone/>
            </a:pPr>
            <a:r>
              <a:rPr lang="en" dirty="0">
                <a:solidFill>
                  <a:srgbClr val="FFFFFF"/>
                </a:solidFill>
                <a:latin typeface="Open Sans"/>
                <a:ea typeface="Open Sans"/>
                <a:cs typeface="Open Sans"/>
                <a:sym typeface="Open Sans"/>
              </a:rPr>
              <a:t>Count of Products And Their Procured Location</a:t>
            </a:r>
          </a:p>
        </p:txBody>
      </p:sp>
      <p:graphicFrame>
        <p:nvGraphicFramePr>
          <p:cNvPr id="6" name="Chart 5">
            <a:extLst>
              <a:ext uri="{FF2B5EF4-FFF2-40B4-BE49-F238E27FC236}">
                <a16:creationId xmlns:a16="http://schemas.microsoft.com/office/drawing/2014/main" id="{15FE34FA-5635-4FE2-9C29-893035F50C49}"/>
              </a:ext>
            </a:extLst>
          </p:cNvPr>
          <p:cNvGraphicFramePr>
            <a:graphicFrameLocks/>
          </p:cNvGraphicFramePr>
          <p:nvPr>
            <p:extLst>
              <p:ext uri="{D42A27DB-BD31-4B8C-83A1-F6EECF244321}">
                <p14:modId xmlns:p14="http://schemas.microsoft.com/office/powerpoint/2010/main" val="3432744288"/>
              </p:ext>
            </p:extLst>
          </p:nvPr>
        </p:nvGraphicFramePr>
        <p:xfrm>
          <a:off x="358240" y="1110105"/>
          <a:ext cx="4086170" cy="36222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819195" y="3438179"/>
            <a:ext cx="7665585" cy="1652157"/>
          </a:xfrm>
          <a:prstGeom prst="rect">
            <a:avLst/>
          </a:prstGeom>
          <a:solidFill>
            <a:srgbClr val="EFEFEF"/>
          </a:solidFill>
          <a:ln w="9525" cap="flat" cmpd="sng">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latin typeface="Open Sans"/>
                <a:ea typeface="Open Sans"/>
                <a:cs typeface="Open Sans"/>
                <a:sym typeface="Open Sans"/>
              </a:rPr>
              <a:t>The chart shows the total sales over time by months to date. The last month shows a significant drop as the month hasn’t ended. Following this trend, it seems that the company is doing better than it has in the past.</a:t>
            </a:r>
          </a:p>
        </p:txBody>
      </p:sp>
      <p:sp>
        <p:nvSpPr>
          <p:cNvPr id="61" name="Shape 61"/>
          <p:cNvSpPr txBox="1">
            <a:spLocks noGrp="1"/>
          </p:cNvSpPr>
          <p:nvPr>
            <p:ph type="title"/>
          </p:nvPr>
        </p:nvSpPr>
        <p:spPr>
          <a:xfrm>
            <a:off x="0" y="0"/>
            <a:ext cx="9144000" cy="795600"/>
          </a:xfrm>
          <a:prstGeom prst="rect">
            <a:avLst/>
          </a:prstGeom>
          <a:solidFill>
            <a:srgbClr val="073763"/>
          </a:solidFill>
        </p:spPr>
        <p:txBody>
          <a:bodyPr lIns="91425" tIns="91425" rIns="91425" bIns="91425" anchor="ctr" anchorCtr="0">
            <a:noAutofit/>
          </a:bodyPr>
          <a:lstStyle/>
          <a:p>
            <a:pPr lvl="0" rtl="0">
              <a:spcBef>
                <a:spcPts val="0"/>
              </a:spcBef>
              <a:buNone/>
            </a:pPr>
            <a:r>
              <a:rPr lang="en" dirty="0">
                <a:solidFill>
                  <a:srgbClr val="FFFFFF"/>
                </a:solidFill>
                <a:latin typeface="Open Sans"/>
                <a:ea typeface="Open Sans"/>
                <a:cs typeface="Open Sans"/>
                <a:sym typeface="Open Sans"/>
              </a:rPr>
              <a:t>Product Sales Trend</a:t>
            </a:r>
          </a:p>
        </p:txBody>
      </p:sp>
      <p:graphicFrame>
        <p:nvGraphicFramePr>
          <p:cNvPr id="7" name="Chart 6">
            <a:extLst>
              <a:ext uri="{FF2B5EF4-FFF2-40B4-BE49-F238E27FC236}">
                <a16:creationId xmlns:a16="http://schemas.microsoft.com/office/drawing/2014/main" id="{D1E4D665-8DDE-46FB-BCAA-A28B517A10C1}"/>
              </a:ext>
            </a:extLst>
          </p:cNvPr>
          <p:cNvGraphicFramePr>
            <a:graphicFrameLocks/>
          </p:cNvGraphicFramePr>
          <p:nvPr>
            <p:extLst>
              <p:ext uri="{D42A27DB-BD31-4B8C-83A1-F6EECF244321}">
                <p14:modId xmlns:p14="http://schemas.microsoft.com/office/powerpoint/2010/main" val="3865213027"/>
              </p:ext>
            </p:extLst>
          </p:nvPr>
        </p:nvGraphicFramePr>
        <p:xfrm>
          <a:off x="819195" y="740062"/>
          <a:ext cx="7553214" cy="287756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266C3744-4B5D-4531-8646-AB72A8F308CF}"/>
              </a:ext>
            </a:extLst>
          </p:cNvPr>
          <p:cNvGraphicFramePr>
            <a:graphicFrameLocks/>
          </p:cNvGraphicFramePr>
          <p:nvPr>
            <p:extLst>
              <p:ext uri="{D42A27DB-BD31-4B8C-83A1-F6EECF244321}">
                <p14:modId xmlns:p14="http://schemas.microsoft.com/office/powerpoint/2010/main" val="984120695"/>
              </p:ext>
            </p:extLst>
          </p:nvPr>
        </p:nvGraphicFramePr>
        <p:xfrm>
          <a:off x="202019" y="834883"/>
          <a:ext cx="4667692" cy="4239733"/>
        </p:xfrm>
        <a:graphic>
          <a:graphicData uri="http://schemas.openxmlformats.org/drawingml/2006/chart">
            <c:chart xmlns:c="http://schemas.openxmlformats.org/drawingml/2006/chart" xmlns:r="http://schemas.openxmlformats.org/officeDocument/2006/relationships" r:id="rId3"/>
          </a:graphicData>
        </a:graphic>
      </p:graphicFrame>
      <p:sp>
        <p:nvSpPr>
          <p:cNvPr id="66" name="Shape 6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latin typeface="Open Sans"/>
                <a:ea typeface="Open Sans"/>
                <a:cs typeface="Open Sans"/>
                <a:sym typeface="Open Sans"/>
              </a:rPr>
              <a:t>The pie chart shows the distribution of total sales to the different categories.  Here one can see that Beverages is the category that makes most sales. With the lowest 3 being condiments, produce and grains/cereals. </a:t>
            </a:r>
          </a:p>
        </p:txBody>
      </p:sp>
      <p:sp>
        <p:nvSpPr>
          <p:cNvPr id="68" name="Shape 68"/>
          <p:cNvSpPr txBox="1">
            <a:spLocks noGrp="1"/>
          </p:cNvSpPr>
          <p:nvPr>
            <p:ph type="title"/>
          </p:nvPr>
        </p:nvSpPr>
        <p:spPr>
          <a:xfrm>
            <a:off x="0" y="0"/>
            <a:ext cx="9144000" cy="795600"/>
          </a:xfrm>
          <a:prstGeom prst="rect">
            <a:avLst/>
          </a:prstGeom>
          <a:solidFill>
            <a:srgbClr val="073763"/>
          </a:solidFill>
        </p:spPr>
        <p:txBody>
          <a:bodyPr lIns="91425" tIns="91425" rIns="91425" bIns="91425" anchor="ctr" anchorCtr="0">
            <a:noAutofit/>
          </a:bodyPr>
          <a:lstStyle/>
          <a:p>
            <a:pPr lvl="0" rtl="0">
              <a:spcBef>
                <a:spcPts val="0"/>
              </a:spcBef>
              <a:buNone/>
            </a:pPr>
            <a:r>
              <a:rPr lang="en" dirty="0">
                <a:solidFill>
                  <a:srgbClr val="FFFFFF"/>
                </a:solidFill>
                <a:latin typeface="Open Sans"/>
                <a:ea typeface="Open Sans"/>
                <a:cs typeface="Open Sans"/>
                <a:sym typeface="Open Sans"/>
              </a:rPr>
              <a:t>Total Product Sales Distribution By Category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00513750"/>
              </p:ext>
            </p:extLst>
          </p:nvPr>
        </p:nvGraphicFramePr>
        <p:xfrm>
          <a:off x="354300" y="1418450"/>
          <a:ext cx="4550700" cy="3072600"/>
        </p:xfrm>
        <a:graphic>
          <a:graphicData uri="http://schemas.openxmlformats.org/drawingml/2006/table">
            <a:tbl>
              <a:tblPr/>
              <a:tblGrid>
                <a:gridCol w="1293357">
                  <a:extLst>
                    <a:ext uri="{9D8B030D-6E8A-4147-A177-3AD203B41FA5}">
                      <a16:colId xmlns:a16="http://schemas.microsoft.com/office/drawing/2014/main" val="1542161012"/>
                    </a:ext>
                  </a:extLst>
                </a:gridCol>
                <a:gridCol w="2247044">
                  <a:extLst>
                    <a:ext uri="{9D8B030D-6E8A-4147-A177-3AD203B41FA5}">
                      <a16:colId xmlns:a16="http://schemas.microsoft.com/office/drawing/2014/main" val="899339182"/>
                    </a:ext>
                  </a:extLst>
                </a:gridCol>
                <a:gridCol w="1010299">
                  <a:extLst>
                    <a:ext uri="{9D8B030D-6E8A-4147-A177-3AD203B41FA5}">
                      <a16:colId xmlns:a16="http://schemas.microsoft.com/office/drawing/2014/main" val="1712607720"/>
                    </a:ext>
                  </a:extLst>
                </a:gridCol>
              </a:tblGrid>
              <a:tr h="341400">
                <a:tc>
                  <a:txBody>
                    <a:bodyPr/>
                    <a:lstStyle/>
                    <a:p>
                      <a:pPr algn="l" fontAlgn="b"/>
                      <a:r>
                        <a:rPr lang="en-US" sz="1100" b="1" i="0" u="none" strike="noStrike" dirty="0">
                          <a:solidFill>
                            <a:srgbClr val="FFFFFF"/>
                          </a:solidFill>
                          <a:effectLst/>
                          <a:latin typeface="Calibri" panose="020F0502020204030204" pitchFamily="34" charset="0"/>
                        </a:rPr>
                        <a:t>category</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100" b="1" i="0" u="none" strike="noStrike" dirty="0">
                          <a:solidFill>
                            <a:srgbClr val="FFFFFF"/>
                          </a:solidFill>
                          <a:effectLst/>
                          <a:latin typeface="Calibri" panose="020F0502020204030204" pitchFamily="34" charset="0"/>
                        </a:rPr>
                        <a:t>product name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100" b="1" i="0" u="none" strike="noStrike" dirty="0">
                          <a:solidFill>
                            <a:srgbClr val="FFFFFF"/>
                          </a:solidFill>
                          <a:effectLst/>
                          <a:latin typeface="Calibri" panose="020F0502020204030204" pitchFamily="34" charset="0"/>
                        </a:rPr>
                        <a:t>total</a:t>
                      </a:r>
                      <a:r>
                        <a:rPr lang="en-US" sz="1100" b="1" i="0" u="none" strike="noStrike" baseline="0" dirty="0">
                          <a:solidFill>
                            <a:srgbClr val="FFFFFF"/>
                          </a:solidFill>
                          <a:effectLst/>
                          <a:latin typeface="Calibri" panose="020F0502020204030204" pitchFamily="34" charset="0"/>
                        </a:rPr>
                        <a:t> s</a:t>
                      </a:r>
                      <a:r>
                        <a:rPr lang="en-US" sz="1100" b="1" i="0" u="none" strike="noStrike" dirty="0">
                          <a:solidFill>
                            <a:srgbClr val="FFFFFF"/>
                          </a:solidFill>
                          <a:effectLst/>
                          <a:latin typeface="Calibri" panose="020F0502020204030204" pitchFamily="34" charset="0"/>
                        </a:rPr>
                        <a:t>ales</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704186623"/>
                  </a:ext>
                </a:extLst>
              </a:tr>
              <a:tr h="341400">
                <a:tc>
                  <a:txBody>
                    <a:bodyPr/>
                    <a:lstStyle/>
                    <a:p>
                      <a:pPr algn="l" fontAlgn="b"/>
                      <a:r>
                        <a:rPr lang="en-US" sz="1100" b="0" i="0" u="none" strike="noStrike">
                          <a:solidFill>
                            <a:srgbClr val="000000"/>
                          </a:solidFill>
                          <a:effectLst/>
                          <a:latin typeface="Calibri" panose="020F0502020204030204" pitchFamily="34" charset="0"/>
                        </a:rPr>
                        <a:t>Beverages</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Cï¿½te de Blaye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100" b="0" i="0" u="none" strike="noStrike" dirty="0">
                          <a:solidFill>
                            <a:srgbClr val="000000"/>
                          </a:solidFill>
                          <a:effectLst/>
                          <a:latin typeface="Calibri" panose="020F0502020204030204" pitchFamily="34" charset="0"/>
                        </a:rPr>
                        <a:t>141396.735</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801230135"/>
                  </a:ext>
                </a:extLst>
              </a:tr>
              <a:tr h="341400">
                <a:tc>
                  <a:txBody>
                    <a:bodyPr/>
                    <a:lstStyle/>
                    <a:p>
                      <a:pPr algn="l" fontAlgn="b"/>
                      <a:r>
                        <a:rPr lang="en-US" sz="1100" b="0" i="0" u="none" strike="noStrike">
                          <a:solidFill>
                            <a:srgbClr val="000000"/>
                          </a:solidFill>
                          <a:effectLst/>
                          <a:latin typeface="Calibri" panose="020F0502020204030204" pitchFamily="34" charset="0"/>
                        </a:rPr>
                        <a:t>Meat/Poultry</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Thï¿½ringer Rostbratwurst</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80368.672</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4160312575"/>
                  </a:ext>
                </a:extLst>
              </a:tr>
              <a:tr h="341400">
                <a:tc>
                  <a:txBody>
                    <a:bodyPr/>
                    <a:lstStyle/>
                    <a:p>
                      <a:pPr algn="l" fontAlgn="b"/>
                      <a:r>
                        <a:rPr lang="en-US" sz="1100" b="0" i="0" u="none" strike="noStrike">
                          <a:solidFill>
                            <a:srgbClr val="000000"/>
                          </a:solidFill>
                          <a:effectLst/>
                          <a:latin typeface="Calibri" panose="020F0502020204030204" pitchFamily="34" charset="0"/>
                        </a:rPr>
                        <a:t>Dairy Products</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Raclette Courdavault</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100" b="0" i="0" u="none" strike="noStrike" dirty="0">
                          <a:solidFill>
                            <a:srgbClr val="000000"/>
                          </a:solidFill>
                          <a:effectLst/>
                          <a:latin typeface="Calibri" panose="020F0502020204030204" pitchFamily="34" charset="0"/>
                        </a:rPr>
                        <a:t>71155.7</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4071581089"/>
                  </a:ext>
                </a:extLst>
              </a:tr>
              <a:tr h="341400">
                <a:tc>
                  <a:txBody>
                    <a:bodyPr/>
                    <a:lstStyle/>
                    <a:p>
                      <a:pPr algn="l" fontAlgn="b"/>
                      <a:r>
                        <a:rPr lang="en-US" sz="1100" b="0" i="0" u="none" strike="noStrike">
                          <a:solidFill>
                            <a:srgbClr val="000000"/>
                          </a:solidFill>
                          <a:effectLst/>
                          <a:latin typeface="Calibri" panose="020F0502020204030204" pitchFamily="34" charset="0"/>
                        </a:rPr>
                        <a:t>Confections</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Tarte au </a:t>
                      </a:r>
                      <a:r>
                        <a:rPr lang="en-US" sz="1100" b="0" i="0" u="none" strike="noStrike" dirty="0" err="1">
                          <a:solidFill>
                            <a:srgbClr val="000000"/>
                          </a:solidFill>
                          <a:effectLst/>
                          <a:latin typeface="Calibri" panose="020F0502020204030204" pitchFamily="34" charset="0"/>
                        </a:rPr>
                        <a:t>sucre</a:t>
                      </a:r>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47234.97</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95283917"/>
                  </a:ext>
                </a:extLst>
              </a:tr>
              <a:tr h="341400">
                <a:tc>
                  <a:txBody>
                    <a:bodyPr/>
                    <a:lstStyle/>
                    <a:p>
                      <a:pPr algn="l" fontAlgn="b"/>
                      <a:r>
                        <a:rPr lang="en-US" sz="1100" b="0" i="0" u="none" strike="noStrike">
                          <a:solidFill>
                            <a:srgbClr val="000000"/>
                          </a:solidFill>
                          <a:effectLst/>
                          <a:latin typeface="Calibri" panose="020F0502020204030204" pitchFamily="34" charset="0"/>
                        </a:rPr>
                        <a:t>Grains/Cereals</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Gnocchi di nonna Alice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42593.06</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3904765563"/>
                  </a:ext>
                </a:extLst>
              </a:tr>
              <a:tr h="341400">
                <a:tc>
                  <a:txBody>
                    <a:bodyPr/>
                    <a:lstStyle/>
                    <a:p>
                      <a:pPr algn="l" fontAlgn="b"/>
                      <a:r>
                        <a:rPr lang="en-US" sz="1100" b="0" i="0" u="none" strike="noStrike">
                          <a:solidFill>
                            <a:srgbClr val="000000"/>
                          </a:solidFill>
                          <a:effectLst/>
                          <a:latin typeface="Calibri" panose="020F0502020204030204" pitchFamily="34" charset="0"/>
                        </a:rPr>
                        <a:t>Produce</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Manjimup Dried Apples</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41819.65</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4251319727"/>
                  </a:ext>
                </a:extLst>
              </a:tr>
              <a:tr h="341400">
                <a:tc>
                  <a:txBody>
                    <a:bodyPr/>
                    <a:lstStyle/>
                    <a:p>
                      <a:pPr algn="l" fontAlgn="b"/>
                      <a:r>
                        <a:rPr lang="en-US" sz="1100" b="0" i="0" u="none" strike="noStrike">
                          <a:solidFill>
                            <a:srgbClr val="000000"/>
                          </a:solidFill>
                          <a:effectLst/>
                          <a:latin typeface="Calibri" panose="020F0502020204030204" pitchFamily="34" charset="0"/>
                        </a:rPr>
                        <a:t>Seafood</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Carnarvon Tigers</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29171.875</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2317429320"/>
                  </a:ext>
                </a:extLst>
              </a:tr>
              <a:tr h="341400">
                <a:tc>
                  <a:txBody>
                    <a:bodyPr/>
                    <a:lstStyle/>
                    <a:p>
                      <a:pPr algn="l" fontAlgn="b"/>
                      <a:r>
                        <a:rPr lang="en-US" sz="1100" b="0" i="0" u="none" strike="noStrike">
                          <a:solidFill>
                            <a:srgbClr val="000000"/>
                          </a:solidFill>
                          <a:effectLst/>
                          <a:latin typeface="Calibri" panose="020F0502020204030204" pitchFamily="34" charset="0"/>
                        </a:rPr>
                        <a:t>Condiments</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Vegie-spread</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16701.095</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2387020477"/>
                  </a:ext>
                </a:extLst>
              </a:tr>
            </a:tbl>
          </a:graphicData>
        </a:graphic>
      </p:graphicFrame>
      <p:sp>
        <p:nvSpPr>
          <p:cNvPr id="73" name="Shape 7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latin typeface="Open Sans"/>
                <a:ea typeface="Open Sans"/>
                <a:cs typeface="Open Sans"/>
                <a:sym typeface="Open Sans"/>
              </a:rPr>
              <a:t>T</a:t>
            </a:r>
            <a:r>
              <a:rPr lang="en-US" dirty="0">
                <a:latin typeface="Open Sans"/>
                <a:ea typeface="Open Sans"/>
                <a:cs typeface="Open Sans"/>
                <a:sym typeface="Open Sans"/>
              </a:rPr>
              <a:t>h</a:t>
            </a:r>
            <a:r>
              <a:rPr lang="en" dirty="0">
                <a:latin typeface="Open Sans"/>
                <a:ea typeface="Open Sans"/>
                <a:cs typeface="Open Sans"/>
                <a:sym typeface="Open Sans"/>
              </a:rPr>
              <a:t>e following table shows the most sold product with its total sales per category. One can see that Cote de Blaye is the product that brings most sales. In addition these are products that could be most promoted in order to maximize sales.</a:t>
            </a:r>
          </a:p>
        </p:txBody>
      </p:sp>
      <p:sp>
        <p:nvSpPr>
          <p:cNvPr id="75" name="Shape 75"/>
          <p:cNvSpPr txBox="1">
            <a:spLocks noGrp="1"/>
          </p:cNvSpPr>
          <p:nvPr>
            <p:ph type="title"/>
          </p:nvPr>
        </p:nvSpPr>
        <p:spPr>
          <a:xfrm>
            <a:off x="0" y="0"/>
            <a:ext cx="9144000" cy="795600"/>
          </a:xfrm>
          <a:prstGeom prst="rect">
            <a:avLst/>
          </a:prstGeom>
          <a:solidFill>
            <a:srgbClr val="073763"/>
          </a:solidFill>
        </p:spPr>
        <p:txBody>
          <a:bodyPr lIns="91425" tIns="91425" rIns="91425" bIns="91425" anchor="ctr" anchorCtr="0">
            <a:noAutofit/>
          </a:bodyPr>
          <a:lstStyle/>
          <a:p>
            <a:pPr lvl="0" rtl="0">
              <a:spcBef>
                <a:spcPts val="0"/>
              </a:spcBef>
              <a:buNone/>
            </a:pPr>
            <a:r>
              <a:rPr lang="en" dirty="0">
                <a:solidFill>
                  <a:srgbClr val="FFFFFF"/>
                </a:solidFill>
                <a:latin typeface="Open Sans"/>
                <a:ea typeface="Open Sans"/>
                <a:cs typeface="Open Sans"/>
                <a:sym typeface="Open Sans"/>
              </a:rPr>
              <a:t>Most profitable product by category</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466</Words>
  <Application>Microsoft Office PowerPoint</Application>
  <PresentationFormat>On-screen Show (16:9)</PresentationFormat>
  <Paragraphs>67</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Open Sans</vt:lpstr>
      <vt:lpstr>Arial</vt:lpstr>
      <vt:lpstr>Calibri</vt:lpstr>
      <vt:lpstr>simple-light-2</vt:lpstr>
      <vt:lpstr>Count of Products And Their Procured Location</vt:lpstr>
      <vt:lpstr>Product Sales Trend</vt:lpstr>
      <vt:lpstr>Total Product Sales Distribution By Category</vt:lpstr>
      <vt:lpstr>Most profitable product by category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natraj rajput</cp:lastModifiedBy>
  <cp:revision>16</cp:revision>
  <dcterms:modified xsi:type="dcterms:W3CDTF">2017-05-18T19:09:08Z</dcterms:modified>
</cp:coreProperties>
</file>