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4"/>
    <p:sldMasterId id="2147483717" r:id="rId5"/>
    <p:sldMasterId id="2147483672" r:id="rId6"/>
  </p:sldMasterIdLst>
  <p:notesMasterIdLst>
    <p:notesMasterId r:id="rId35"/>
  </p:notesMasterIdLst>
  <p:handoutMasterIdLst>
    <p:handoutMasterId r:id="rId36"/>
  </p:handoutMasterIdLst>
  <p:sldIdLst>
    <p:sldId id="262" r:id="rId7"/>
    <p:sldId id="280" r:id="rId8"/>
    <p:sldId id="263" r:id="rId9"/>
    <p:sldId id="278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8" r:id="rId22"/>
    <p:sldId id="287" r:id="rId23"/>
    <p:sldId id="284" r:id="rId24"/>
    <p:sldId id="285" r:id="rId25"/>
    <p:sldId id="286" r:id="rId26"/>
    <p:sldId id="274" r:id="rId27"/>
    <p:sldId id="281" r:id="rId28"/>
    <p:sldId id="282" r:id="rId29"/>
    <p:sldId id="279" r:id="rId30"/>
    <p:sldId id="283" r:id="rId31"/>
    <p:sldId id="276" r:id="rId32"/>
    <p:sldId id="277" r:id="rId33"/>
    <p:sldId id="260" r:id="rId34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CD"/>
    <a:srgbClr val="000000"/>
    <a:srgbClr val="7FCDE7"/>
    <a:srgbClr val="7DC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94687"/>
  </p:normalViewPr>
  <p:slideViewPr>
    <p:cSldViewPr>
      <p:cViewPr varScale="1">
        <p:scale>
          <a:sx n="108" d="100"/>
          <a:sy n="108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4B0BBA-B204-4F03-BD99-6732F19B8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370E5-5154-46C8-B01C-A6EE6C763D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631B75AA-8FFB-4F7A-A81F-5AAC35CC81BD}" type="datetimeFigureOut">
              <a:rPr lang="en-US" altLang="es-ES"/>
              <a:pPr>
                <a:defRPr/>
              </a:pPr>
              <a:t>10/16/2020</a:t>
            </a:fld>
            <a:endParaRPr lang="en-US" alt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983-4A63-439D-A1E6-58EDA27E4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2442-4F6F-4CD6-AB4F-B5D307C459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CBF415B4-3FA1-423C-A4F3-6568C07F135E}" type="slidenum">
              <a:rPr lang="en-US" altLang="es-ES"/>
              <a:pPr>
                <a:defRPr/>
              </a:pPr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C0F12BF6-63DB-462E-AE21-3FA4458AA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5D6324-DCB8-4980-A8F1-8E8522713E1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imagen de diapositiva 1">
            <a:extLst>
              <a:ext uri="{FF2B5EF4-FFF2-40B4-BE49-F238E27FC236}">
                <a16:creationId xmlns:a16="http://schemas.microsoft.com/office/drawing/2014/main" id="{CDAB2CBC-2393-44AD-9088-449A7173F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Marcador de notas 2">
            <a:extLst>
              <a:ext uri="{FF2B5EF4-FFF2-40B4-BE49-F238E27FC236}">
                <a16:creationId xmlns:a16="http://schemas.microsoft.com/office/drawing/2014/main" id="{3315BA59-6673-4A67-BDD0-A981F9C4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18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05563D7-0D98-4206-A7F2-E2D290B6E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35500"/>
            <a:ext cx="9144000" cy="1246188"/>
          </a:xfrm>
          <a:prstGeom prst="rect">
            <a:avLst/>
          </a:prstGeom>
          <a:solidFill>
            <a:srgbClr val="7FCDE7"/>
          </a:solidFill>
          <a:ln>
            <a:noFill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defRPr/>
            </a:pPr>
            <a:endParaRPr lang="es-ES" altLang="es-ES"/>
          </a:p>
        </p:txBody>
      </p:sp>
      <p:cxnSp>
        <p:nvCxnSpPr>
          <p:cNvPr id="6" name="Conector recto 11">
            <a:extLst>
              <a:ext uri="{FF2B5EF4-FFF2-40B4-BE49-F238E27FC236}">
                <a16:creationId xmlns:a16="http://schemas.microsoft.com/office/drawing/2014/main" id="{09A373C1-0180-4D68-BF6D-AE00E454124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50825" y="1484313"/>
            <a:ext cx="0" cy="1851025"/>
          </a:xfrm>
          <a:prstGeom prst="line">
            <a:avLst/>
          </a:prstGeom>
          <a:noFill/>
          <a:ln w="79375" algn="ctr">
            <a:solidFill>
              <a:srgbClr val="7FCDE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3538" y="1598938"/>
            <a:ext cx="7614844" cy="1470025"/>
          </a:xfrm>
          <a:prstGeom prst="rect">
            <a:avLst/>
          </a:prstGeom>
        </p:spPr>
        <p:txBody>
          <a:bodyPr vert="horz"/>
          <a:lstStyle>
            <a:lvl1pPr>
              <a:defRPr sz="3600" b="1" cap="none" baseline="0"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4" y="4636168"/>
            <a:ext cx="8892476" cy="469055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s-ES_tradnl" dirty="0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0"/>
          </p:nvPr>
        </p:nvSpPr>
        <p:spPr>
          <a:xfrm>
            <a:off x="251223" y="5371601"/>
            <a:ext cx="8892778" cy="4690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4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0DC113-6737-4695-A483-1CA8B76A9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AE15B-4DDD-4CC5-9958-31EFFE7A353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08571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7EF4B-B090-4324-B873-A5361F1E5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92B45-9283-4846-9BD4-F185A03CBD04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98236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DFEAA-340E-4A83-9326-872B51BE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8B02-6634-475C-A3BB-DF9F013AE550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AFA6E-9CE7-4B02-9207-751B378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34CCD-FBC9-48A0-89C6-0FA40AFC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99EF4-149B-4198-87A0-ABC764BDCF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72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A7B16-CD73-47B3-BD99-51457F48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63303-F405-4ABB-84C2-36BA3CC6C096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E50-9FEB-45EC-81E9-4EE41A2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5CE2B-1950-444C-BB42-4235740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3B89-4FBD-443E-B2F2-5485E6CC6A9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05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3E095-E4E2-4C25-8D61-6D0785B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F1A81-FCB4-4E36-A272-BF803C6DEB3D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99C6-AF77-4117-964F-742A46F7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A109A-4D6F-4000-A93C-EE951EF5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9E17-6E08-4F58-A486-6E99B541631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69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43DF4A8-4A19-45B2-B4A8-2E0241CC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2C45-3AE3-4AE3-831B-B0B3DD93BDA5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9E322FF-D51F-4466-AE98-7C2A5F29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A9C5813D-29A5-474D-BB30-6DD5683C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F005-D7F3-448A-A819-C68DE8592F6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9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FF91487-5DD2-429D-AF3B-1BA7DCE2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EB1E-332E-4907-B626-52220822DE19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CD27C209-E49D-46BD-BCF9-5961DC1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1E43F28-3290-4BD2-BFD8-091889D2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0818C-853D-4ADF-B085-AFBAD579AB3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18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E2D567CB-B8FE-4284-8256-1BBDB6DF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376D2-F172-4CEE-BA04-1C533AB11C96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080A237-A476-43C3-90BB-2BCCCC6D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DE854B-685C-46E7-BAF6-AD3BEE7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9D425-54C9-4834-BE2B-5F593C039AB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051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97ADB0D6-CCD5-416E-BFC4-DC77DD7C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0054F-12BC-495B-A77B-9A549CDB80D3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815AE25-3AB6-45DC-8A21-642D6FC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AC0B4D31-0AAF-436E-BD4F-8A8E382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4C052-47BC-4DA5-95DD-AB14C8283CC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912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AF2806C-AF47-4787-9B86-B12BFF56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F962-C500-498C-9689-52454C10709A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8848F5C6-DEC8-49FF-ABA0-A8BEADC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6308E06-515D-443C-AB56-A4B1C23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50E77-AA25-4AD9-B131-DAC8F3929F2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8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9276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740FB46-F617-4909-8CC4-DA96DF22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96EF-F213-418D-940C-50D44BE15099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8567EA07-8D96-42CA-863D-962CBA72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5D9E23C-47FD-4E9A-AE48-FDDCD20A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6CF57-CA0D-47A4-B2A8-13FB4F8A94B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0279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2DF3D-F5E9-41BC-B919-40C8A8E0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358A-F7AD-43ED-9931-86EC0354E618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2BE7C-9477-403A-BBE1-214B8475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8C671-5362-44CA-86FD-53FCE515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965FC-3021-44DF-8878-20D093AA9CA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078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02A57-3771-498D-9C79-786171D9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FBA5-DEAB-4E39-B494-F048D788F6F5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D1472-3EBA-4B9B-B23B-1674C380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AC0BB-2AE3-45D0-BDDE-E946C759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6553-963A-4B14-901C-09B2B71AB3F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033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39FADF-5E42-407D-96D2-6DDA6E155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8585-5810-492C-BD1F-0D50ACB6EE24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691175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/>
          <a:lstStyle>
            <a:lvl1pPr>
              <a:defRPr cap="sm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69AAD5-C3B0-40E6-8425-A045D4C1A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01612" cy="182563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E47B785F-E090-4347-A988-C344D8FA5458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874634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A3A64B-B665-4FE3-B679-D63D5EFD1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FE2DE-0548-4F16-862C-C7B1A71B870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036062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C0950B-A514-48AB-96D2-2C5A53DF3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3C243-782F-4067-9178-0437D30D52B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38974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4608E-90A4-4950-AF8C-AAD963AFE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24DC-6102-4C4D-A312-8EC11AEB908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639529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7414E-19C2-4EEC-8C79-DE6293B2C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4B3C0-1D0F-47BE-9567-EC8BC4D98B58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093796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5A5996A-BFCA-4EE8-A63A-A88AA35D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D32A-8E6B-46AF-BAC3-D8977450DB1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65621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00ABE0-01F1-4674-A5CC-097DD8299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8525B-52C5-40DA-B7AF-C283E9E966F2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284031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F01756-AC47-4427-93D0-097908DC0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3635C-89CC-4040-A73B-1B3BC61B9312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918374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27F17F-ED35-470E-90D4-7B1F3EA41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88250-E204-4505-9015-1A5271D8F12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379570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298348-D409-4DD9-8AF7-3E6FC2C20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4DD64-673A-486F-879A-F939A2D078B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50501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60CAA0-CC97-4522-94D4-C714A9DEA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C1AC1-24A7-49D8-B0DB-D795CA05B874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08518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CF5BAF-4DF4-4590-9F15-268CC0B0D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79909-8F7E-41B2-ABD3-A68A91912FDF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234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30FFC-1739-4564-A49F-643604A3A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07B3E-2445-46FA-A7EA-2B91ABCE4B1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217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E882465-4BC1-477F-9FEB-44DDB4B2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71F9-6679-49AA-822F-6387D390D147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03384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AA87A7B-3E03-4739-BB0A-ADDA58E47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1A86-5B50-4216-B638-55AF59CFF9B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9790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C9699F-4284-49A7-AE2F-6AE7380DF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A28CE-59A7-4F9C-9701-587D7CF99BD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44808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130031-415A-4F47-AFE9-C3E9F0CD9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5188" y="6559550"/>
            <a:ext cx="273050" cy="173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142F9-8E5C-47CD-8A06-5950E151CDD1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871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9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BB45F5DC-BB19-4C49-A9B2-41E70F164E4E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9144000" cy="998538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F573D588-74A9-4A15-B3E0-97D5B4A3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chemeClr val="bg1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dirty="0">
                <a:solidFill>
                  <a:srgbClr val="FFFFFF"/>
                </a:solidFill>
              </a:endParaRPr>
            </a:p>
          </p:txBody>
        </p:sp>
        <p:sp>
          <p:nvSpPr>
            <p:cNvPr id="1034" name="Line 3">
              <a:extLst>
                <a:ext uri="{FF2B5EF4-FFF2-40B4-BE49-F238E27FC236}">
                  <a16:creationId xmlns:a16="http://schemas.microsoft.com/office/drawing/2014/main" id="{8122EB70-B1B2-4136-80B8-2F609A27B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F3B6EC15-F893-4B50-B40C-F929FA653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9039225"/>
            <a:ext cx="506412" cy="13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6E1007-580C-46E3-B71A-C92863446319}"/>
              </a:ext>
            </a:extLst>
          </p:cNvPr>
          <p:cNvSpPr txBox="1"/>
          <p:nvPr userDrawn="1"/>
        </p:nvSpPr>
        <p:spPr>
          <a:xfrm>
            <a:off x="0" y="57150"/>
            <a:ext cx="9144000" cy="7080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ES" sz="2000" cap="small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Trabajo Fin de Máster</a:t>
            </a:r>
          </a:p>
          <a:p>
            <a:pPr algn="ctr">
              <a:defRPr/>
            </a:pPr>
            <a:r>
              <a:rPr lang="es-ES" sz="2000" cap="small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Máster Universitario en Análisis y Visualización de Datos Masivos</a:t>
            </a:r>
          </a:p>
        </p:txBody>
      </p:sp>
      <p:pic>
        <p:nvPicPr>
          <p:cNvPr id="1029" name="Picture 12">
            <a:extLst>
              <a:ext uri="{FF2B5EF4-FFF2-40B4-BE49-F238E27FC236}">
                <a16:creationId xmlns:a16="http://schemas.microsoft.com/office/drawing/2014/main" id="{8A81296D-CACE-4F19-8A0D-06B32426FC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2" t="27951" r="12201" b="30051"/>
          <a:stretch>
            <a:fillRect/>
          </a:stretch>
        </p:blipFill>
        <p:spPr bwMode="auto">
          <a:xfrm>
            <a:off x="6575425" y="6054725"/>
            <a:ext cx="9699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Conector recto 4">
            <a:extLst>
              <a:ext uri="{FF2B5EF4-FFF2-40B4-BE49-F238E27FC236}">
                <a16:creationId xmlns:a16="http://schemas.microsoft.com/office/drawing/2014/main" id="{AE8C4FA1-3501-485D-9641-52C4D56DCE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667625" y="6051550"/>
            <a:ext cx="0" cy="641350"/>
          </a:xfrm>
          <a:prstGeom prst="line">
            <a:avLst/>
          </a:prstGeom>
          <a:noFill/>
          <a:ln w="25400" algn="ctr">
            <a:solidFill>
              <a:srgbClr val="7FCDE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uadroTexto 5">
            <a:extLst>
              <a:ext uri="{FF2B5EF4-FFF2-40B4-BE49-F238E27FC236}">
                <a16:creationId xmlns:a16="http://schemas.microsoft.com/office/drawing/2014/main" id="{F0868639-5DA8-4386-B9B8-C3F731AEA4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2400" y="6083300"/>
            <a:ext cx="1487488" cy="5842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s-ES" sz="1600">
                <a:solidFill>
                  <a:srgbClr val="0098CD"/>
                </a:solidFill>
                <a:latin typeface="Constantia" panose="02030602050306030303" pitchFamily="18" charset="0"/>
                <a:ea typeface="Batang" panose="02030600000101010101" pitchFamily="18" charset="-127"/>
                <a:cs typeface="Calibri" panose="020F0502020204030204" pitchFamily="34" charset="0"/>
              </a:rPr>
              <a:t>ESCUELA DE INGENIERÍA</a:t>
            </a:r>
          </a:p>
        </p:txBody>
      </p:sp>
      <p:pic>
        <p:nvPicPr>
          <p:cNvPr id="1032" name="Picture 10">
            <a:extLst>
              <a:ext uri="{FF2B5EF4-FFF2-40B4-BE49-F238E27FC236}">
                <a16:creationId xmlns:a16="http://schemas.microsoft.com/office/drawing/2014/main" id="{A4617870-362A-4A59-A84E-1000DF0E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3" b="35304"/>
          <a:stretch>
            <a:fillRect/>
          </a:stretch>
        </p:blipFill>
        <p:spPr bwMode="auto">
          <a:xfrm>
            <a:off x="179388" y="6045200"/>
            <a:ext cx="3016250" cy="654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84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>
            <a:extLst>
              <a:ext uri="{FF2B5EF4-FFF2-40B4-BE49-F238E27FC236}">
                <a16:creationId xmlns:a16="http://schemas.microsoft.com/office/drawing/2014/main" id="{4CE8B7E3-539C-441F-B684-037F16953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2051" name="Marcador de texto 2">
            <a:extLst>
              <a:ext uri="{FF2B5EF4-FFF2-40B4-BE49-F238E27FC236}">
                <a16:creationId xmlns:a16="http://schemas.microsoft.com/office/drawing/2014/main" id="{ECD299D6-D8AC-41AE-BF80-AC6D52DE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5B95A-8DD6-495D-B55D-ACA9C0E7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5F3C89-A90A-4AD9-9E6E-4209E8747C88}" type="datetimeFigureOut">
              <a:rPr lang="es-ES"/>
              <a:pPr>
                <a:defRPr/>
              </a:pPr>
              <a:t>16/10/2020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6937D-A9C4-4DAA-B588-64600699D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D79E8-9975-43D8-B077-CB284BEA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C2110C-B26B-485A-9805-BE200B1B804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37ECAFDF-5F2B-4AD2-9CD8-3109DC74F172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62AA835F-43EE-41DC-BBBF-3D63345A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dirty="0">
                <a:solidFill>
                  <a:srgbClr val="FFFFFF"/>
                </a:solidFill>
              </a:endParaRPr>
            </a:p>
          </p:txBody>
        </p:sp>
        <p:sp>
          <p:nvSpPr>
            <p:cNvPr id="3079" name="Line 3">
              <a:extLst>
                <a:ext uri="{FF2B5EF4-FFF2-40B4-BE49-F238E27FC236}">
                  <a16:creationId xmlns:a16="http://schemas.microsoft.com/office/drawing/2014/main" id="{2B96411E-AB8C-4123-964C-785806EAE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D3272508-6312-4DBD-BA96-14A4ED61C9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DADB70-0904-48D8-B07E-B4A443B5CB60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8B630812-A0A4-4CC7-81E3-31B3BCF24F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2541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6776D9-81C3-43AB-A450-268F8701213A}"/>
              </a:ext>
            </a:extLst>
          </p:cNvPr>
          <p:cNvSpPr txBox="1"/>
          <p:nvPr userDrawn="1"/>
        </p:nvSpPr>
        <p:spPr>
          <a:xfrm>
            <a:off x="0" y="50800"/>
            <a:ext cx="9144000" cy="2778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sz="1200" cap="small" dirty="0">
                <a:solidFill>
                  <a:srgbClr val="0098CD"/>
                </a:solidFill>
                <a:latin typeface="+mn-lt"/>
                <a:cs typeface="Calibri" panose="020F0502020204030204" pitchFamily="34" charset="0"/>
              </a:rPr>
              <a:t>Caracterización de equipos informáticos mediante clustering en una red empresarial			    Javier Artiga Garijo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81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C7D59A-BD30-414E-9FAA-5D23234F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720850"/>
            <a:ext cx="8712200" cy="1470025"/>
          </a:xfrm>
        </p:spPr>
        <p:txBody>
          <a:bodyPr/>
          <a:lstStyle/>
          <a:p>
            <a:pPr>
              <a:defRPr/>
            </a:pPr>
            <a: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Caracterización de equipos informáticos</a:t>
            </a:r>
            <a:b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clustering en una red empresarial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Subtítulo 5">
            <a:extLst>
              <a:ext uri="{FF2B5EF4-FFF2-40B4-BE49-F238E27FC236}">
                <a16:creationId xmlns:a16="http://schemas.microsoft.com/office/drawing/2014/main" id="{F45D579A-3F79-45EC-93FF-7F2738A28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9863" y="4587875"/>
            <a:ext cx="8939212" cy="66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altLang="es-ES" sz="1800"/>
              <a:t>Javier Artiga Garijo</a:t>
            </a:r>
          </a:p>
        </p:txBody>
      </p:sp>
      <p:sp>
        <p:nvSpPr>
          <p:cNvPr id="17412" name="Marcador de contenido 6">
            <a:extLst>
              <a:ext uri="{FF2B5EF4-FFF2-40B4-BE49-F238E27FC236}">
                <a16:creationId xmlns:a16="http://schemas.microsoft.com/office/drawing/2014/main" id="{521252A8-C04E-4C88-9DD8-1DA9504554E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9863" y="5222875"/>
            <a:ext cx="8939212" cy="41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altLang="es-ES" sz="1600"/>
              <a:t>Dirigido por Luis Miguel Garay Gallastegui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CC83BF-1D17-4D20-9E26-968C9657D7DF}"/>
              </a:ext>
            </a:extLst>
          </p:cNvPr>
          <p:cNvSpPr txBox="1"/>
          <p:nvPr/>
        </p:nvSpPr>
        <p:spPr>
          <a:xfrm>
            <a:off x="7235825" y="3924300"/>
            <a:ext cx="22796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Octubre de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Imagen 4">
            <a:extLst>
              <a:ext uri="{FF2B5EF4-FFF2-40B4-BE49-F238E27FC236}">
                <a16:creationId xmlns:a16="http://schemas.microsoft.com/office/drawing/2014/main" id="{CF950C67-681B-44F0-919B-EAECBBC3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2095"/>
            <a:ext cx="3952875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BDDDB-EF48-4FF8-B6F4-91010929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600200"/>
            <a:ext cx="4848197" cy="4525963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Extracción de sesiones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Se extraen unos 20M sesiones/día.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Cada una se representa mediante el</a:t>
            </a:r>
            <a:br>
              <a:rPr lang="es-ES" sz="1800" u="sng" dirty="0">
                <a:solidFill>
                  <a:schemeClr val="tx1"/>
                </a:solidFill>
              </a:rPr>
            </a:br>
            <a:r>
              <a:rPr lang="es-ES" sz="1800" u="sng" dirty="0">
                <a:solidFill>
                  <a:schemeClr val="tx1"/>
                </a:solidFill>
              </a:rPr>
              <a:t>vector de características de la sesión</a:t>
            </a:r>
            <a:r>
              <a:rPr lang="es-ES" sz="18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Para el desarrollo se hizo un muestreo del 5% (1M sesiones por día) sobre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>
                <a:solidFill>
                  <a:schemeClr val="tx1"/>
                </a:solidFill>
              </a:rPr>
              <a:t>7 días de datos.</a:t>
            </a:r>
          </a:p>
          <a:p>
            <a:pPr lvl="1">
              <a:spcBef>
                <a:spcPts val="1200"/>
              </a:spcBef>
              <a:defRPr/>
            </a:pPr>
            <a:endParaRPr lang="es-ES" sz="1800" u="sng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F9DB3-E494-4F62-AD1A-9C838207F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5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C9FBBD0-2826-4367-A239-D3F8316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E8AFC-4573-47CE-95D7-6EED6C95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Preprocesado para el clustering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Consiste en resumir todas las sesiones del día para cada IP origen, aplicando agregaciones y calculando métricas.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Se obtienen </a:t>
            </a:r>
            <a:r>
              <a:rPr lang="es-ES" sz="1800" u="sng" dirty="0">
                <a:solidFill>
                  <a:schemeClr val="tx1"/>
                </a:solidFill>
              </a:rPr>
              <a:t>matrices diarias</a:t>
            </a:r>
            <a:r>
              <a:rPr lang="es-E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E40FB4-4893-4D88-B8C1-1119F6389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5CF7A92-C498-4C6D-8F12-B070611E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4EB17-C13F-48B5-A259-8A3553F1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417638"/>
            <a:ext cx="8700117" cy="4708525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Preprocesado para el clustering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47E63-22BD-428A-902C-3A1F9D529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7</a:t>
            </a:r>
          </a:p>
        </p:txBody>
      </p:sp>
      <p:pic>
        <p:nvPicPr>
          <p:cNvPr id="27653" name="Imagen 4">
            <a:extLst>
              <a:ext uri="{FF2B5EF4-FFF2-40B4-BE49-F238E27FC236}">
                <a16:creationId xmlns:a16="http://schemas.microsoft.com/office/drawing/2014/main" id="{DDECC25D-43A7-4B53-971E-C2FA7744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908175"/>
            <a:ext cx="651668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C1CF884-FB88-4866-8A2A-4C034B1A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A4F14-AC3A-4962-819A-3B6137FE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417638"/>
            <a:ext cx="8700117" cy="4708525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Selección de características</a:t>
            </a:r>
          </a:p>
          <a:p>
            <a:pPr>
              <a:defRPr/>
            </a:pPr>
            <a:endParaRPr lang="es-ES" sz="240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DBBDD4-BF8C-4FBA-B26E-FE86DF757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7</a:t>
            </a:r>
          </a:p>
        </p:txBody>
      </p:sp>
      <p:pic>
        <p:nvPicPr>
          <p:cNvPr id="28677" name="Imagen 4">
            <a:extLst>
              <a:ext uri="{FF2B5EF4-FFF2-40B4-BE49-F238E27FC236}">
                <a16:creationId xmlns:a16="http://schemas.microsoft.com/office/drawing/2014/main" id="{F89D0D1F-4634-4E32-BA4C-F4353E5E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908175"/>
            <a:ext cx="651668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0435A46-639C-4A5F-AA99-CBE4B616A6F5}"/>
              </a:ext>
            </a:extLst>
          </p:cNvPr>
          <p:cNvSpPr/>
          <p:nvPr/>
        </p:nvSpPr>
        <p:spPr bwMode="auto">
          <a:xfrm>
            <a:off x="115200" y="4788000"/>
            <a:ext cx="6411913" cy="75600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0B67F057-6913-4F45-B9BE-4D087AE2919A}"/>
              </a:ext>
            </a:extLst>
          </p:cNvPr>
          <p:cNvSpPr txBox="1">
            <a:spLocks/>
          </p:cNvSpPr>
          <p:nvPr/>
        </p:nvSpPr>
        <p:spPr>
          <a:xfrm>
            <a:off x="6556375" y="2276475"/>
            <a:ext cx="2517775" cy="38496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–"/>
              <a:defRPr/>
            </a:pPr>
            <a:endParaRPr lang="es-ES" sz="1600" kern="0" dirty="0"/>
          </a:p>
          <a:p>
            <a:pPr marL="216000" indent="-216000">
              <a:buFont typeface="Arial" panose="020B0604020202020204" pitchFamily="34" charset="0"/>
              <a:buChar char="–"/>
              <a:defRPr/>
            </a:pPr>
            <a:r>
              <a:rPr lang="es-ES" sz="1600" kern="0" dirty="0"/>
              <a:t>Son principalmente </a:t>
            </a:r>
            <a:r>
              <a:rPr lang="es-ES" sz="1600" kern="0" dirty="0">
                <a:solidFill>
                  <a:schemeClr val="accent6"/>
                </a:solidFill>
              </a:rPr>
              <a:t>6 características</a:t>
            </a:r>
            <a:r>
              <a:rPr lang="es-ES" sz="1600" kern="0" dirty="0"/>
              <a:t> las que influyen en la clasificación.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6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1600" kern="0" dirty="0"/>
          </a:p>
          <a:p>
            <a:pPr marL="216000" indent="-216000">
              <a:buFont typeface="Arial" panose="020B0604020202020204" pitchFamily="34" charset="0"/>
              <a:buChar char="–"/>
              <a:defRPr/>
            </a:pPr>
            <a:r>
              <a:rPr lang="es-ES" sz="1600" kern="0" dirty="0"/>
              <a:t>Las características temporales no eran tan decisivas como se creía.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879C53-394D-4B35-9765-81CA7359858A}"/>
              </a:ext>
            </a:extLst>
          </p:cNvPr>
          <p:cNvSpPr/>
          <p:nvPr/>
        </p:nvSpPr>
        <p:spPr bwMode="auto">
          <a:xfrm>
            <a:off x="115200" y="2268000"/>
            <a:ext cx="6411913" cy="720477"/>
          </a:xfrm>
          <a:prstGeom prst="rect">
            <a:avLst/>
          </a:prstGeom>
          <a:solidFill>
            <a:schemeClr val="accent5">
              <a:alpha val="30000"/>
            </a:schemeClr>
          </a:solidFill>
          <a:ln w="25400" cap="flat" cmpd="sng" algn="ctr">
            <a:solidFill>
              <a:schemeClr val="accent6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E1E081C-C8D3-4949-A7BE-640C1F38A345}"/>
              </a:ext>
            </a:extLst>
          </p:cNvPr>
          <p:cNvSpPr/>
          <p:nvPr/>
        </p:nvSpPr>
        <p:spPr bwMode="auto">
          <a:xfrm>
            <a:off x="115200" y="4022725"/>
            <a:ext cx="6411913" cy="756000"/>
          </a:xfrm>
          <a:prstGeom prst="rect">
            <a:avLst/>
          </a:prstGeom>
          <a:solidFill>
            <a:schemeClr val="accent5">
              <a:alpha val="30000"/>
            </a:schemeClr>
          </a:solidFill>
          <a:ln w="25400" cap="flat" cmpd="sng" algn="ctr">
            <a:solidFill>
              <a:schemeClr val="accent6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B6C5A9-408E-4D95-98E2-37523296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1AE923-F0A0-4F82-9A0F-A0FF78DDA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E81012-1305-48FC-9D8F-B61F3F1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10">
                <a:extLst>
                  <a:ext uri="{FF2B5EF4-FFF2-40B4-BE49-F238E27FC236}">
                    <a16:creationId xmlns:a16="http://schemas.microsoft.com/office/drawing/2014/main" id="{BC8AB785-A3BB-4DBE-AA5A-93FB12E92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83" y="1600200"/>
                <a:ext cx="8242917" cy="452596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s-ES" sz="2400" kern="0" cap="small" dirty="0">
                    <a:solidFill>
                      <a:schemeClr val="tx1"/>
                    </a:solidFill>
                  </a:rPr>
                  <a:t>Evaluaciones experimentales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s-ES" sz="1800" kern="0" dirty="0">
                    <a:solidFill>
                      <a:schemeClr val="tx1"/>
                    </a:solidFill>
                  </a:rPr>
                  <a:t>A través del método del codo y múltiples pruebas, se determina </a:t>
                </a:r>
                <a14:m>
                  <m:oMath xmlns:m="http://schemas.openxmlformats.org/officeDocument/2006/math">
                    <m:r>
                      <a:rPr lang="es-E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s-ES" sz="18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defRPr/>
                </a:pPr>
                <a:r>
                  <a:rPr lang="es-ES" sz="1800" kern="0" dirty="0">
                    <a:solidFill>
                      <a:schemeClr val="tx1"/>
                    </a:solidFill>
                  </a:rPr>
                  <a:t>Se mide la calidad del clustering mediante:</a:t>
                </a:r>
              </a:p>
              <a:p>
                <a:pPr lvl="2">
                  <a:defRPr/>
                </a:pPr>
                <a:r>
                  <a:rPr lang="es-ES" sz="1800" kern="0" dirty="0">
                    <a:solidFill>
                      <a:schemeClr val="tx1"/>
                    </a:solidFill>
                  </a:rPr>
                  <a:t>Ratio de sumas de cuadrados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ES" sz="18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𝑐𝑙𝑢𝑠𝑡𝑒𝑟𝑠</m:t>
                                </m:r>
                              </m:sub>
                            </m:sSub>
                          </m:num>
                          <m:den>
                            <m:r>
                              <a:rPr lang="es-ES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ES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ES" sz="1800" kern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>
                  <a:defRPr/>
                </a:pPr>
                <a:r>
                  <a:rPr lang="es-ES" sz="1800" kern="0" dirty="0">
                    <a:solidFill>
                      <a:schemeClr val="tx1"/>
                    </a:solidFill>
                  </a:rPr>
                  <a:t>Coeficiente de silueta</a:t>
                </a:r>
                <a:endParaRPr lang="es-ES" sz="1800" dirty="0"/>
              </a:p>
            </p:txBody>
          </p:sp>
        </mc:Choice>
        <mc:Fallback xmlns="">
          <p:sp>
            <p:nvSpPr>
              <p:cNvPr id="10" name="Marcador de contenido 10">
                <a:extLst>
                  <a:ext uri="{FF2B5EF4-FFF2-40B4-BE49-F238E27FC236}">
                    <a16:creationId xmlns:a16="http://schemas.microsoft.com/office/drawing/2014/main" id="{BC8AB785-A3BB-4DBE-AA5A-93FB12E92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83" y="1600200"/>
                <a:ext cx="8242917" cy="4525963"/>
              </a:xfrm>
              <a:blipFill>
                <a:blip r:embed="rId2"/>
                <a:stretch>
                  <a:fillRect l="-1036" t="-9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DA67222-555A-4CB5-911D-F0C60EC02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2"/>
          <a:stretch/>
        </p:blipFill>
        <p:spPr>
          <a:xfrm>
            <a:off x="4800600" y="1790435"/>
            <a:ext cx="4343400" cy="38292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Anomalías</a:t>
            </a:r>
            <a:endParaRPr lang="es-ES" sz="1800" b="1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078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81EB72-2C72-4826-B5EE-BE944C837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4"/>
          <a:stretch/>
        </p:blipFill>
        <p:spPr>
          <a:xfrm>
            <a:off x="4800599" y="2060848"/>
            <a:ext cx="4334527" cy="3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6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A29E30-BF44-4F45-B57F-4AC2CDED9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/>
          <a:stretch/>
        </p:blipFill>
        <p:spPr>
          <a:xfrm>
            <a:off x="4813910" y="2132855"/>
            <a:ext cx="4334527" cy="35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FFFF00"/>
                  </a:solidFill>
                </a:u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0ADD89-1A28-4973-BC08-D288EB2F2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/>
          <a:stretch/>
        </p:blipFill>
        <p:spPr>
          <a:xfrm>
            <a:off x="4813909" y="2060848"/>
            <a:ext cx="4334525" cy="35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42E1E9-D5D7-446B-BD19-3D877626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79DE4-B37F-4921-8CA6-97CA03BB5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1DEFE-6760-4798-821E-F7DEDF9830EB}" type="slidenum">
              <a:rPr lang="es-ES_tradnl" altLang="es-ES"/>
              <a:pPr>
                <a:defRPr/>
              </a:pPr>
              <a:t>2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95919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D160-75B1-4C07-BCF1-296AFC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654F-10CE-45C8-A938-1C47EC1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Composición de los clusters:</a:t>
            </a:r>
          </a:p>
          <a:p>
            <a:pPr lvl="1">
              <a:lnSpc>
                <a:spcPts val="2800"/>
              </a:lnSpc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Muchas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b="1" u="sng" dirty="0">
                <a:solidFill>
                  <a:schemeClr val="tx1"/>
                </a:solidFill>
                <a:uFill>
                  <a:solidFill>
                    <a:srgbClr val="00FF00"/>
                  </a:solidFill>
                </a:uFill>
              </a:rPr>
              <a:t>Pocas conexiones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Sesiones UDP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Conexiones largas</a:t>
            </a:r>
          </a:p>
          <a:p>
            <a:pPr lvl="1">
              <a:lnSpc>
                <a:spcPts val="2800"/>
              </a:lnSpc>
              <a:defRPr/>
            </a:pPr>
            <a:r>
              <a:rPr lang="es-ES" sz="1800" dirty="0">
                <a:solidFill>
                  <a:schemeClr val="tx1"/>
                </a:solidFill>
              </a:rPr>
              <a:t>Anomalías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AB4F2-B241-4D8A-8119-B5D7719EB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F88471-95E7-4E3B-8FD5-3AD0623FA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/>
          <a:stretch/>
        </p:blipFill>
        <p:spPr>
          <a:xfrm>
            <a:off x="4813909" y="2060848"/>
            <a:ext cx="4334525" cy="35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7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525FC-D857-46A8-A8DB-2EE901E6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FE1DF-4F53-4FD9-AFA7-FEAFAC3C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567BB0-E5FB-4DE5-893A-238746424DCD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 dirty="0"/>
              <a:t>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BA32BD-8020-45DF-8373-BDBEC106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0" y="1614445"/>
            <a:ext cx="9144000" cy="46767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15EA2B-7507-4B00-BE8E-85D6705B013A}"/>
              </a:ext>
            </a:extLst>
          </p:cNvPr>
          <p:cNvSpPr/>
          <p:nvPr/>
        </p:nvSpPr>
        <p:spPr bwMode="auto">
          <a:xfrm>
            <a:off x="1331640" y="4365104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525FC-D857-46A8-A8DB-2EE901E6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FE1DF-4F53-4FD9-AFA7-FEAFAC3C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567BB0-E5FB-4DE5-893A-238746424DCD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 dirty="0"/>
              <a:t>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BA32BD-8020-45DF-8373-BDBEC106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0" y="1614445"/>
            <a:ext cx="9144000" cy="46767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15EA2B-7507-4B00-BE8E-85D6705B013A}"/>
              </a:ext>
            </a:extLst>
          </p:cNvPr>
          <p:cNvSpPr/>
          <p:nvPr/>
        </p:nvSpPr>
        <p:spPr bwMode="auto">
          <a:xfrm>
            <a:off x="1331640" y="4365104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E2FA05-E419-450D-89BC-21C5BFB15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78" t="55165" r="485" b="6346"/>
          <a:stretch/>
        </p:blipFill>
        <p:spPr>
          <a:xfrm>
            <a:off x="7092280" y="2293054"/>
            <a:ext cx="1800200" cy="3461923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79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525FC-D857-46A8-A8DB-2EE901E6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FE1DF-4F53-4FD9-AFA7-FEAFAC3C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10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567BB0-E5FB-4DE5-893A-238746424DCD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 dirty="0"/>
              <a:t>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BA32BD-8020-45DF-8373-BDBEC106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0" y="1614445"/>
            <a:ext cx="9144000" cy="46767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15EA2B-7507-4B00-BE8E-85D6705B013A}"/>
              </a:ext>
            </a:extLst>
          </p:cNvPr>
          <p:cNvSpPr/>
          <p:nvPr/>
        </p:nvSpPr>
        <p:spPr bwMode="auto">
          <a:xfrm>
            <a:off x="1331640" y="4365104"/>
            <a:ext cx="1512168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E2FA05-E419-450D-89BC-21C5BFB15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78" t="55165" r="485" b="6346"/>
          <a:stretch/>
        </p:blipFill>
        <p:spPr>
          <a:xfrm>
            <a:off x="7092280" y="2293054"/>
            <a:ext cx="1800200" cy="3461923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3A039D-1C02-4305-ADA3-EF285FB08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" t="6014" r="78438" b="87941"/>
          <a:stretch/>
        </p:blipFill>
        <p:spPr>
          <a:xfrm>
            <a:off x="373452" y="1706092"/>
            <a:ext cx="4217837" cy="720080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46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525FC-D857-46A8-A8DB-2EE901E6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FE1DF-4F53-4FD9-AFA7-FEAFAC3C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11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567BB0-E5FB-4DE5-893A-238746424DCD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 dirty="0"/>
              <a:t>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85727A-EEFB-42FE-BCD4-68C5F0D4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52" y="1557175"/>
            <a:ext cx="6624735" cy="4785681"/>
          </a:xfrm>
          <a:prstGeom prst="rect">
            <a:avLst/>
          </a:prstGeom>
        </p:spPr>
      </p:pic>
      <p:pic>
        <p:nvPicPr>
          <p:cNvPr id="2" name="Imagen 1" descr="Gráfico de líneas&#10;&#10;Descripción generada automáticamente">
            <a:extLst>
              <a:ext uri="{FF2B5EF4-FFF2-40B4-BE49-F238E27FC236}">
                <a16:creationId xmlns:a16="http://schemas.microsoft.com/office/drawing/2014/main" id="{B139B6BF-C3DA-48EE-9BBF-3C7EB0D0E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" r="6469" b="97752"/>
          <a:stretch/>
        </p:blipFill>
        <p:spPr>
          <a:xfrm>
            <a:off x="173390" y="2082822"/>
            <a:ext cx="2459724" cy="221687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Gráfico de líneas&#10;&#10;Descripción generada automáticamente">
            <a:extLst>
              <a:ext uri="{FF2B5EF4-FFF2-40B4-BE49-F238E27FC236}">
                <a16:creationId xmlns:a16="http://schemas.microsoft.com/office/drawing/2014/main" id="{6DD85A84-3238-4CCD-BEC4-568C7A6AA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2" t="19660" r="8745" b="78557"/>
          <a:stretch/>
        </p:blipFill>
        <p:spPr>
          <a:xfrm>
            <a:off x="193118" y="2672856"/>
            <a:ext cx="2439995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 descr="Gráfico de líneas&#10;&#10;Descripción generada automáticamente">
            <a:extLst>
              <a:ext uri="{FF2B5EF4-FFF2-40B4-BE49-F238E27FC236}">
                <a16:creationId xmlns:a16="http://schemas.microsoft.com/office/drawing/2014/main" id="{7E68A111-66EC-421A-9BAF-56DC82976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39151" r="4106" b="58835"/>
          <a:stretch/>
        </p:blipFill>
        <p:spPr>
          <a:xfrm>
            <a:off x="193118" y="3311176"/>
            <a:ext cx="2439995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 descr="Gráfico de líneas&#10;&#10;Descripción generada automáticamente">
            <a:extLst>
              <a:ext uri="{FF2B5EF4-FFF2-40B4-BE49-F238E27FC236}">
                <a16:creationId xmlns:a16="http://schemas.microsoft.com/office/drawing/2014/main" id="{A88367ED-B366-459D-8ADC-353669544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00" b="39500"/>
          <a:stretch/>
        </p:blipFill>
        <p:spPr>
          <a:xfrm>
            <a:off x="171339" y="3917981"/>
            <a:ext cx="2508315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 descr="Gráfico de líneas&#10;&#10;Descripción generada automáticamente">
            <a:extLst>
              <a:ext uri="{FF2B5EF4-FFF2-40B4-BE49-F238E27FC236}">
                <a16:creationId xmlns:a16="http://schemas.microsoft.com/office/drawing/2014/main" id="{BD6F9C1D-ABFC-4C8C-BE2A-D11847F5A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964" b="19878"/>
          <a:stretch/>
        </p:blipFill>
        <p:spPr>
          <a:xfrm>
            <a:off x="193118" y="4496187"/>
            <a:ext cx="2442443" cy="238458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 descr="Gráfico de líneas&#10;&#10;Descripción generada automáticamente">
            <a:extLst>
              <a:ext uri="{FF2B5EF4-FFF2-40B4-BE49-F238E27FC236}">
                <a16:creationId xmlns:a16="http://schemas.microsoft.com/office/drawing/2014/main" id="{4875C167-82B3-4912-9B32-D288CADF0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80" b="178"/>
          <a:stretch/>
        </p:blipFill>
        <p:spPr>
          <a:xfrm>
            <a:off x="147009" y="5127842"/>
            <a:ext cx="2534696" cy="291906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38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525FC-D857-46A8-A8DB-2EE901E6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Evaluación en escenario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FE1DF-4F53-4FD9-AFA7-FEAFAC3C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11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D567BB0-E5FB-4DE5-893A-238746424DCD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 dirty="0"/>
              <a:t>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85727A-EEFB-42FE-BCD4-68C5F0D4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52" y="1557175"/>
            <a:ext cx="6624735" cy="47856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CE3222-BB6E-4663-94C6-42F2CD9CB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6" t="83809" r="9565"/>
          <a:stretch/>
        </p:blipFill>
        <p:spPr>
          <a:xfrm>
            <a:off x="506510" y="2614036"/>
            <a:ext cx="8530139" cy="1319017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073FD6-E413-4DD8-86BD-8B938EF64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7" t="85441" r="80802" b="2117"/>
          <a:stretch/>
        </p:blipFill>
        <p:spPr>
          <a:xfrm>
            <a:off x="107351" y="2004602"/>
            <a:ext cx="1296298" cy="2537887"/>
          </a:xfrm>
          <a:prstGeom prst="rect">
            <a:avLst/>
          </a:prstGeom>
          <a:ln w="38100" cap="sq">
            <a:solidFill>
              <a:srgbClr val="0098C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0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87970-60FF-43B5-A580-814B6F97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sz="4000" cap="small" dirty="0">
                <a:solidFill>
                  <a:schemeClr val="tx1"/>
                </a:solidFill>
              </a:rPr>
              <a:t>Conclusiones y líneas futuras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44B6D-E1F4-472F-8336-AF0FB24F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569371"/>
          </a:xfrm>
        </p:spPr>
        <p:txBody>
          <a:bodyPr/>
          <a:lstStyle/>
          <a:p>
            <a:pPr>
              <a:defRPr/>
            </a:pPr>
            <a:r>
              <a:rPr lang="es-ES" sz="1800" dirty="0">
                <a:solidFill>
                  <a:schemeClr val="tx1"/>
                </a:solidFill>
              </a:rPr>
              <a:t>Podemos clasificar en categorías relevantes las direcciones IP de una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>
                <a:solidFill>
                  <a:schemeClr val="tx1"/>
                </a:solidFill>
              </a:rPr>
              <a:t>gran red empresarial, según su comportamiento de red.</a:t>
            </a:r>
          </a:p>
          <a:p>
            <a:pPr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La categoría “anomalías” captura comportamiento sospechosos,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>
                <a:solidFill>
                  <a:schemeClr val="tx1"/>
                </a:solidFill>
              </a:rPr>
              <a:t>aunque no necesariamente malintencionados.</a:t>
            </a:r>
          </a:p>
          <a:p>
            <a:pPr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Esta aportación puede tener una aplicación práctica inmediata.</a:t>
            </a:r>
          </a:p>
          <a:p>
            <a:pPr lvl="1">
              <a:defRPr/>
            </a:pPr>
            <a:endParaRPr lang="es-ES" sz="240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734756-F701-47EE-90A2-8EB03EFAB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88751-E51D-4C39-B16C-36400A07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6868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 </a:t>
            </a:r>
            <a:r>
              <a:rPr lang="es-ES" sz="1800" dirty="0">
                <a:solidFill>
                  <a:schemeClr val="tx1"/>
                </a:solidFill>
              </a:rPr>
              <a:t>La investigación podría continuar:</a:t>
            </a:r>
          </a:p>
          <a:p>
            <a:pPr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Incorporando otros firewalls como fuente de datos, e incluso correlándolos.</a:t>
            </a:r>
          </a:p>
          <a:p>
            <a:pPr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Aplicando este sistema de clustering a conexiones externas.</a:t>
            </a:r>
          </a:p>
          <a:p>
            <a:pPr>
              <a:spcBef>
                <a:spcPts val="1200"/>
              </a:spcBef>
              <a:defRPr/>
            </a:pPr>
            <a:r>
              <a:rPr lang="es-ES" sz="1800" dirty="0">
                <a:solidFill>
                  <a:schemeClr val="tx1"/>
                </a:solidFill>
              </a:rPr>
              <a:t>Incrementando la granularidad dentro de las categorías normales mediante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>
                <a:solidFill>
                  <a:schemeClr val="tx1"/>
                </a:solidFill>
              </a:rPr>
              <a:t>una segunda clusterización.</a:t>
            </a:r>
          </a:p>
          <a:p>
            <a:pPr lvl="1">
              <a:spcBef>
                <a:spcPts val="1200"/>
              </a:spcBef>
              <a:defRPr/>
            </a:pPr>
            <a:endParaRPr lang="es-ES" sz="1800" dirty="0">
              <a:solidFill>
                <a:srgbClr val="24292E"/>
              </a:solidFill>
            </a:endParaRPr>
          </a:p>
          <a:p>
            <a:pPr lvl="1">
              <a:defRPr/>
            </a:pPr>
            <a:endParaRPr lang="es-ES" sz="240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DA90B2-DD68-4A56-BB4F-5B57DA04A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13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D64E446-9FD6-45CF-B9C6-16172D5B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sz="4000" cap="small" dirty="0">
                <a:solidFill>
                  <a:schemeClr val="tx1"/>
                </a:solidFill>
              </a:rPr>
              <a:t>Conclusiones y líneas futuras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Imagen 4">
            <a:extLst>
              <a:ext uri="{FF2B5EF4-FFF2-40B4-BE49-F238E27FC236}">
                <a16:creationId xmlns:a16="http://schemas.microsoft.com/office/drawing/2014/main" id="{0CCD0E74-90E1-493B-8073-C73579D8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54175"/>
            <a:ext cx="36004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42E1E9-D5D7-446B-BD19-3D877626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79DE4-B37F-4921-8CA6-97CA03BB5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2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4DD193A0-036D-4FC5-BC16-A8D93B52F3B7}"/>
              </a:ext>
            </a:extLst>
          </p:cNvPr>
          <p:cNvSpPr txBox="1">
            <a:spLocks/>
          </p:cNvSpPr>
          <p:nvPr/>
        </p:nvSpPr>
        <p:spPr>
          <a:xfrm>
            <a:off x="443883" y="1600200"/>
            <a:ext cx="8242917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¿Podemos clasificar en categorías relevantes las direcciones IP de una gran red empresarial, según su comportamiento de red?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¿Cuáles serían esas categorías?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¿Seremos capaces de identificar comportamientos sospechosos en base a esta clasificación?</a:t>
            </a:r>
          </a:p>
          <a:p>
            <a:pPr>
              <a:spcBef>
                <a:spcPts val="1800"/>
              </a:spcBef>
            </a:pPr>
            <a:endParaRPr lang="es-ES" alt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42E1E9-D5D7-446B-BD19-3D877626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79DE4-B37F-4921-8CA6-97CA03BB5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2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4DD193A0-036D-4FC5-BC16-A8D93B52F3B7}"/>
              </a:ext>
            </a:extLst>
          </p:cNvPr>
          <p:cNvSpPr txBox="1">
            <a:spLocks/>
          </p:cNvSpPr>
          <p:nvPr/>
        </p:nvSpPr>
        <p:spPr>
          <a:xfrm>
            <a:off x="443883" y="1600200"/>
            <a:ext cx="8242917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¿Podemos clasificar en categorías relevantes las direcciones IP de una gran red empresarial, según su comportamiento de red?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¿Cuáles serían esas categorías?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¿Seremos capaces de identificar comportamientos sospechosos en base a esta clasificación?</a:t>
            </a:r>
          </a:p>
          <a:p>
            <a:pPr>
              <a:spcBef>
                <a:spcPts val="1800"/>
              </a:spcBef>
            </a:pPr>
            <a:r>
              <a:rPr lang="es-ES" altLang="es-ES" dirty="0">
                <a:solidFill>
                  <a:schemeClr val="tx1"/>
                </a:solidFill>
              </a:rPr>
              <a:t>Objetivo: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s-ES" altLang="es-ES" sz="2400" dirty="0">
                <a:solidFill>
                  <a:schemeClr val="tx1"/>
                </a:solidFill>
              </a:rPr>
              <a:t>“Diseñar y probar un sistema que</a:t>
            </a:r>
            <a:br>
              <a:rPr lang="es-ES" altLang="es-ES" sz="2400" dirty="0">
                <a:solidFill>
                  <a:schemeClr val="tx1"/>
                </a:solidFill>
              </a:rPr>
            </a:br>
            <a:r>
              <a:rPr lang="es-ES" altLang="es-ES" sz="2400" dirty="0">
                <a:solidFill>
                  <a:schemeClr val="tx1"/>
                </a:solidFill>
              </a:rPr>
              <a:t>categorice los equipos finales de una red empresarial</a:t>
            </a:r>
            <a:br>
              <a:rPr lang="es-ES" altLang="es-ES" sz="2400" dirty="0">
                <a:solidFill>
                  <a:schemeClr val="tx1"/>
                </a:solidFill>
              </a:rPr>
            </a:br>
            <a:r>
              <a:rPr lang="es-ES" altLang="es-ES" sz="2400" dirty="0">
                <a:solidFill>
                  <a:schemeClr val="tx1"/>
                </a:solidFill>
              </a:rPr>
              <a:t>y detecte comportamientos anómalos.”</a:t>
            </a:r>
          </a:p>
        </p:txBody>
      </p:sp>
    </p:spTree>
    <p:extLst>
      <p:ext uri="{BB962C8B-B14F-4D97-AF65-F5344CB8AC3E}">
        <p14:creationId xmlns:p14="http://schemas.microsoft.com/office/powerpoint/2010/main" val="303836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1612C2-5B92-4A6D-B0D0-13D7AE19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Estado del Arte</a:t>
            </a:r>
          </a:p>
        </p:txBody>
      </p:sp>
      <p:sp>
        <p:nvSpPr>
          <p:cNvPr id="20483" name="Marcador de contenido 4">
            <a:extLst>
              <a:ext uri="{FF2B5EF4-FFF2-40B4-BE49-F238E27FC236}">
                <a16:creationId xmlns:a16="http://schemas.microsoft.com/office/drawing/2014/main" id="{2D8FC01C-7509-414B-B7C9-6C489B5CC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66863"/>
            <a:ext cx="86868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Aprendizaje automático en clasificación de tráfico</a:t>
            </a:r>
          </a:p>
          <a:p>
            <a:pPr>
              <a:spcBef>
                <a:spcPts val="1300"/>
              </a:spcBef>
            </a:pPr>
            <a:endParaRPr lang="es-ES" altLang="es-ES" dirty="0"/>
          </a:p>
          <a:p>
            <a:pPr>
              <a:spcBef>
                <a:spcPct val="0"/>
              </a:spcBef>
            </a:pPr>
            <a:endParaRPr lang="es-ES" altLang="es-ES" dirty="0"/>
          </a:p>
          <a:p>
            <a:r>
              <a:rPr lang="es-ES" altLang="es-ES" dirty="0"/>
              <a:t>Detección de anomalías sobre actividad de red</a:t>
            </a:r>
          </a:p>
          <a:p>
            <a:pPr>
              <a:spcBef>
                <a:spcPts val="1300"/>
              </a:spcBef>
            </a:pPr>
            <a:endParaRPr lang="es-ES" altLang="es-ES" dirty="0"/>
          </a:p>
          <a:p>
            <a:pPr>
              <a:spcBef>
                <a:spcPct val="0"/>
              </a:spcBef>
            </a:pPr>
            <a:endParaRPr lang="es-ES" altLang="es-ES" dirty="0"/>
          </a:p>
          <a:p>
            <a:r>
              <a:rPr lang="es-ES" altLang="es-ES" dirty="0"/>
              <a:t>Clustering</a:t>
            </a:r>
            <a:endParaRPr lang="es-ES" altLang="es-ES" sz="18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170444-1BA7-4CF2-ABE7-2890906AF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contenido 4">
            <a:extLst>
              <a:ext uri="{FF2B5EF4-FFF2-40B4-BE49-F238E27FC236}">
                <a16:creationId xmlns:a16="http://schemas.microsoft.com/office/drawing/2014/main" id="{7ED99AD9-CBB2-4C88-ABBD-A3F4AAB9C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/>
              <a:t>Aprendizaje automático en clasificación de tráfico</a:t>
            </a:r>
          </a:p>
          <a:p>
            <a:pPr lvl="1">
              <a:spcBef>
                <a:spcPts val="1200"/>
              </a:spcBef>
            </a:pPr>
            <a:r>
              <a:rPr lang="es-ES" altLang="es-ES" sz="1600"/>
              <a:t>Enfoques basados en flujos</a:t>
            </a:r>
          </a:p>
          <a:p>
            <a:pPr lvl="1">
              <a:spcAft>
                <a:spcPts val="1200"/>
              </a:spcAft>
            </a:pPr>
            <a:r>
              <a:rPr lang="es-ES" altLang="es-ES" sz="1600"/>
              <a:t>Enfoques basados en hosts</a:t>
            </a:r>
          </a:p>
          <a:p>
            <a:r>
              <a:rPr lang="es-ES" altLang="es-ES"/>
              <a:t>Detección de anomalías sobre actividad de red</a:t>
            </a:r>
          </a:p>
          <a:p>
            <a:pPr>
              <a:spcBef>
                <a:spcPts val="1300"/>
              </a:spcBef>
            </a:pPr>
            <a:endParaRPr lang="es-ES" altLang="es-ES"/>
          </a:p>
          <a:p>
            <a:pPr>
              <a:spcBef>
                <a:spcPct val="0"/>
              </a:spcBef>
            </a:pPr>
            <a:endParaRPr lang="es-ES" altLang="es-ES"/>
          </a:p>
          <a:p>
            <a:r>
              <a:rPr lang="es-ES" altLang="es-ES"/>
              <a:t>Clustering</a:t>
            </a:r>
          </a:p>
          <a:p>
            <a:pPr lvl="1"/>
            <a:endParaRPr lang="es-ES" altLang="es-ES" sz="18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BBDF136-9E2F-4526-9EA1-EDB8B4FB0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D676717D-EDBD-4FFA-BC8C-16E3944A9F05}"/>
              </a:ext>
            </a:extLst>
          </p:cNvPr>
          <p:cNvSpPr txBox="1">
            <a:spLocks/>
          </p:cNvSpPr>
          <p:nvPr/>
        </p:nvSpPr>
        <p:spPr>
          <a:xfrm>
            <a:off x="0" y="476250"/>
            <a:ext cx="9144000" cy="941388"/>
          </a:xfrm>
          <a:prstGeom prst="rect">
            <a:avLst/>
          </a:prstGeom>
        </p:spPr>
        <p:txBody>
          <a:bodyPr vert="horz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cap="small" baseline="0">
                <a:solidFill>
                  <a:schemeClr val="tx1"/>
                </a:solidFill>
                <a:latin typeface="+mn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marL="360000">
              <a:defRPr/>
            </a:pPr>
            <a:r>
              <a:rPr lang="es-ES" kern="0"/>
              <a:t>Estado del Arte</a:t>
            </a:r>
            <a:endParaRPr lang="es-E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Marcador de contenido 4">
            <a:extLst>
              <a:ext uri="{FF2B5EF4-FFF2-40B4-BE49-F238E27FC236}">
                <a16:creationId xmlns:a16="http://schemas.microsoft.com/office/drawing/2014/main" id="{0BA432A6-1357-4E7F-A88D-E48EC2700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/>
              <a:t>Aprendizaje automático en clasificación de tráfico</a:t>
            </a:r>
          </a:p>
          <a:p>
            <a:pPr lvl="1">
              <a:spcBef>
                <a:spcPts val="1200"/>
              </a:spcBef>
            </a:pPr>
            <a:r>
              <a:rPr lang="es-ES" altLang="es-ES" sz="1600"/>
              <a:t>Enfoques basados en flujos</a:t>
            </a:r>
          </a:p>
          <a:p>
            <a:pPr lvl="1">
              <a:spcAft>
                <a:spcPts val="1200"/>
              </a:spcAft>
            </a:pPr>
            <a:r>
              <a:rPr lang="es-ES" altLang="es-ES" sz="1600"/>
              <a:t>Enfoques basados en hosts</a:t>
            </a:r>
          </a:p>
          <a:p>
            <a:r>
              <a:rPr lang="es-ES" altLang="es-ES"/>
              <a:t>Detección de anomalías sobre actividad de red</a:t>
            </a:r>
          </a:p>
          <a:p>
            <a:pPr lvl="1">
              <a:spcBef>
                <a:spcPts val="1200"/>
              </a:spcBef>
            </a:pPr>
            <a:r>
              <a:rPr lang="es-ES" altLang="es-ES" sz="1600"/>
              <a:t>Medidas de seguridad basadas en firmas</a:t>
            </a:r>
          </a:p>
          <a:p>
            <a:pPr lvl="1">
              <a:spcAft>
                <a:spcPts val="1200"/>
              </a:spcAft>
            </a:pPr>
            <a:r>
              <a:rPr lang="es-ES" altLang="es-ES" sz="1600"/>
              <a:t>Medidas de seguridad basadas en comportamientos anómalos</a:t>
            </a:r>
          </a:p>
          <a:p>
            <a:r>
              <a:rPr lang="es-ES" altLang="es-ES"/>
              <a:t>Clustering</a:t>
            </a:r>
          </a:p>
          <a:p>
            <a:pPr lvl="1"/>
            <a:endParaRPr lang="es-ES" altLang="es-ES" sz="18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85E8A1F-E3BE-4024-9529-3EE0AB4F1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C1E9C585-65B2-4AC4-89F9-B9C5F761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Estado del Arte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5D5A29-8A46-4AC5-90F9-B1FA2775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</a:rPr>
              <a:t>Aprendizaje automático en clasificación de tráfico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/>
                </a:solidFill>
              </a:rPr>
              <a:t>Enfoques basados en flujos</a:t>
            </a:r>
          </a:p>
          <a:p>
            <a:pPr lvl="1">
              <a:spcAft>
                <a:spcPts val="120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Enfoques basados en hosts</a:t>
            </a:r>
          </a:p>
          <a:p>
            <a:pPr>
              <a:defRPr/>
            </a:pPr>
            <a:r>
              <a:rPr lang="es-ES" dirty="0">
                <a:solidFill>
                  <a:schemeClr val="tx1"/>
                </a:solidFill>
              </a:rPr>
              <a:t>Detección de anomalías sobre actividad de red</a:t>
            </a:r>
          </a:p>
          <a:p>
            <a:pPr lvl="1"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/>
                </a:solidFill>
              </a:rPr>
              <a:t>Medidas de seguridad basadas en firmas</a:t>
            </a:r>
          </a:p>
          <a:p>
            <a:pPr lvl="1">
              <a:spcAft>
                <a:spcPts val="1200"/>
              </a:spcAft>
              <a:defRPr/>
            </a:pPr>
            <a:r>
              <a:rPr lang="es-ES" sz="1600" dirty="0">
                <a:solidFill>
                  <a:schemeClr val="tx1"/>
                </a:solidFill>
              </a:rPr>
              <a:t>Medidas de seguridad basadas en comportamientos anómalos</a:t>
            </a:r>
          </a:p>
          <a:p>
            <a:pPr>
              <a:defRPr/>
            </a:pPr>
            <a:r>
              <a:rPr lang="es-ES" dirty="0">
                <a:solidFill>
                  <a:schemeClr val="tx1"/>
                </a:solidFill>
              </a:rPr>
              <a:t>Clustering</a:t>
            </a:r>
          </a:p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s-ES" sz="1600" dirty="0">
                <a:solidFill>
                  <a:schemeClr val="tx1"/>
                </a:solidFill>
              </a:rPr>
              <a:t>Ventajas del aprendizaje automático: autónomo, robusto, adaptable, puede hallar patrones complejos.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s-ES" sz="1600" dirty="0">
                <a:solidFill>
                  <a:schemeClr val="tx1"/>
                </a:solidFill>
              </a:rPr>
              <a:t>Alto coste de datos etiquetados a priori, convienen técnicas no supervisadas.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s-ES" sz="1600" dirty="0">
                <a:solidFill>
                  <a:schemeClr val="tx1"/>
                </a:solidFill>
              </a:rPr>
              <a:t>Numerosos trabajos demuestran la utilidad del clustering para esta tarea.</a:t>
            </a:r>
          </a:p>
          <a:p>
            <a:pPr lvl="1">
              <a:defRPr/>
            </a:pP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376AF5D-D99A-448E-ADF2-22DE3D125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3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154B1D33-28D8-4897-B7C5-7D984F02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Estado del Arte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DB7D-6858-467D-83F3-602EB4AD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marL="360000">
              <a:defRPr/>
            </a:pPr>
            <a:r>
              <a:rPr lang="es-ES" dirty="0"/>
              <a:t>Desarrollo de la contribución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B5F19-7FBA-415F-A6EA-D93AC8AD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s-ES" sz="2400" cap="small" dirty="0">
                <a:solidFill>
                  <a:schemeClr val="tx1"/>
                </a:solidFill>
              </a:rPr>
              <a:t>Presentación del escenario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874802-64E3-480D-9EDE-7FF94C079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altLang="es-ES" dirty="0"/>
              <a:t>4</a:t>
            </a:r>
          </a:p>
        </p:txBody>
      </p:sp>
      <p:pic>
        <p:nvPicPr>
          <p:cNvPr id="24581" name="Imagen 6">
            <a:extLst>
              <a:ext uri="{FF2B5EF4-FFF2-40B4-BE49-F238E27FC236}">
                <a16:creationId xmlns:a16="http://schemas.microsoft.com/office/drawing/2014/main" id="{488A285D-1B46-44B8-AB97-9FD46475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787650"/>
            <a:ext cx="8543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ángulo 7">
            <a:extLst>
              <a:ext uri="{FF2B5EF4-FFF2-40B4-BE49-F238E27FC236}">
                <a16:creationId xmlns:a16="http://schemas.microsoft.com/office/drawing/2014/main" id="{1996C7CE-DBDA-484A-A5DC-8FE7D0BA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0437"/>
            <a:ext cx="5937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4583" name="Rectángulo 9">
            <a:extLst>
              <a:ext uri="{FF2B5EF4-FFF2-40B4-BE49-F238E27FC236}">
                <a16:creationId xmlns:a16="http://schemas.microsoft.com/office/drawing/2014/main" id="{021B1713-73B2-4DC3-B8F3-C0A66E21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3429000"/>
            <a:ext cx="641350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B30DE78-FCCD-43CF-BAC8-E0D89E0B14F4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41deaed2-0a69-4219-9e4f-045dfe6a99b2"/>
  </ds:schemaRefs>
</ds:datastoreItem>
</file>

<file path=customXml/itemProps2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690</Words>
  <Application>Microsoft Office PowerPoint</Application>
  <PresentationFormat>Presentación en pantalla (4:3)</PresentationFormat>
  <Paragraphs>165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Avenir Roman</vt:lpstr>
      <vt:lpstr>Calibri</vt:lpstr>
      <vt:lpstr>Calibri Light</vt:lpstr>
      <vt:lpstr>Cambria Math</vt:lpstr>
      <vt:lpstr>Constantia</vt:lpstr>
      <vt:lpstr>Default - 1_Quote slide</vt:lpstr>
      <vt:lpstr>Diseño personalizado</vt:lpstr>
      <vt:lpstr>1_Default - 1_Quote slide</vt:lpstr>
      <vt:lpstr>Caracterización de equipos informáticos mediante clustering en una red empresarial</vt:lpstr>
      <vt:lpstr>Introducción</vt:lpstr>
      <vt:lpstr>Introducción</vt:lpstr>
      <vt:lpstr>Introducción</vt:lpstr>
      <vt:lpstr>Estado del Arte</vt:lpstr>
      <vt:lpstr>Presentación de PowerPoint</vt:lpstr>
      <vt:lpstr>Estado del Arte</vt:lpstr>
      <vt:lpstr>Estado del Arte</vt:lpstr>
      <vt:lpstr>Desarrollo de la contribución</vt:lpstr>
      <vt:lpstr>Desarrollo de la contribución</vt:lpstr>
      <vt:lpstr>Desarrollo de la contribución</vt:lpstr>
      <vt:lpstr>Desarrollo de la contribución</vt:lpstr>
      <vt:lpstr>Desarrollo de la contribución</vt:lpstr>
      <vt:lpstr>Desarrollo de la contribución</vt:lpstr>
      <vt:lpstr>Resultados</vt:lpstr>
      <vt:lpstr>Resultados</vt:lpstr>
      <vt:lpstr>Resultados</vt:lpstr>
      <vt:lpstr>Resultados</vt:lpstr>
      <vt:lpstr>Resultados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 y líneas futuras</vt:lpstr>
      <vt:lpstr>Conclusiones y líneas futuras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 - Javier Artiga Garijo - Caracterización de equipos informáticos</dc:title>
  <dc:creator>Javier Artiga Garijo</dc:creator>
  <cp:lastModifiedBy>Javier Artiga</cp:lastModifiedBy>
  <cp:revision>52</cp:revision>
  <dcterms:modified xsi:type="dcterms:W3CDTF">2020-10-16T07:08:53Z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