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4"/>
    <p:sldMasterId id="2147483717" r:id="rId5"/>
    <p:sldMasterId id="2147483672" r:id="rId6"/>
  </p:sldMasterIdLst>
  <p:notesMasterIdLst>
    <p:notesMasterId r:id="rId35"/>
  </p:notesMasterIdLst>
  <p:handoutMasterIdLst>
    <p:handoutMasterId r:id="rId36"/>
  </p:handoutMasterIdLst>
  <p:sldIdLst>
    <p:sldId id="262" r:id="rId7"/>
    <p:sldId id="263" r:id="rId8"/>
    <p:sldId id="280" r:id="rId9"/>
    <p:sldId id="279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5" r:id="rId22"/>
    <p:sldId id="286" r:id="rId23"/>
    <p:sldId id="287" r:id="rId24"/>
    <p:sldId id="289" r:id="rId25"/>
    <p:sldId id="290" r:id="rId26"/>
    <p:sldId id="274" r:id="rId27"/>
    <p:sldId id="281" r:id="rId28"/>
    <p:sldId id="283" r:id="rId29"/>
    <p:sldId id="284" r:id="rId30"/>
    <p:sldId id="282" r:id="rId31"/>
    <p:sldId id="276" r:id="rId32"/>
    <p:sldId id="277" r:id="rId33"/>
    <p:sldId id="260" r:id="rId34"/>
  </p:sldIdLst>
  <p:sldSz cx="12192000" cy="6858000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CD"/>
    <a:srgbClr val="000000"/>
    <a:srgbClr val="7FCDE7"/>
    <a:srgbClr val="7DC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9"/>
    <p:restoredTop sz="94687"/>
  </p:normalViewPr>
  <p:slideViewPr>
    <p:cSldViewPr>
      <p:cViewPr varScale="1">
        <p:scale>
          <a:sx n="108" d="100"/>
          <a:sy n="108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66390B-32B5-42B9-A685-7D4F8C846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0655F-2515-4F3A-B9C2-D1E4B61521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0E3ED6BB-70EE-4698-BC47-4BB9C8CA559E}" type="datetimeFigureOut">
              <a:rPr lang="en-US" altLang="es-ES"/>
              <a:pPr>
                <a:defRPr/>
              </a:pPr>
              <a:t>10/16/2020</a:t>
            </a:fld>
            <a:endParaRPr lang="en-US" alt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7B6DB-3817-413D-9BCF-36A13ED1E9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B95A-C47B-430C-ADB5-886325012F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7FD94EFB-2266-4120-9E62-D0176D2EDD11}" type="slidenum">
              <a:rPr lang="en-US" altLang="es-ES"/>
              <a:pPr>
                <a:defRPr/>
              </a:pPr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49BE6DB5-AF54-4852-9517-FB3E1FE1A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2E8C2E3-37E5-48FA-B8C4-CDC20B5DC7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imagen de diapositiva 1">
            <a:extLst>
              <a:ext uri="{FF2B5EF4-FFF2-40B4-BE49-F238E27FC236}">
                <a16:creationId xmlns:a16="http://schemas.microsoft.com/office/drawing/2014/main" id="{A2C7A1C9-CC44-4654-A830-1559BB31A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Marcador de notas 2">
            <a:extLst>
              <a:ext uri="{FF2B5EF4-FFF2-40B4-BE49-F238E27FC236}">
                <a16:creationId xmlns:a16="http://schemas.microsoft.com/office/drawing/2014/main" id="{93DA970D-D75C-4FC9-9BDC-ED6771742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8687803-7C81-41F9-85FB-23243C78E8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92600"/>
            <a:ext cx="12192000" cy="1512888"/>
          </a:xfrm>
          <a:prstGeom prst="rect">
            <a:avLst/>
          </a:prstGeom>
          <a:solidFill>
            <a:srgbClr val="7FCDE7"/>
          </a:solidFill>
          <a:ln>
            <a:noFill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defRPr/>
            </a:pPr>
            <a:endParaRPr lang="es-ES" altLang="es-ES"/>
          </a:p>
        </p:txBody>
      </p:sp>
      <p:cxnSp>
        <p:nvCxnSpPr>
          <p:cNvPr id="6" name="Conector recto 11">
            <a:extLst>
              <a:ext uri="{FF2B5EF4-FFF2-40B4-BE49-F238E27FC236}">
                <a16:creationId xmlns:a16="http://schemas.microsoft.com/office/drawing/2014/main" id="{E8427E5F-21A0-4BC9-9FFF-2BF7AFC460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34963" y="1484313"/>
            <a:ext cx="0" cy="1851025"/>
          </a:xfrm>
          <a:prstGeom prst="line">
            <a:avLst/>
          </a:prstGeom>
          <a:noFill/>
          <a:ln w="79375" algn="ctr">
            <a:solidFill>
              <a:srgbClr val="7FCDE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1384" y="1598935"/>
            <a:ext cx="10153125" cy="1470025"/>
          </a:xfrm>
          <a:prstGeom prst="rect">
            <a:avLst/>
          </a:prstGeom>
        </p:spPr>
        <p:txBody>
          <a:bodyPr vert="horz"/>
          <a:lstStyle>
            <a:lvl1pPr>
              <a:defRPr sz="3600" b="1" cap="none" baseline="0"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366" y="4293096"/>
            <a:ext cx="11856634" cy="73543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s-ES_tradnl" dirty="0"/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0"/>
          </p:nvPr>
        </p:nvSpPr>
        <p:spPr>
          <a:xfrm>
            <a:off x="334963" y="5028529"/>
            <a:ext cx="11857037" cy="735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656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B24D49-F17B-48F8-AA59-908B35709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5850E-0253-4036-B6DF-A1922E073E1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8832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5402C1-BD19-4D83-9BEB-D08CEFF79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E3A5-BDF5-4AE8-89FA-6E2E08288E03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96608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FC1AD-FAFF-42A6-85CB-327ABB26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B389C-8D74-458C-AD1E-965F7192556A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06D0A-6D83-44A1-B14D-A0860A34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4D1CC-F1C6-4C26-88DC-8DE41A3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BCBEF-E536-41AA-956D-A7275679CE5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94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86F53-F152-4A93-8AB4-56AE4D9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09A7D-E71C-4ED4-BDE5-AAF4890B1CB6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3123B-549D-4C60-8694-16BF2D1B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EE169-E313-414F-9C1B-FE75E990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4576E-E1AC-4E61-87C2-F1B562C019F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3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45772-9AC8-49D6-A3E9-E8A6BDA4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C5449-3AFF-43B4-ACA8-4CA7CE856D04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9934B-13CE-4510-813B-7B8B6AC2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F3001-97A7-4859-89F5-C9BCF2F9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18B8-9F09-4710-80EF-085AFD3F7B2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07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BBE6502-A5B9-42A9-A7F3-E4D01720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F21E-C72F-4D84-B2E5-60BDB494122E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AF542C8-5F40-4F44-BBD0-442362A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0B08D73-D3EA-4E75-94C6-E98F1A9B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6118F-DAD6-4D17-9E38-951B885450D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45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31544C8-5E24-4D36-AEFB-CBFA3550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7E543-A5CF-4DB1-8D59-5C54D482A6F5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278AD4DF-7AA1-4FFE-A328-248BC82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F2E5AE7-468A-4C90-BE8A-87901806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DB08-A57C-42DA-82FA-C7FFA3C0E07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3405CC84-2D72-470D-92EE-C9DF1789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25D25-0632-4662-84C7-098008293CE3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D1F8871-7D02-47FA-A898-A7F7890F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0636F14-8264-4876-87CE-76F256C9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6745C-F29E-428E-B8FE-E72CBC444BE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4016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C1178D4-E473-4372-B901-67980AEF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87342-36A8-4720-893E-73456B2B3849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857B8B2-22DB-4E88-B858-D2F19A3E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E0E9F2EC-2FBA-4035-B8BD-15477F3F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74A9-AEF8-44AF-817A-0509DDD094B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013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C76F821-EECF-4D2E-BCF9-4BAF1C07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958F1-275B-413B-97C3-B0383FDAF37D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129F172-E56F-4DA1-AC3F-026B285E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CA8471EF-4A81-4929-8385-E6AE69B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5FFB-B9B3-4D92-8553-F5B89CF831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63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1308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EBCED55-510B-4EE3-9651-AEF341D8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51EA4-53F3-4AF3-A290-12B0DCFB9841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9B29E9A-7D2E-424B-9E0A-5182F0EA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FC11418-250D-4068-A28F-F423DA8E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3742-CC0D-4BBB-BBAE-7BEDD291435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42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1B801-CC8B-4C21-B73A-AD795EED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7E332-BEE5-41A6-B14E-7FC59BA579F9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DD201-9201-4407-BB36-342C9BB1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2E4B5-0DF9-4B57-B89D-5D6034D7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81A79-0DF6-4242-AA63-C2117923D64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816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23DB9-50A1-49ED-8D28-C38D011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11A3-9E18-4A73-8CFE-88180BF63599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20882-85E0-463B-B88E-F0574DFA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A087F-A692-4C62-995E-4A0A87AC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A5A2-D86A-476B-9826-424AD783FC2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395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4E32CA-988D-401F-A32A-4C7AE7990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F4852-E005-4B83-A225-75F97A4F391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780467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40966"/>
          </a:xfrm>
          <a:prstGeom prst="rect">
            <a:avLst/>
          </a:prstGeom>
        </p:spPr>
        <p:txBody>
          <a:bodyPr vert="horz"/>
          <a:lstStyle>
            <a:lvl1pPr>
              <a:defRPr cap="sm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DB06F4-D665-46FA-A74A-DE00AF458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268287" cy="182563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308BA6FB-3263-422F-8E4B-145E7DEA1E78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755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998FE2-7254-4094-B9DD-471086014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DA6B-9300-43A9-883F-5C4F4329601C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793396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C95238-02AC-48C2-B49F-E0AC10089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27BA-8618-429F-92B2-651974D5826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752736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FED43-C00D-4445-9AAA-3C9B93892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46113-ED10-4CB7-80FB-9ED88F492AD5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556890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68F8ED7-4711-4981-8287-CE2B8AAF8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6FFA-6B3B-4E74-A9F1-7AE0B369970F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958591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BF6EAB8-6D7A-4341-926B-3B9DFC6F9A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ACE62-D3AD-426A-B0BE-83D9863B4359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8418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2B9769-2A10-4B83-94B6-0E416AD58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BC2C-8560-4EB2-AE8F-7C889F646879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551969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154379-DCE5-4555-9EC2-D3FC92F8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6F735-A1A0-420C-9720-2D31E88D5441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55001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07C11B-0AFE-4A37-94DE-E10BF8E1D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70BD-6E4A-4FD6-A7B9-D04881914B04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28166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F8F0CE-4D67-4527-88BC-110E83893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9B348-F216-45C6-AF17-F62E9F73890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114006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0D4ACD-55E4-4DD8-8AE7-3EDC16676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623D-10EA-4D78-9DEA-FE0636DFEA50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20806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F0973E-F168-49D1-8DEA-46784958B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575F4-0155-4050-9AA1-4752563A56EF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4844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D9137-F3D3-4326-82E7-DB4B272DC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E874C-FF9A-4804-98D4-139432BD0BA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5723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B9827A7-7D50-4814-ACCF-275A0AB76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D58B-A5B6-46FB-AEE9-38DFAB33BFB3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2494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CCF165E-94E1-43B7-9E96-E334F554F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08A2-460F-4B8C-A548-802C407F1D40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7563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3765BA-A3BE-465A-B0D1-BDEAE786B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6FA59-4740-4067-8D8D-7717B2981BCA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7428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4E95B3-2A92-42C6-A015-FF0B11893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14113" y="6559550"/>
            <a:ext cx="363537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168AB-BCF8-407A-8384-9E49979D06E4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57963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9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DB64B8B0-498F-4983-A131-A7E69DED8903}"/>
              </a:ext>
            </a:extLst>
          </p:cNvPr>
          <p:cNvGrpSpPr>
            <a:grpSpLocks/>
          </p:cNvGrpSpPr>
          <p:nvPr/>
        </p:nvGrpSpPr>
        <p:grpSpPr bwMode="auto">
          <a:xfrm>
            <a:off x="0" y="5795963"/>
            <a:ext cx="12192000" cy="107950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9EA52936-0BED-4360-8707-E1E34BABC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dirty="0">
                <a:solidFill>
                  <a:srgbClr val="FFFFFF"/>
                </a:solidFill>
              </a:endParaRPr>
            </a:p>
          </p:txBody>
        </p:sp>
        <p:sp>
          <p:nvSpPr>
            <p:cNvPr id="1034" name="Line 3">
              <a:extLst>
                <a:ext uri="{FF2B5EF4-FFF2-40B4-BE49-F238E27FC236}">
                  <a16:creationId xmlns:a16="http://schemas.microsoft.com/office/drawing/2014/main" id="{72D8BD23-6035-4811-A71D-C5DD394CD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389EC2A9-7B61-43C1-82C8-DEB1F7180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039225"/>
            <a:ext cx="676275" cy="138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5405B463-4639-41B8-ADEB-720D85381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3" b="35304"/>
          <a:stretch>
            <a:fillRect/>
          </a:stretch>
        </p:blipFill>
        <p:spPr bwMode="auto">
          <a:xfrm>
            <a:off x="550863" y="5961063"/>
            <a:ext cx="3457575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2">
            <a:extLst>
              <a:ext uri="{FF2B5EF4-FFF2-40B4-BE49-F238E27FC236}">
                <a16:creationId xmlns:a16="http://schemas.microsoft.com/office/drawing/2014/main" id="{707E8F15-76A4-407E-9ADD-08D3088769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2" t="27951" r="12201" b="30051"/>
          <a:stretch>
            <a:fillRect/>
          </a:stretch>
        </p:blipFill>
        <p:spPr bwMode="auto">
          <a:xfrm>
            <a:off x="8759825" y="5973763"/>
            <a:ext cx="11128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Conector recto 4">
            <a:extLst>
              <a:ext uri="{FF2B5EF4-FFF2-40B4-BE49-F238E27FC236}">
                <a16:creationId xmlns:a16="http://schemas.microsoft.com/office/drawing/2014/main" id="{3F5DAA4F-E035-4B23-88D5-874E89AC3B6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128250" y="5973763"/>
            <a:ext cx="0" cy="736600"/>
          </a:xfrm>
          <a:prstGeom prst="line">
            <a:avLst/>
          </a:prstGeom>
          <a:noFill/>
          <a:ln w="25400" algn="ctr">
            <a:solidFill>
              <a:srgbClr val="7FCDE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CuadroTexto 5">
            <a:extLst>
              <a:ext uri="{FF2B5EF4-FFF2-40B4-BE49-F238E27FC236}">
                <a16:creationId xmlns:a16="http://schemas.microsoft.com/office/drawing/2014/main" id="{4E2F1C08-D9FC-44B3-95FF-A983DCD73F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25088" y="6069013"/>
            <a:ext cx="1709737" cy="58578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s-ES" sz="1600">
                <a:solidFill>
                  <a:srgbClr val="0098CD"/>
                </a:solidFill>
                <a:latin typeface="Constantia" panose="02030602050306030303" pitchFamily="18" charset="0"/>
                <a:ea typeface="Batang" panose="02030600000101010101" pitchFamily="18" charset="-127"/>
                <a:cs typeface="Calibri" panose="020F0502020204030204" pitchFamily="34" charset="0"/>
              </a:rPr>
              <a:t>ESCUELA DE INGENIERÍA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7C76912-956B-457C-A9E1-8415272C270E}"/>
              </a:ext>
            </a:extLst>
          </p:cNvPr>
          <p:cNvSpPr txBox="1"/>
          <p:nvPr userDrawn="1"/>
        </p:nvSpPr>
        <p:spPr>
          <a:xfrm>
            <a:off x="0" y="57150"/>
            <a:ext cx="12192000" cy="7080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" sz="2000" cap="small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Trabajo Fin de Máster</a:t>
            </a:r>
          </a:p>
          <a:p>
            <a:pPr algn="ctr">
              <a:defRPr/>
            </a:pPr>
            <a:r>
              <a:rPr lang="es-ES" sz="2000" cap="small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Máster Universitario en Análisis y Visualización de Datos Masivos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84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>
            <a:extLst>
              <a:ext uri="{FF2B5EF4-FFF2-40B4-BE49-F238E27FC236}">
                <a16:creationId xmlns:a16="http://schemas.microsoft.com/office/drawing/2014/main" id="{2539E0DC-2CB5-4F6E-B7A7-7FF9209A4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2051" name="Marcador de texto 2">
            <a:extLst>
              <a:ext uri="{FF2B5EF4-FFF2-40B4-BE49-F238E27FC236}">
                <a16:creationId xmlns:a16="http://schemas.microsoft.com/office/drawing/2014/main" id="{4EB56877-715B-4AB9-833D-10A861DD7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F12F3-E6F3-4044-91FB-25A8BE39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12DA65-B683-4823-A258-9A98A6DBEB07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6E17C6-11C9-43F4-B2F2-DBEC90120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F1D4C-00E4-47CA-A415-001E4A38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ABF1A8-CE49-4A11-B631-3280280871D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BB6DBF3C-FCB8-4D58-9C95-1CEA139BAF01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12199938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BECDD0FE-865A-4C9B-8C16-5E088EE93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dirty="0">
                <a:solidFill>
                  <a:srgbClr val="FFFFFF"/>
                </a:solidFill>
              </a:endParaRPr>
            </a:p>
          </p:txBody>
        </p:sp>
        <p:sp>
          <p:nvSpPr>
            <p:cNvPr id="3079" name="Line 3">
              <a:extLst>
                <a:ext uri="{FF2B5EF4-FFF2-40B4-BE49-F238E27FC236}">
                  <a16:creationId xmlns:a16="http://schemas.microsoft.com/office/drawing/2014/main" id="{329684F3-228D-44BC-952A-646E212BD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81BE8D69-7450-480D-BDDE-9D2E97CD16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1314113" y="6559550"/>
            <a:ext cx="363537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E14293-DA67-4DE5-B541-E06F00CCEE5B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172051A7-234F-465B-9E62-9CDFCA119E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2388"/>
            <a:ext cx="16716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48FC9A-2516-4DC9-9B2C-C8A3988C977C}"/>
              </a:ext>
            </a:extLst>
          </p:cNvPr>
          <p:cNvSpPr txBox="1"/>
          <p:nvPr userDrawn="1"/>
        </p:nvSpPr>
        <p:spPr>
          <a:xfrm>
            <a:off x="0" y="36513"/>
            <a:ext cx="12192000" cy="3063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es-ES" sz="1400" cap="small" dirty="0">
                <a:solidFill>
                  <a:srgbClr val="0098CD"/>
                </a:solidFill>
                <a:latin typeface="+mn-lt"/>
                <a:cs typeface="Calibri" panose="020F0502020204030204" pitchFamily="34" charset="0"/>
              </a:rPr>
              <a:t>	Caracterización de equipos informáticos mediante clustering en una red empresarial						   Javier Artiga Garijo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81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8D6CC6-22AB-4F06-A6DF-772FE0B45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20850"/>
            <a:ext cx="10153650" cy="1470025"/>
          </a:xfrm>
        </p:spPr>
        <p:txBody>
          <a:bodyPr/>
          <a:lstStyle/>
          <a:p>
            <a:pPr>
              <a:defRPr/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Caracterización de equipos informáticos</a:t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clustering en una red empresarial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Subtítulo 5">
            <a:extLst>
              <a:ext uri="{FF2B5EF4-FFF2-40B4-BE49-F238E27FC236}">
                <a16:creationId xmlns:a16="http://schemas.microsoft.com/office/drawing/2014/main" id="{F76B7CD7-D6D4-48E3-A6A7-77E14BFDDB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4963" y="4365625"/>
            <a:ext cx="11857037" cy="66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altLang="es-ES"/>
              <a:t>Javier Artiga Garijo</a:t>
            </a:r>
          </a:p>
        </p:txBody>
      </p:sp>
      <p:sp>
        <p:nvSpPr>
          <p:cNvPr id="17412" name="Marcador de contenido 6">
            <a:extLst>
              <a:ext uri="{FF2B5EF4-FFF2-40B4-BE49-F238E27FC236}">
                <a16:creationId xmlns:a16="http://schemas.microsoft.com/office/drawing/2014/main" id="{4C902DCE-6380-4527-9FD7-90A6585A136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334963" y="5100638"/>
            <a:ext cx="11857037" cy="41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altLang="es-ES"/>
              <a:t>Dirigido por Luis Miguel Garay Gallastegui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348CB9-147B-4224-B9BA-CECEF8B1E313}"/>
              </a:ext>
            </a:extLst>
          </p:cNvPr>
          <p:cNvSpPr txBox="1"/>
          <p:nvPr/>
        </p:nvSpPr>
        <p:spPr>
          <a:xfrm>
            <a:off x="9408368" y="3573016"/>
            <a:ext cx="2435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Octubre de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9B8DD-1EDD-4B50-87A5-57679B4E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58105-5A65-44D8-AC53-DF2F1E73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Extracción de sesiones</a:t>
            </a:r>
          </a:p>
          <a:p>
            <a:pPr lvl="1"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Se extraen unos 20M sesiones/día.</a:t>
            </a:r>
          </a:p>
          <a:p>
            <a:pPr lvl="1"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Cada una se representa mediante el</a:t>
            </a:r>
            <a:br>
              <a:rPr lang="es-ES" u="sng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vector de características de la sesión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Para el desarrollo se hizo un muestreo del 5%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(1M sesiones/día) sobre 7 días de datos.</a:t>
            </a:r>
          </a:p>
          <a:p>
            <a:pPr lvl="1">
              <a:spcBef>
                <a:spcPts val="1200"/>
              </a:spcBef>
              <a:defRPr/>
            </a:pPr>
            <a:endParaRPr lang="es-ES" u="sng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91B39-20B4-4458-931D-CB83161C9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5</a:t>
            </a:r>
          </a:p>
        </p:txBody>
      </p:sp>
      <p:pic>
        <p:nvPicPr>
          <p:cNvPr id="25605" name="Imagen 4">
            <a:extLst>
              <a:ext uri="{FF2B5EF4-FFF2-40B4-BE49-F238E27FC236}">
                <a16:creationId xmlns:a16="http://schemas.microsoft.com/office/drawing/2014/main" id="{E2DBAFE2-9C1C-448B-A3DF-83EF9C7E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862138"/>
            <a:ext cx="4281488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2AF4-FE06-4BEF-BF7F-E95CC3E8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C8197-CF12-445F-81F9-B78B9478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Preprocesado para el clustering</a:t>
            </a:r>
          </a:p>
          <a:p>
            <a:pPr lvl="1"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Consiste en resumir todas las sesiones del día para cada IP origen,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aplicando agregaciones y calculando métricas.</a:t>
            </a:r>
          </a:p>
          <a:p>
            <a:pPr lvl="1"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Se obtienen </a:t>
            </a:r>
            <a:r>
              <a:rPr lang="es-ES" u="sng" dirty="0">
                <a:solidFill>
                  <a:schemeClr val="tx1"/>
                </a:solidFill>
              </a:rPr>
              <a:t>matrices diarias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D4B720-C5C8-48AC-8FD9-AB63B244D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189B5-9FB8-4C80-BC66-BE1578D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086AC-AE87-4D64-B0BA-92C02D9C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5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Preprocesado para el clustering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51D729-DCD0-4DCA-89F2-C9AE5FCBF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7</a:t>
            </a:r>
          </a:p>
        </p:txBody>
      </p:sp>
      <p:pic>
        <p:nvPicPr>
          <p:cNvPr id="27653" name="Imagen 6">
            <a:extLst>
              <a:ext uri="{FF2B5EF4-FFF2-40B4-BE49-F238E27FC236}">
                <a16:creationId xmlns:a16="http://schemas.microsoft.com/office/drawing/2014/main" id="{45A0067A-6007-47E8-8E5B-13788FF7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908175"/>
            <a:ext cx="7448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D380-8A29-4F41-BFFE-15965B5C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74916-4560-4A79-85BE-842A1BFA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5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Selección de características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0B5A5-A009-48C7-BDB7-B673CF108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7</a:t>
            </a:r>
          </a:p>
        </p:txBody>
      </p:sp>
      <p:pic>
        <p:nvPicPr>
          <p:cNvPr id="28677" name="Imagen 4">
            <a:extLst>
              <a:ext uri="{FF2B5EF4-FFF2-40B4-BE49-F238E27FC236}">
                <a16:creationId xmlns:a16="http://schemas.microsoft.com/office/drawing/2014/main" id="{42E9D696-CB19-4EAA-86FC-65D7358D2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908175"/>
            <a:ext cx="7448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65EB3F-6D6B-4647-BF05-55F2878D5DC9}"/>
              </a:ext>
            </a:extLst>
          </p:cNvPr>
          <p:cNvSpPr/>
          <p:nvPr/>
        </p:nvSpPr>
        <p:spPr bwMode="auto">
          <a:xfrm>
            <a:off x="722313" y="5191125"/>
            <a:ext cx="7326312" cy="86518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F1B1430B-25CE-4227-9486-C9DFC4C7DF6C}"/>
              </a:ext>
            </a:extLst>
          </p:cNvPr>
          <p:cNvSpPr txBox="1">
            <a:spLocks/>
          </p:cNvSpPr>
          <p:nvPr/>
        </p:nvSpPr>
        <p:spPr>
          <a:xfrm>
            <a:off x="8080375" y="2276475"/>
            <a:ext cx="4111625" cy="38496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–"/>
              <a:defRPr/>
            </a:pPr>
            <a:endParaRPr lang="es-ES" sz="1800" kern="0" dirty="0"/>
          </a:p>
          <a:p>
            <a:pPr marL="285750" indent="-285750">
              <a:buFont typeface="Arial" panose="020B0604020202020204" pitchFamily="34" charset="0"/>
              <a:buChar char="–"/>
              <a:defRPr/>
            </a:pPr>
            <a:endParaRPr lang="es-ES" sz="1800" kern="0" dirty="0"/>
          </a:p>
          <a:p>
            <a:pPr marL="285750" indent="-285750">
              <a:buFont typeface="Arial" panose="020B0604020202020204" pitchFamily="34" charset="0"/>
              <a:buChar char="–"/>
              <a:defRPr/>
            </a:pPr>
            <a:endParaRPr lang="es-ES" sz="1800" kern="0" dirty="0"/>
          </a:p>
          <a:p>
            <a:pPr marL="216000" indent="-216000">
              <a:buFont typeface="Arial" panose="020B0604020202020204" pitchFamily="34" charset="0"/>
              <a:buChar char="–"/>
              <a:defRPr/>
            </a:pPr>
            <a:r>
              <a:rPr lang="es-ES" sz="1800" kern="0" dirty="0"/>
              <a:t>Son principalmente </a:t>
            </a:r>
            <a:r>
              <a:rPr lang="es-ES" sz="1800" kern="0" dirty="0">
                <a:solidFill>
                  <a:schemeClr val="accent6"/>
                </a:solidFill>
              </a:rPr>
              <a:t>6 características</a:t>
            </a:r>
            <a:r>
              <a:rPr lang="es-ES" sz="1800" kern="0" dirty="0"/>
              <a:t> las que influyen en la clasificación.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8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8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8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800" kern="0" dirty="0"/>
          </a:p>
          <a:p>
            <a:pPr marL="216000" indent="-216000">
              <a:buFont typeface="Arial" panose="020B0604020202020204" pitchFamily="34" charset="0"/>
              <a:buChar char="–"/>
              <a:defRPr/>
            </a:pPr>
            <a:r>
              <a:rPr lang="es-ES" sz="1800" kern="0" dirty="0"/>
              <a:t>Las características temporales no eran tan decisivas como se creía.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92FEBD-9F41-49B6-9DC2-ED320F27EC38}"/>
              </a:ext>
            </a:extLst>
          </p:cNvPr>
          <p:cNvSpPr/>
          <p:nvPr/>
        </p:nvSpPr>
        <p:spPr bwMode="auto">
          <a:xfrm>
            <a:off x="720725" y="2286000"/>
            <a:ext cx="7324725" cy="863600"/>
          </a:xfrm>
          <a:prstGeom prst="rect">
            <a:avLst/>
          </a:prstGeom>
          <a:solidFill>
            <a:schemeClr val="accent5">
              <a:alpha val="30000"/>
            </a:schemeClr>
          </a:solidFill>
          <a:ln w="25400" cap="flat" cmpd="sng" algn="ctr">
            <a:solidFill>
              <a:schemeClr val="accent6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6C82C28-01E9-46B8-A558-616EAD2FAC46}"/>
              </a:ext>
            </a:extLst>
          </p:cNvPr>
          <p:cNvSpPr/>
          <p:nvPr/>
        </p:nvSpPr>
        <p:spPr bwMode="auto">
          <a:xfrm>
            <a:off x="720725" y="4032250"/>
            <a:ext cx="7324725" cy="863600"/>
          </a:xfrm>
          <a:prstGeom prst="rect">
            <a:avLst/>
          </a:prstGeom>
          <a:solidFill>
            <a:schemeClr val="accent5">
              <a:alpha val="30000"/>
            </a:schemeClr>
          </a:solidFill>
          <a:ln w="25400" cap="flat" cmpd="sng" algn="ctr">
            <a:solidFill>
              <a:schemeClr val="accent6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EA5E-E03E-44FC-9079-3C0D06BA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17EB80-CC84-4A40-9246-8B68026D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10">
                <a:extLst>
                  <a:ext uri="{FF2B5EF4-FFF2-40B4-BE49-F238E27FC236}">
                    <a16:creationId xmlns:a16="http://schemas.microsoft.com/office/drawing/2014/main" id="{AD007E47-5EB9-4173-ABCF-1CDEAEE08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s-ES" sz="2800" kern="0" cap="small" dirty="0">
                    <a:solidFill>
                      <a:schemeClr val="tx1"/>
                    </a:solidFill>
                  </a:rPr>
                  <a:t>Evaluaciones experimentales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s-ES" kern="0" dirty="0">
                    <a:solidFill>
                      <a:schemeClr val="tx1"/>
                    </a:solidFill>
                  </a:rPr>
                  <a:t>A través del método del codo y múltiples pruebas, se determina </a:t>
                </a:r>
                <a14:m>
                  <m:oMath xmlns:m="http://schemas.openxmlformats.org/officeDocument/2006/math">
                    <m:r>
                      <a:rPr lang="es-E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ES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s-ES" kern="0" dirty="0">
                    <a:solidFill>
                      <a:schemeClr val="tx1"/>
                    </a:solidFill>
                  </a:rPr>
                  <a:t>Se mide la calidad del clustering mediante:</a:t>
                </a:r>
              </a:p>
              <a:p>
                <a:pPr lvl="2">
                  <a:defRPr/>
                </a:pPr>
                <a:r>
                  <a:rPr lang="es-ES" kern="0" dirty="0">
                    <a:solidFill>
                      <a:schemeClr val="tx1"/>
                    </a:solidFill>
                  </a:rPr>
                  <a:t>Ratio de sumas de cuadrados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ES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𝑐𝑙𝑢𝑠𝑡𝑒𝑟𝑠</m:t>
                                </m:r>
                              </m:sub>
                            </m:sSub>
                          </m:num>
                          <m:den>
                            <m:r>
                              <a:rPr lang="es-ES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ES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s-ES" kern="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>
                  <a:defRPr/>
                </a:pPr>
                <a:r>
                  <a:rPr lang="es-ES" kern="0" dirty="0">
                    <a:solidFill>
                      <a:schemeClr val="tx1"/>
                    </a:solidFill>
                  </a:rPr>
                  <a:t>Coeficiente de silueta</a:t>
                </a:r>
                <a:endParaRPr lang="es-ES" dirty="0"/>
              </a:p>
            </p:txBody>
          </p:sp>
        </mc:Choice>
        <mc:Fallback xmlns="">
          <p:sp>
            <p:nvSpPr>
              <p:cNvPr id="11" name="Marcador de contenido 10">
                <a:extLst>
                  <a:ext uri="{FF2B5EF4-FFF2-40B4-BE49-F238E27FC236}">
                    <a16:creationId xmlns:a16="http://schemas.microsoft.com/office/drawing/2014/main" id="{AD007E47-5EB9-4173-ABCF-1CDEAEE08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F2FA-C93D-40E7-B1F0-006B32E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B20CC-F34F-4CE7-9977-F91FC39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6BD1-65B2-439D-B545-62D8AF62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F2FA-C93D-40E7-B1F0-006B32E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B20CC-F34F-4CE7-9977-F91FC39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Anomalías</a:t>
            </a:r>
            <a:endParaRPr lang="es-ES" sz="1800" b="1" u="sng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6BD1-65B2-439D-B545-62D8AF62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902027-2B70-4D85-BF53-BBBC59E67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2"/>
          <a:stretch/>
        </p:blipFill>
        <p:spPr>
          <a:xfrm>
            <a:off x="6672064" y="1628800"/>
            <a:ext cx="4766320" cy="42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F2FA-C93D-40E7-B1F0-006B32E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B20CC-F34F-4CE7-9977-F91FC39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6BD1-65B2-439D-B545-62D8AF62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F62AB1-BE71-4357-A28A-1DE18E609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4"/>
          <a:stretch/>
        </p:blipFill>
        <p:spPr>
          <a:xfrm>
            <a:off x="6680276" y="1900455"/>
            <a:ext cx="4767980" cy="39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2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F2FA-C93D-40E7-B1F0-006B32E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B20CC-F34F-4CE7-9977-F91FC39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6BD1-65B2-439D-B545-62D8AF62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8F1773-CA5D-4600-857D-4B81BA714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/>
          <a:stretch/>
        </p:blipFill>
        <p:spPr>
          <a:xfrm>
            <a:off x="6672064" y="1931966"/>
            <a:ext cx="4767980" cy="38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F2FA-C93D-40E7-B1F0-006B32E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B20CC-F34F-4CE7-9977-F91FC39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FFFF00"/>
                  </a:solidFill>
                </a:u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6BD1-65B2-439D-B545-62D8AF62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69DF79-395A-439E-9D74-46D96A78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/>
          <a:stretch/>
        </p:blipFill>
        <p:spPr>
          <a:xfrm>
            <a:off x="6672598" y="1863627"/>
            <a:ext cx="4767978" cy="3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A88D91-F752-45C7-9397-A7FABB15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86F4C-E304-48F1-8B89-9C828179C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599A9-2E9A-4E75-BEA9-3DE6527CE023}" type="slidenum">
              <a:rPr lang="es-ES_tradnl" altLang="es-ES"/>
              <a:pPr>
                <a:defRPr/>
              </a:pPr>
              <a:t>2</a:t>
            </a:fld>
            <a:endParaRPr lang="es-ES_tradnl" alt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F2FA-C93D-40E7-B1F0-006B32E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B20CC-F34F-4CE7-9977-F91FC39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00FF00"/>
                  </a:solidFill>
                </a:u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6BD1-65B2-439D-B545-62D8AF62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69DF79-395A-439E-9D74-46D96A78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/>
          <a:stretch/>
        </p:blipFill>
        <p:spPr>
          <a:xfrm>
            <a:off x="6672598" y="1863627"/>
            <a:ext cx="4767978" cy="3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729A-31A0-4BF8-B563-D41ED652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CEA44-BDBA-4DD2-9AD1-2C96C150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29411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F034C6-4EC9-45A6-BD29-36BB67368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2526A0-5116-4D92-BFF7-035B245D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92" y="1704456"/>
            <a:ext cx="9145016" cy="467729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4991A1-3CA8-489E-91C6-E700363D12CA}"/>
              </a:ext>
            </a:extLst>
          </p:cNvPr>
          <p:cNvSpPr/>
          <p:nvPr/>
        </p:nvSpPr>
        <p:spPr bwMode="auto">
          <a:xfrm>
            <a:off x="2855640" y="4509120"/>
            <a:ext cx="1512168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729A-31A0-4BF8-B563-D41ED652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CEA44-BDBA-4DD2-9AD1-2C96C150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29411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F034C6-4EC9-45A6-BD29-36BB67368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2526A0-5116-4D92-BFF7-035B245D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92" y="1704456"/>
            <a:ext cx="9145016" cy="467729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4991A1-3CA8-489E-91C6-E700363D12CA}"/>
              </a:ext>
            </a:extLst>
          </p:cNvPr>
          <p:cNvSpPr/>
          <p:nvPr/>
        </p:nvSpPr>
        <p:spPr bwMode="auto">
          <a:xfrm>
            <a:off x="2855640" y="4509120"/>
            <a:ext cx="1512168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3E6D01-43E9-43C3-B0DA-39492EC3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78" t="55165" r="485" b="6346"/>
          <a:stretch/>
        </p:blipFill>
        <p:spPr>
          <a:xfrm>
            <a:off x="8616280" y="2589572"/>
            <a:ext cx="1800200" cy="3461923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28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729A-31A0-4BF8-B563-D41ED652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CEA44-BDBA-4DD2-9AD1-2C96C150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29411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F034C6-4EC9-45A6-BD29-36BB67368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2526A0-5116-4D92-BFF7-035B245D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92" y="1704456"/>
            <a:ext cx="9145016" cy="467729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4991A1-3CA8-489E-91C6-E700363D12CA}"/>
              </a:ext>
            </a:extLst>
          </p:cNvPr>
          <p:cNvSpPr/>
          <p:nvPr/>
        </p:nvSpPr>
        <p:spPr bwMode="auto">
          <a:xfrm>
            <a:off x="2855640" y="4509120"/>
            <a:ext cx="1512168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3E6D01-43E9-43C3-B0DA-39492EC3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78" t="55165" r="485" b="6346"/>
          <a:stretch/>
        </p:blipFill>
        <p:spPr>
          <a:xfrm>
            <a:off x="8616280" y="2589572"/>
            <a:ext cx="1800200" cy="3461923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252814-F51B-4718-9A05-BB0DE788F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2" t="6014" r="78438" b="87941"/>
          <a:stretch/>
        </p:blipFill>
        <p:spPr>
          <a:xfrm>
            <a:off x="1919536" y="1704456"/>
            <a:ext cx="4217837" cy="720080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855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594B5E-14B2-4479-9AFA-C88F15D0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44" y="1700808"/>
            <a:ext cx="6408712" cy="46296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AC729A-31A0-4BF8-B563-D41ED652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CEA44-BDBA-4DD2-9AD1-2C96C150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29411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F034C6-4EC9-45A6-BD29-36BB67368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11</a:t>
            </a:r>
          </a:p>
        </p:txBody>
      </p:sp>
      <p:pic>
        <p:nvPicPr>
          <p:cNvPr id="15" name="Imagen 14" descr="Gráfico de líneas&#10;&#10;Descripción generada automáticamente">
            <a:extLst>
              <a:ext uri="{FF2B5EF4-FFF2-40B4-BE49-F238E27FC236}">
                <a16:creationId xmlns:a16="http://schemas.microsoft.com/office/drawing/2014/main" id="{07B63F49-B386-404B-BA13-598D1955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76" r="6469" b="97185"/>
          <a:stretch/>
        </p:blipFill>
        <p:spPr>
          <a:xfrm>
            <a:off x="263352" y="2067961"/>
            <a:ext cx="2459724" cy="367986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 descr="Gráfico de líneas&#10;&#10;Descripción generada automáticamente">
            <a:extLst>
              <a:ext uri="{FF2B5EF4-FFF2-40B4-BE49-F238E27FC236}">
                <a16:creationId xmlns:a16="http://schemas.microsoft.com/office/drawing/2014/main" id="{F6B7EE49-F2A0-4726-AD14-DDDFA48B0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2" t="19660" r="8745" b="78178"/>
          <a:stretch/>
        </p:blipFill>
        <p:spPr>
          <a:xfrm>
            <a:off x="283080" y="2736783"/>
            <a:ext cx="2439995" cy="28919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n 18" descr="Gráfico de líneas&#10;&#10;Descripción generada automáticamente">
            <a:extLst>
              <a:ext uri="{FF2B5EF4-FFF2-40B4-BE49-F238E27FC236}">
                <a16:creationId xmlns:a16="http://schemas.microsoft.com/office/drawing/2014/main" id="{9721ECD7-9C50-4841-ADEF-15B78F09D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" t="39151" r="4106" b="58835"/>
          <a:stretch/>
        </p:blipFill>
        <p:spPr>
          <a:xfrm>
            <a:off x="283080" y="3375103"/>
            <a:ext cx="2439995" cy="23845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n 20" descr="Gráfico de líneas&#10;&#10;Descripción generada automáticamente">
            <a:extLst>
              <a:ext uri="{FF2B5EF4-FFF2-40B4-BE49-F238E27FC236}">
                <a16:creationId xmlns:a16="http://schemas.microsoft.com/office/drawing/2014/main" id="{0988D2AF-3C7D-4D16-A85B-899480FFF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00" b="39500"/>
          <a:stretch/>
        </p:blipFill>
        <p:spPr>
          <a:xfrm>
            <a:off x="263351" y="3951915"/>
            <a:ext cx="2508315" cy="23845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Imagen 22" descr="Gráfico de líneas&#10;&#10;Descripción generada automáticamente">
            <a:extLst>
              <a:ext uri="{FF2B5EF4-FFF2-40B4-BE49-F238E27FC236}">
                <a16:creationId xmlns:a16="http://schemas.microsoft.com/office/drawing/2014/main" id="{24BEB34B-0309-4374-9756-AC8837C17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964" b="19394"/>
          <a:stretch/>
        </p:blipFill>
        <p:spPr>
          <a:xfrm>
            <a:off x="283081" y="4541949"/>
            <a:ext cx="2442443" cy="291906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n 24" descr="Gráfico de líneas&#10;&#10;Descripción generada automáticamente">
            <a:extLst>
              <a:ext uri="{FF2B5EF4-FFF2-40B4-BE49-F238E27FC236}">
                <a16:creationId xmlns:a16="http://schemas.microsoft.com/office/drawing/2014/main" id="{6A087B26-AAD1-407F-B580-472C3B7EA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80" b="178"/>
          <a:stretch/>
        </p:blipFill>
        <p:spPr>
          <a:xfrm>
            <a:off x="236970" y="5121289"/>
            <a:ext cx="2534696" cy="291906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652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594B5E-14B2-4479-9AFA-C88F15D0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44" y="1700808"/>
            <a:ext cx="6408712" cy="46296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AC729A-31A0-4BF8-B563-D41ED652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CEA44-BDBA-4DD2-9AD1-2C96C150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29411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F034C6-4EC9-45A6-BD29-36BB67368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22E1A-7E50-4356-B943-5C63D3AC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6" t="83809" r="5389"/>
          <a:stretch/>
        </p:blipFill>
        <p:spPr>
          <a:xfrm>
            <a:off x="481078" y="2443356"/>
            <a:ext cx="11671497" cy="1710326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25A927-F9F6-47A6-84DC-D0942F945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7" t="85441" r="79775" b="2117"/>
          <a:stretch/>
        </p:blipFill>
        <p:spPr>
          <a:xfrm>
            <a:off x="115318" y="2029575"/>
            <a:ext cx="1586179" cy="2537887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36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D0D62-A547-47AD-BF3A-BD755151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sz="4000" cap="small" dirty="0">
                <a:solidFill>
                  <a:schemeClr val="tx1"/>
                </a:solidFill>
              </a:rPr>
              <a:t>Conclusiones y líneas futuras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617C9-3440-4A7B-9A6E-4DB7373D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Podemos clasificar en categorías relevantes las direcciones IP de una gran red empresarial, según su comportamiento de red.</a:t>
            </a:r>
          </a:p>
          <a:p>
            <a:pPr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La categoría “anomalías” captura comportamiento sospechosos, aunque no sean necesariamente malintencionados.</a:t>
            </a:r>
          </a:p>
          <a:p>
            <a:pPr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Esta aportación puede tener una aplicación práctica inmediata.</a:t>
            </a:r>
          </a:p>
          <a:p>
            <a:pPr lvl="1">
              <a:defRPr/>
            </a:pPr>
            <a:endParaRPr lang="es-ES" sz="2800" cap="smal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D45FBF-3693-4A01-AA51-E40162DED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12B13-8E36-42A5-98F5-6EA033C7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sz="4000" cap="small" dirty="0">
                <a:solidFill>
                  <a:schemeClr val="tx1"/>
                </a:solidFill>
              </a:rPr>
              <a:t>Conclusiones y 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A5F82-DCF3-4928-A7FC-E3AEAA6A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57150" indent="0">
              <a:spcBef>
                <a:spcPts val="1800"/>
              </a:spcBef>
              <a:buNone/>
              <a:defRPr/>
            </a:pPr>
            <a:r>
              <a:rPr lang="es-ES" dirty="0">
                <a:solidFill>
                  <a:schemeClr val="tx1"/>
                </a:solidFill>
              </a:rPr>
              <a:t>La investigación podría continuar:</a:t>
            </a:r>
          </a:p>
          <a:p>
            <a:pPr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Incorporando otros firewalls como fuente de datos, e incluso correlándolos.</a:t>
            </a:r>
          </a:p>
          <a:p>
            <a:pPr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Aplicando este sistema de clustering a conexiones externas.</a:t>
            </a:r>
          </a:p>
          <a:p>
            <a:pPr>
              <a:spcBef>
                <a:spcPts val="1200"/>
              </a:spcBef>
              <a:defRPr/>
            </a:pPr>
            <a:r>
              <a:rPr lang="es-ES" dirty="0">
                <a:solidFill>
                  <a:schemeClr val="tx1"/>
                </a:solidFill>
              </a:rPr>
              <a:t>Incrementando la granularidad dentro de las categorías normales mediante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una segunda clusterización.</a:t>
            </a:r>
          </a:p>
          <a:p>
            <a:pPr lvl="1">
              <a:spcBef>
                <a:spcPts val="1200"/>
              </a:spcBef>
              <a:defRPr/>
            </a:pPr>
            <a:endParaRPr lang="es-ES" dirty="0">
              <a:solidFill>
                <a:srgbClr val="24292E"/>
              </a:solidFill>
            </a:endParaRPr>
          </a:p>
          <a:p>
            <a:pPr lvl="1">
              <a:defRPr/>
            </a:pPr>
            <a:endParaRPr lang="es-ES" sz="2800" cap="smal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2FEB0E-5854-4BE5-96D0-C3268ED5F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Imagen 4">
            <a:extLst>
              <a:ext uri="{FF2B5EF4-FFF2-40B4-BE49-F238E27FC236}">
                <a16:creationId xmlns:a16="http://schemas.microsoft.com/office/drawing/2014/main" id="{C5A17CCD-3D5D-48FC-8F66-E79BB2B1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654175"/>
            <a:ext cx="36004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A88D91-F752-45C7-9397-A7FABB15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</a:t>
            </a:r>
          </a:p>
        </p:txBody>
      </p:sp>
      <p:sp>
        <p:nvSpPr>
          <p:cNvPr id="19459" name="Marcador de contenido 4">
            <a:extLst>
              <a:ext uri="{FF2B5EF4-FFF2-40B4-BE49-F238E27FC236}">
                <a16:creationId xmlns:a16="http://schemas.microsoft.com/office/drawing/2014/main" id="{666484EF-79CE-49A8-97B6-BAC3D4006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10972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>
                <a:solidFill>
                  <a:schemeClr val="tx1"/>
                </a:solidFill>
              </a:rPr>
              <a:t>¿Podemos clasificar en categorías relevantes las direcciones IP de una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gran red empresarial, según su comportamiento de red?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¿Cuáles serían esas categorías?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¿Seremos capaces de identificar comportamientos sospechosos en base</a:t>
            </a:r>
            <a:br>
              <a:rPr lang="es-ES" altLang="es-ES" dirty="0">
                <a:solidFill>
                  <a:schemeClr val="tx1"/>
                </a:solidFill>
              </a:rPr>
            </a:br>
            <a:r>
              <a:rPr lang="es-ES" altLang="es-ES" dirty="0">
                <a:solidFill>
                  <a:schemeClr val="tx1"/>
                </a:solidFill>
              </a:rPr>
              <a:t>a esta clasificación?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86F4C-E304-48F1-8B89-9C828179C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23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A88D91-F752-45C7-9397-A7FABB15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</a:t>
            </a:r>
          </a:p>
        </p:txBody>
      </p:sp>
      <p:sp>
        <p:nvSpPr>
          <p:cNvPr id="19459" name="Marcador de contenido 4">
            <a:extLst>
              <a:ext uri="{FF2B5EF4-FFF2-40B4-BE49-F238E27FC236}">
                <a16:creationId xmlns:a16="http://schemas.microsoft.com/office/drawing/2014/main" id="{666484EF-79CE-49A8-97B6-BAC3D4006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10972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>
                <a:solidFill>
                  <a:schemeClr val="tx1"/>
                </a:solidFill>
              </a:rPr>
              <a:t>¿Podemos clasificar en categorías relevantes las direcciones IP de una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gran red empresarial, según su comportamiento de red?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¿Cuáles serían esas categorías?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¿Seremos capaces de identificar comportamientos sospechosos en base</a:t>
            </a:r>
            <a:br>
              <a:rPr lang="es-ES" altLang="es-ES" dirty="0">
                <a:solidFill>
                  <a:schemeClr val="tx1"/>
                </a:solidFill>
              </a:rPr>
            </a:br>
            <a:r>
              <a:rPr lang="es-ES" altLang="es-ES" dirty="0">
                <a:solidFill>
                  <a:schemeClr val="tx1"/>
                </a:solidFill>
              </a:rPr>
              <a:t>a esta clasificación?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Objetivo: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s-ES" altLang="es-ES" sz="2400" dirty="0">
                <a:solidFill>
                  <a:schemeClr val="tx1"/>
                </a:solidFill>
              </a:rPr>
              <a:t>“Diseñar y probar un sistema que</a:t>
            </a:r>
            <a:br>
              <a:rPr lang="es-ES" altLang="es-ES" sz="2400" dirty="0">
                <a:solidFill>
                  <a:schemeClr val="tx1"/>
                </a:solidFill>
              </a:rPr>
            </a:br>
            <a:r>
              <a:rPr lang="es-ES" altLang="es-ES" sz="2400" dirty="0">
                <a:solidFill>
                  <a:schemeClr val="tx1"/>
                </a:solidFill>
              </a:rPr>
              <a:t>categorice los equipos finales de una red empresarial</a:t>
            </a:r>
            <a:br>
              <a:rPr lang="es-ES" altLang="es-ES" sz="2400" dirty="0">
                <a:solidFill>
                  <a:schemeClr val="tx1"/>
                </a:solidFill>
              </a:rPr>
            </a:br>
            <a:r>
              <a:rPr lang="es-ES" altLang="es-ES" sz="2400" dirty="0">
                <a:solidFill>
                  <a:schemeClr val="tx1"/>
                </a:solidFill>
              </a:rPr>
              <a:t>y detecte comportamientos anómalos.”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86F4C-E304-48F1-8B89-9C828179C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3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E21590-0587-47BD-AF5F-804F79E9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Estado del Arte</a:t>
            </a:r>
          </a:p>
        </p:txBody>
      </p:sp>
      <p:sp>
        <p:nvSpPr>
          <p:cNvPr id="20483" name="Marcador de contenido 4">
            <a:extLst>
              <a:ext uri="{FF2B5EF4-FFF2-40B4-BE49-F238E27FC236}">
                <a16:creationId xmlns:a16="http://schemas.microsoft.com/office/drawing/2014/main" id="{3F4B01A9-1557-4530-AE58-F83CCB791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10972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400" dirty="0"/>
              <a:t>Aprendizaje automático en clasificación de tráfico</a:t>
            </a:r>
          </a:p>
          <a:p>
            <a:pPr>
              <a:spcBef>
                <a:spcPts val="1300"/>
              </a:spcBef>
            </a:pPr>
            <a:endParaRPr lang="es-ES" altLang="es-ES" sz="2400" dirty="0"/>
          </a:p>
          <a:p>
            <a:pPr>
              <a:spcBef>
                <a:spcPct val="0"/>
              </a:spcBef>
            </a:pPr>
            <a:endParaRPr lang="es-ES" altLang="es-ES" sz="2400" dirty="0"/>
          </a:p>
          <a:p>
            <a:r>
              <a:rPr lang="es-ES" altLang="es-ES" sz="2400" dirty="0"/>
              <a:t>Detección de anomalías sobre actividad de red</a:t>
            </a:r>
          </a:p>
          <a:p>
            <a:pPr>
              <a:spcBef>
                <a:spcPts val="1300"/>
              </a:spcBef>
            </a:pPr>
            <a:endParaRPr lang="es-ES" altLang="es-ES" sz="2400" dirty="0"/>
          </a:p>
          <a:p>
            <a:pPr>
              <a:spcBef>
                <a:spcPct val="0"/>
              </a:spcBef>
            </a:pPr>
            <a:endParaRPr lang="es-ES" altLang="es-ES" sz="2400" dirty="0"/>
          </a:p>
          <a:p>
            <a:r>
              <a:rPr lang="es-ES" altLang="es-ES" sz="2400" dirty="0"/>
              <a:t>Clustering</a:t>
            </a:r>
            <a:endParaRPr lang="es-ES" alt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C5DB94-908C-4E90-9B26-10A3D1511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9B514B-AB05-41E6-9657-E5DBA182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Estado del Arte</a:t>
            </a:r>
          </a:p>
        </p:txBody>
      </p:sp>
      <p:sp>
        <p:nvSpPr>
          <p:cNvPr id="21507" name="Marcador de contenido 4">
            <a:extLst>
              <a:ext uri="{FF2B5EF4-FFF2-40B4-BE49-F238E27FC236}">
                <a16:creationId xmlns:a16="http://schemas.microsoft.com/office/drawing/2014/main" id="{E7DEFFEE-A155-4C07-8D2F-A8816DCA5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10972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400"/>
              <a:t>Aprendizaje automático en clasificación de tráfico</a:t>
            </a:r>
          </a:p>
          <a:p>
            <a:pPr lvl="1">
              <a:spcBef>
                <a:spcPts val="1200"/>
              </a:spcBef>
            </a:pPr>
            <a:r>
              <a:rPr lang="es-ES" altLang="es-ES" sz="1800"/>
              <a:t>Enfoques basados en flujos</a:t>
            </a:r>
          </a:p>
          <a:p>
            <a:pPr lvl="1">
              <a:spcAft>
                <a:spcPts val="1200"/>
              </a:spcAft>
            </a:pPr>
            <a:r>
              <a:rPr lang="es-ES" altLang="es-ES" sz="1800"/>
              <a:t>Enfoques basados en hosts</a:t>
            </a:r>
          </a:p>
          <a:p>
            <a:r>
              <a:rPr lang="es-ES" altLang="es-ES" sz="2400"/>
              <a:t>Detección de anomalías sobre actividad de red</a:t>
            </a:r>
          </a:p>
          <a:p>
            <a:pPr>
              <a:spcBef>
                <a:spcPts val="1300"/>
              </a:spcBef>
            </a:pPr>
            <a:endParaRPr lang="es-ES" altLang="es-ES" sz="2400"/>
          </a:p>
          <a:p>
            <a:pPr>
              <a:spcBef>
                <a:spcPct val="0"/>
              </a:spcBef>
            </a:pPr>
            <a:endParaRPr lang="es-ES" altLang="es-ES" sz="2400"/>
          </a:p>
          <a:p>
            <a:r>
              <a:rPr lang="es-ES" altLang="es-ES" sz="2400"/>
              <a:t>Clustering</a:t>
            </a:r>
          </a:p>
          <a:p>
            <a:pPr lvl="1"/>
            <a:endParaRPr lang="es-ES" alt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22B69A-60A7-4B0B-B785-E9C5B94A6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097311-96E9-4D1B-BBEB-03203CC4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Estado del Arte</a:t>
            </a:r>
          </a:p>
        </p:txBody>
      </p:sp>
      <p:sp>
        <p:nvSpPr>
          <p:cNvPr id="22531" name="Marcador de contenido 4">
            <a:extLst>
              <a:ext uri="{FF2B5EF4-FFF2-40B4-BE49-F238E27FC236}">
                <a16:creationId xmlns:a16="http://schemas.microsoft.com/office/drawing/2014/main" id="{7071FAC8-1820-455E-B9FC-8BA1CAC87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10972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400"/>
              <a:t>Aprendizaje automático en clasificación de tráfico</a:t>
            </a:r>
          </a:p>
          <a:p>
            <a:pPr lvl="1">
              <a:spcBef>
                <a:spcPts val="1200"/>
              </a:spcBef>
            </a:pPr>
            <a:r>
              <a:rPr lang="es-ES" altLang="es-ES" sz="1800"/>
              <a:t>Enfoques basados en flujos</a:t>
            </a:r>
          </a:p>
          <a:p>
            <a:pPr lvl="1">
              <a:spcAft>
                <a:spcPts val="1200"/>
              </a:spcAft>
            </a:pPr>
            <a:r>
              <a:rPr lang="es-ES" altLang="es-ES" sz="1800"/>
              <a:t>Enfoques basados en hosts</a:t>
            </a:r>
          </a:p>
          <a:p>
            <a:r>
              <a:rPr lang="es-ES" altLang="es-ES" sz="2400"/>
              <a:t>Detección de anomalías sobre actividad de red</a:t>
            </a:r>
          </a:p>
          <a:p>
            <a:pPr lvl="1">
              <a:spcBef>
                <a:spcPts val="1200"/>
              </a:spcBef>
            </a:pPr>
            <a:r>
              <a:rPr lang="es-ES" altLang="es-ES" sz="1800"/>
              <a:t>Medidas de seguridad basadas en firmas</a:t>
            </a:r>
          </a:p>
          <a:p>
            <a:pPr lvl="1">
              <a:spcAft>
                <a:spcPts val="1200"/>
              </a:spcAft>
            </a:pPr>
            <a:r>
              <a:rPr lang="es-ES" altLang="es-ES" sz="1800"/>
              <a:t>Medidas de seguridad basadas en comportamientos anómalos</a:t>
            </a:r>
          </a:p>
          <a:p>
            <a:r>
              <a:rPr lang="es-ES" altLang="es-ES" sz="2400"/>
              <a:t>Clustering</a:t>
            </a:r>
          </a:p>
          <a:p>
            <a:pPr lvl="1"/>
            <a:endParaRPr lang="es-ES" alt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B25A6B-87D9-440F-AA37-7A4078AC5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3118A0-0C9F-4326-9FC1-0092545B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Estado del Arte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68B78E-66A4-4101-A4C6-38EA5E81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102975" cy="4525963"/>
          </a:xfrm>
        </p:spPr>
        <p:txBody>
          <a:bodyPr/>
          <a:lstStyle/>
          <a:p>
            <a:pPr>
              <a:defRPr/>
            </a:pPr>
            <a:r>
              <a:rPr lang="es-ES" sz="2400" dirty="0">
                <a:solidFill>
                  <a:schemeClr val="tx1"/>
                </a:solidFill>
              </a:rPr>
              <a:t>Aprendizaje automático en clasificación de tráfico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Enfoques basados en flujos</a:t>
            </a:r>
          </a:p>
          <a:p>
            <a:pPr lvl="1">
              <a:spcAft>
                <a:spcPts val="1200"/>
              </a:spcAft>
              <a:defRPr/>
            </a:pPr>
            <a:r>
              <a:rPr lang="es-ES" sz="1800" dirty="0">
                <a:solidFill>
                  <a:schemeClr val="tx1"/>
                </a:solidFill>
              </a:rPr>
              <a:t>Enfoques basados en hosts</a:t>
            </a:r>
          </a:p>
          <a:p>
            <a:pPr>
              <a:defRPr/>
            </a:pPr>
            <a:r>
              <a:rPr lang="es-ES" sz="2400" dirty="0">
                <a:solidFill>
                  <a:schemeClr val="tx1"/>
                </a:solidFill>
              </a:rPr>
              <a:t>Detección de anomalías sobre actividad de red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Medidas de seguridad basadas en firmas</a:t>
            </a:r>
          </a:p>
          <a:p>
            <a:pPr lvl="1">
              <a:spcAft>
                <a:spcPts val="1200"/>
              </a:spcAft>
              <a:defRPr/>
            </a:pPr>
            <a:r>
              <a:rPr lang="es-ES" sz="1800" dirty="0">
                <a:solidFill>
                  <a:schemeClr val="tx1"/>
                </a:solidFill>
              </a:rPr>
              <a:t>Medidas de seguridad basadas en comportamientos anómalos</a:t>
            </a:r>
          </a:p>
          <a:p>
            <a:pPr>
              <a:defRPr/>
            </a:pPr>
            <a:r>
              <a:rPr lang="es-ES" sz="2400" dirty="0">
                <a:solidFill>
                  <a:schemeClr val="tx1"/>
                </a:solidFill>
              </a:rPr>
              <a:t>Clustering</a:t>
            </a:r>
          </a:p>
          <a:p>
            <a:pPr marL="457200" lvl="1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s-ES" sz="1800" dirty="0">
                <a:solidFill>
                  <a:schemeClr val="tx1"/>
                </a:solidFill>
              </a:rPr>
              <a:t>Ventajas del aprendizaje automático: autónomo, robusto, adaptable, puede hallar patrones complejos.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s-ES" sz="1800" dirty="0">
                <a:solidFill>
                  <a:schemeClr val="tx1"/>
                </a:solidFill>
              </a:rPr>
              <a:t>Alto coste de datos etiquetados a priori, convienen técnicas no supervisadas.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s-ES" sz="1800" dirty="0">
                <a:solidFill>
                  <a:schemeClr val="tx1"/>
                </a:solidFill>
              </a:rPr>
              <a:t>Numerosos trabajos demuestran la utilidad del clustering para esta tarea.</a:t>
            </a:r>
          </a:p>
          <a:p>
            <a:pPr lvl="1">
              <a:defRPr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C341328-82A5-4B4E-A343-DB0722257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202C6-BF35-4AD8-9F6F-F3E4F015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941388"/>
          </a:xfrm>
        </p:spPr>
        <p:txBody>
          <a:bodyPr/>
          <a:lstStyle/>
          <a:p>
            <a:pPr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6CE37-9676-4942-8433-B8F76EF6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es-ES" sz="2800" cap="small" dirty="0">
                <a:solidFill>
                  <a:schemeClr val="tx1"/>
                </a:solidFill>
              </a:rPr>
              <a:t>Presentación del escenario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A38540-3FC5-4EB4-AD2F-FBEFFF572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4</a:t>
            </a:r>
          </a:p>
        </p:txBody>
      </p:sp>
      <p:pic>
        <p:nvPicPr>
          <p:cNvPr id="24581" name="Imagen 6">
            <a:extLst>
              <a:ext uri="{FF2B5EF4-FFF2-40B4-BE49-F238E27FC236}">
                <a16:creationId xmlns:a16="http://schemas.microsoft.com/office/drawing/2014/main" id="{577953B9-E3C3-471F-A071-11829F4F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787650"/>
            <a:ext cx="8543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ángulo 7">
            <a:extLst>
              <a:ext uri="{FF2B5EF4-FFF2-40B4-BE49-F238E27FC236}">
                <a16:creationId xmlns:a16="http://schemas.microsoft.com/office/drawing/2014/main" id="{5E61DF91-C6B1-4689-AC4F-31BFD688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00438"/>
            <a:ext cx="593725" cy="144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sp>
        <p:nvSpPr>
          <p:cNvPr id="24583" name="Rectángulo 9">
            <a:extLst>
              <a:ext uri="{FF2B5EF4-FFF2-40B4-BE49-F238E27FC236}">
                <a16:creationId xmlns:a16="http://schemas.microsoft.com/office/drawing/2014/main" id="{DB7BB112-84D9-4C82-AE5A-E96A9270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9563" y="3429000"/>
            <a:ext cx="641350" cy="144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B30DE78-FCCD-43CF-BAC8-E0D89E0B14F4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1deaed2-0a69-4219-9e4f-045dfe6a99b2"/>
  </ds:schemaRefs>
</ds:datastoreItem>
</file>

<file path=customXml/itemProps2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693</Words>
  <Application>Microsoft Office PowerPoint</Application>
  <PresentationFormat>Panorámica</PresentationFormat>
  <Paragraphs>167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Avenir Roman</vt:lpstr>
      <vt:lpstr>Calibri</vt:lpstr>
      <vt:lpstr>Calibri Light</vt:lpstr>
      <vt:lpstr>Cambria Math</vt:lpstr>
      <vt:lpstr>Constantia</vt:lpstr>
      <vt:lpstr>Default - 1_Quote slide</vt:lpstr>
      <vt:lpstr>Diseño personalizado</vt:lpstr>
      <vt:lpstr>1_Default - 1_Quote slide</vt:lpstr>
      <vt:lpstr>Caracterización de equipos informáticos mediante clustering en una red empresarial</vt:lpstr>
      <vt:lpstr>Introducción</vt:lpstr>
      <vt:lpstr>Introducción</vt:lpstr>
      <vt:lpstr>Introducción</vt:lpstr>
      <vt:lpstr>Estado del Arte</vt:lpstr>
      <vt:lpstr>Estado del Arte</vt:lpstr>
      <vt:lpstr>Estado del Arte</vt:lpstr>
      <vt:lpstr>Estado del Arte</vt:lpstr>
      <vt:lpstr>Desarrollo de la contribución</vt:lpstr>
      <vt:lpstr>Desarrollo de la contribución</vt:lpstr>
      <vt:lpstr>Desarrollo de la contribución</vt:lpstr>
      <vt:lpstr>Desarrollo de la contribución</vt:lpstr>
      <vt:lpstr>Desarrollo de la contribución</vt:lpstr>
      <vt:lpstr>Desarrollo de la contribución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Conclusiones y líneas futuras</vt:lpstr>
      <vt:lpstr>Conclusiones y líneas futuras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TFM - Javier Artiga Garijo - Caracterización de equipos informáticos</dc:title>
  <dc:creator>Javier Artiga Garijo</dc:creator>
  <cp:lastModifiedBy>Javier Artiga</cp:lastModifiedBy>
  <cp:revision>52</cp:revision>
  <dcterms:modified xsi:type="dcterms:W3CDTF">2020-10-16T07:09:39Z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