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65" r:id="rId4"/>
    <p:sldId id="262" r:id="rId5"/>
    <p:sldId id="263" r:id="rId6"/>
    <p:sldId id="259"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88" autoAdjust="0"/>
  </p:normalViewPr>
  <p:slideViewPr>
    <p:cSldViewPr snapToGrid="0">
      <p:cViewPr>
        <p:scale>
          <a:sx n="108" d="100"/>
          <a:sy n="108" d="100"/>
        </p:scale>
        <p:origin x="2298" y="105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12/7/2022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7635D7B-DFFF-43AC-BE75-33F50AE213D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266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62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286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E1CA5-B2D8-4145-95B6-2A9DFAB2AD4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856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E1CA5-B2D8-4145-95B6-2A9DFAB2AD4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35D7B-DFFF-43AC-BE75-33F50AE213D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50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E1CA5-B2D8-4145-95B6-2A9DFAB2AD4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9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1E1CA5-B2D8-4145-95B6-2A9DFAB2AD4B}"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635D7B-DFFF-43AC-BE75-33F50AE213D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178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E1CA5-B2D8-4145-95B6-2A9DFAB2AD4B}"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635D7B-DFFF-43AC-BE75-33F50AE213D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95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E1CA5-B2D8-4145-95B6-2A9DFAB2AD4B}"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635D7B-DFFF-43AC-BE75-33F50AE213D6}" type="slidenum">
              <a:rPr lang="en-US" smtClean="0"/>
              <a:t>‹#›</a:t>
            </a:fld>
            <a:endParaRPr lang="en-US"/>
          </a:p>
        </p:txBody>
      </p:sp>
    </p:spTree>
    <p:extLst>
      <p:ext uri="{BB962C8B-B14F-4D97-AF65-F5344CB8AC3E}">
        <p14:creationId xmlns:p14="http://schemas.microsoft.com/office/powerpoint/2010/main" val="174534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E1CA5-B2D8-4145-95B6-2A9DFAB2AD4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024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F1E1CA5-B2D8-4145-95B6-2A9DFAB2AD4B}" type="datetimeFigureOut">
              <a:rPr lang="en-US" smtClean="0"/>
              <a:t>12/7/2022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7635D7B-DFFF-43AC-BE75-33F50AE213D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735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F1E1CA5-B2D8-4145-95B6-2A9DFAB2AD4B}" type="datetimeFigureOut">
              <a:rPr lang="en-US" smtClean="0"/>
              <a:t>12/7/2022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635D7B-DFFF-43AC-BE75-33F50AE213D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67897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487C-A63A-8382-3AAF-9DE9EF011625}"/>
              </a:ext>
            </a:extLst>
          </p:cNvPr>
          <p:cNvSpPr>
            <a:spLocks noGrp="1"/>
          </p:cNvSpPr>
          <p:nvPr>
            <p:ph type="ctrTitle"/>
          </p:nvPr>
        </p:nvSpPr>
        <p:spPr/>
        <p:txBody>
          <a:bodyPr/>
          <a:lstStyle/>
          <a:p>
            <a:r>
              <a:rPr lang="en-US" dirty="0"/>
              <a:t>Base conversion library</a:t>
            </a:r>
          </a:p>
        </p:txBody>
      </p:sp>
      <p:sp>
        <p:nvSpPr>
          <p:cNvPr id="3" name="Subtitle 2">
            <a:extLst>
              <a:ext uri="{FF2B5EF4-FFF2-40B4-BE49-F238E27FC236}">
                <a16:creationId xmlns:a16="http://schemas.microsoft.com/office/drawing/2014/main" id="{FAC5064C-6CA6-47D9-5034-02D1F586697A}"/>
              </a:ext>
            </a:extLst>
          </p:cNvPr>
          <p:cNvSpPr>
            <a:spLocks noGrp="1"/>
          </p:cNvSpPr>
          <p:nvPr>
            <p:ph type="subTitle" idx="1"/>
          </p:nvPr>
        </p:nvSpPr>
        <p:spPr/>
        <p:txBody>
          <a:bodyPr/>
          <a:lstStyle/>
          <a:p>
            <a:r>
              <a:rPr lang="en-US" dirty="0"/>
              <a:t>Jakob Robinson \ Matthew </a:t>
            </a:r>
            <a:r>
              <a:rPr lang="en-US" dirty="0" err="1"/>
              <a:t>Cronce</a:t>
            </a:r>
            <a:endParaRPr lang="en-US" dirty="0"/>
          </a:p>
        </p:txBody>
      </p:sp>
    </p:spTree>
    <p:extLst>
      <p:ext uri="{BB962C8B-B14F-4D97-AF65-F5344CB8AC3E}">
        <p14:creationId xmlns:p14="http://schemas.microsoft.com/office/powerpoint/2010/main" val="308199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D21B7-8882-FA4A-9E52-86A9C986739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D03080E-D5C7-1F19-613C-6FA647EBD5F2}"/>
              </a:ext>
            </a:extLst>
          </p:cNvPr>
          <p:cNvSpPr>
            <a:spLocks noGrp="1"/>
          </p:cNvSpPr>
          <p:nvPr>
            <p:ph idx="1"/>
          </p:nvPr>
        </p:nvSpPr>
        <p:spPr/>
        <p:txBody>
          <a:bodyPr/>
          <a:lstStyle/>
          <a:p>
            <a:r>
              <a:rPr lang="en-US" dirty="0"/>
              <a:t>Starting this project, we were interested in how to make these procedures very similar to something like a C or Java function.</a:t>
            </a:r>
          </a:p>
          <a:p>
            <a:r>
              <a:rPr lang="en-US" dirty="0"/>
              <a:t>To get hands-on experience with something similar, we made as many procedures as possible to operate on the same data.</a:t>
            </a:r>
          </a:p>
          <a:p>
            <a:r>
              <a:rPr lang="en-US" dirty="0"/>
              <a:t>This forces out all the unnecessary changes that assembly makes to data and made us establish a consistent way of operating with data, as well as passing data to and from procedures.</a:t>
            </a:r>
          </a:p>
          <a:p>
            <a:r>
              <a:rPr lang="en-US" dirty="0"/>
              <a:t>Doing this in a loop makes sure that all those procedures work the same way each time.</a:t>
            </a:r>
          </a:p>
        </p:txBody>
      </p:sp>
    </p:spTree>
    <p:extLst>
      <p:ext uri="{BB962C8B-B14F-4D97-AF65-F5344CB8AC3E}">
        <p14:creationId xmlns:p14="http://schemas.microsoft.com/office/powerpoint/2010/main" val="7242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7691-240A-4F80-F202-92CBB76AE6DA}"/>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CF7693BA-6E72-ED3A-0770-429CA0DB12DD}"/>
              </a:ext>
            </a:extLst>
          </p:cNvPr>
          <p:cNvSpPr>
            <a:spLocks noGrp="1"/>
          </p:cNvSpPr>
          <p:nvPr>
            <p:ph idx="1"/>
          </p:nvPr>
        </p:nvSpPr>
        <p:spPr/>
        <p:txBody>
          <a:bodyPr/>
          <a:lstStyle/>
          <a:p>
            <a:r>
              <a:rPr lang="en-US" dirty="0"/>
              <a:t>There is no one way to interface with procedures, it is up to each programmer working with each other to decide how data gets passed to and from procedures.</a:t>
            </a:r>
          </a:p>
          <a:p>
            <a:r>
              <a:rPr lang="en-US" dirty="0"/>
              <a:t>However, there are several standards set up, to facilitate compiler creation or API creation.</a:t>
            </a:r>
          </a:p>
        </p:txBody>
      </p:sp>
    </p:spTree>
    <p:extLst>
      <p:ext uri="{BB962C8B-B14F-4D97-AF65-F5344CB8AC3E}">
        <p14:creationId xmlns:p14="http://schemas.microsoft.com/office/powerpoint/2010/main" val="181049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7D40-23DD-B57F-91CF-80693E4031E8}"/>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56C9314A-756C-6D8B-29F4-3AF83750E0E1}"/>
              </a:ext>
            </a:extLst>
          </p:cNvPr>
          <p:cNvSpPr>
            <a:spLocks noGrp="1"/>
          </p:cNvSpPr>
          <p:nvPr>
            <p:ph idx="1"/>
          </p:nvPr>
        </p:nvSpPr>
        <p:spPr/>
        <p:txBody>
          <a:bodyPr>
            <a:normAutofit fontScale="92500" lnSpcReduction="10000"/>
          </a:bodyPr>
          <a:lstStyle/>
          <a:p>
            <a:r>
              <a:rPr lang="en-US" dirty="0"/>
              <a:t>The specific way that these are implemented is very specific to each compiler.</a:t>
            </a:r>
          </a:p>
          <a:p>
            <a:r>
              <a:rPr lang="en-US" dirty="0"/>
              <a:t>GCC uses one calling convention, Turbo C++ uses a different one, etc. Even within calling conventions these can differ</a:t>
            </a:r>
          </a:p>
          <a:p>
            <a:r>
              <a:rPr lang="en-US" dirty="0"/>
              <a:t>Trying to interface with object files generated from the same code by different compilers can be very different.</a:t>
            </a:r>
          </a:p>
          <a:p>
            <a:r>
              <a:rPr lang="en-US" dirty="0"/>
              <a:t>Assemblers won’t enforce these conventions, when writing x86 assembly directly, it’s the programmer’s job to make sure that these conventions are followed.</a:t>
            </a:r>
          </a:p>
          <a:p>
            <a:r>
              <a:rPr lang="en-US" dirty="0"/>
              <a:t>However, using the same calling convention between x86 procedures and external, compiled C functions can let you work between them.</a:t>
            </a:r>
          </a:p>
        </p:txBody>
      </p:sp>
    </p:spTree>
    <p:extLst>
      <p:ext uri="{BB962C8B-B14F-4D97-AF65-F5344CB8AC3E}">
        <p14:creationId xmlns:p14="http://schemas.microsoft.com/office/powerpoint/2010/main" val="158566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4F1A-0123-8BC3-B19B-311CAF44EF04}"/>
              </a:ext>
            </a:extLst>
          </p:cNvPr>
          <p:cNvSpPr>
            <a:spLocks noGrp="1"/>
          </p:cNvSpPr>
          <p:nvPr>
            <p:ph type="title"/>
          </p:nvPr>
        </p:nvSpPr>
        <p:spPr/>
        <p:txBody>
          <a:bodyPr/>
          <a:lstStyle/>
          <a:p>
            <a:r>
              <a:rPr lang="en-US" dirty="0"/>
              <a:t>Cdecl calling convention</a:t>
            </a:r>
          </a:p>
        </p:txBody>
      </p:sp>
      <p:sp>
        <p:nvSpPr>
          <p:cNvPr id="3" name="Content Placeholder 2">
            <a:extLst>
              <a:ext uri="{FF2B5EF4-FFF2-40B4-BE49-F238E27FC236}">
                <a16:creationId xmlns:a16="http://schemas.microsoft.com/office/drawing/2014/main" id="{A1A39458-7177-522E-B2EF-3E988CDF9736}"/>
              </a:ext>
            </a:extLst>
          </p:cNvPr>
          <p:cNvSpPr>
            <a:spLocks noGrp="1"/>
          </p:cNvSpPr>
          <p:nvPr>
            <p:ph idx="1"/>
          </p:nvPr>
        </p:nvSpPr>
        <p:spPr>
          <a:xfrm>
            <a:off x="1451579" y="2015732"/>
            <a:ext cx="9603275" cy="4037749"/>
          </a:xfrm>
        </p:spPr>
        <p:txBody>
          <a:bodyPr>
            <a:normAutofit fontScale="92500" lnSpcReduction="10000"/>
          </a:bodyPr>
          <a:lstStyle/>
          <a:p>
            <a:r>
              <a:rPr lang="en-US" dirty="0"/>
              <a:t>We start with a C function, something like int multiply(int x, int y) { return x * y; }</a:t>
            </a:r>
          </a:p>
          <a:p>
            <a:r>
              <a:rPr lang="en-US" dirty="0"/>
              <a:t>These data types are enforced by the compiler, we obviously won’t have them inside our assembly.</a:t>
            </a:r>
          </a:p>
          <a:p>
            <a:r>
              <a:rPr lang="en-US" dirty="0"/>
              <a:t>Our function name becomes a procedure.</a:t>
            </a:r>
          </a:p>
          <a:p>
            <a:r>
              <a:rPr lang="en-US" dirty="0"/>
              <a:t>Our arguments become things that we pass onto the stack before our procedure call. The specific way this compiles is from right to left, so we push y, then push x.</a:t>
            </a:r>
          </a:p>
          <a:p>
            <a:r>
              <a:rPr lang="en-US" dirty="0"/>
              <a:t>Our return value becomes a value that gets put into ax.</a:t>
            </a:r>
          </a:p>
          <a:p>
            <a:r>
              <a:rPr lang="en-US" dirty="0"/>
              <a:t>Void functions won’t return anything.</a:t>
            </a:r>
          </a:p>
          <a:p>
            <a:r>
              <a:rPr lang="en-US" dirty="0"/>
              <a:t>Our arguments are not cleared from the stack by the procedure, so our stack should be the same as before we called the procedure. (Same stack pointer, same data below it)</a:t>
            </a:r>
          </a:p>
        </p:txBody>
      </p:sp>
    </p:spTree>
    <p:extLst>
      <p:ext uri="{BB962C8B-B14F-4D97-AF65-F5344CB8AC3E}">
        <p14:creationId xmlns:p14="http://schemas.microsoft.com/office/powerpoint/2010/main" val="71688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D13C-797F-9AC1-156F-C35BE28EF1F7}"/>
              </a:ext>
            </a:extLst>
          </p:cNvPr>
          <p:cNvSpPr>
            <a:spLocks noGrp="1"/>
          </p:cNvSpPr>
          <p:nvPr>
            <p:ph type="title"/>
          </p:nvPr>
        </p:nvSpPr>
        <p:spPr/>
        <p:txBody>
          <a:bodyPr/>
          <a:lstStyle/>
          <a:p>
            <a:r>
              <a:rPr lang="en-US" dirty="0"/>
              <a:t>Implementing this process	 in TASM</a:t>
            </a:r>
          </a:p>
        </p:txBody>
      </p:sp>
      <p:sp>
        <p:nvSpPr>
          <p:cNvPr id="3" name="Content Placeholder 2">
            <a:extLst>
              <a:ext uri="{FF2B5EF4-FFF2-40B4-BE49-F238E27FC236}">
                <a16:creationId xmlns:a16="http://schemas.microsoft.com/office/drawing/2014/main" id="{7315A839-25B3-5D0B-6FD1-D954D53407C9}"/>
              </a:ext>
            </a:extLst>
          </p:cNvPr>
          <p:cNvSpPr>
            <a:spLocks noGrp="1"/>
          </p:cNvSpPr>
          <p:nvPr>
            <p:ph idx="1"/>
          </p:nvPr>
        </p:nvSpPr>
        <p:spPr/>
        <p:txBody>
          <a:bodyPr>
            <a:normAutofit fontScale="92500"/>
          </a:bodyPr>
          <a:lstStyle/>
          <a:p>
            <a:r>
              <a:rPr lang="en-US" dirty="0"/>
              <a:t>First, save the base pointer and move the stack pointer into base pointer.</a:t>
            </a:r>
          </a:p>
          <a:p>
            <a:r>
              <a:rPr lang="en-US" dirty="0"/>
              <a:t>This makes bp into an offset that lets procedure “arguments” be referred to consistently, it also saves the stack pointer (so long as bp isn’t modified), letting us consistently return to our main function regardless of what we’ve put onto the stack.</a:t>
            </a:r>
          </a:p>
          <a:p>
            <a:r>
              <a:rPr lang="en-US" dirty="0"/>
              <a:t>When procedure is called, return address gets pushed to stack by the call operation, then bp is pushed to stack by us, bp holds the stack pointer at this moment in time.</a:t>
            </a:r>
          </a:p>
          <a:p>
            <a:r>
              <a:rPr lang="en-US" dirty="0"/>
              <a:t>[bp] is the original base pointer, [bp+2] is the instruction pointer to return to, [bp+4] is the last “argument” pushed (So the left-most, in compiled C), then [bp+6], [bp+8], and so on.</a:t>
            </a:r>
          </a:p>
        </p:txBody>
      </p:sp>
    </p:spTree>
    <p:extLst>
      <p:ext uri="{BB962C8B-B14F-4D97-AF65-F5344CB8AC3E}">
        <p14:creationId xmlns:p14="http://schemas.microsoft.com/office/powerpoint/2010/main" val="69201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7" name="Picture 56">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9" name="Straight Connector 58">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0" name="Rectangle 62">
            <a:extLst>
              <a:ext uri="{FF2B5EF4-FFF2-40B4-BE49-F238E27FC236}">
                <a16:creationId xmlns:a16="http://schemas.microsoft.com/office/drawing/2014/main" id="{0F28EA84-13B4-4494-A4D3-8DE462FF0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64">
            <a:extLst>
              <a:ext uri="{FF2B5EF4-FFF2-40B4-BE49-F238E27FC236}">
                <a16:creationId xmlns:a16="http://schemas.microsoft.com/office/drawing/2014/main" id="{6BEB1B24-66CE-4D63-A39D-2D1B481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490B5FB-6E39-462B-BF64-E8D5AECA1914}"/>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dirty="0"/>
              <a:t>Implementing this process</a:t>
            </a:r>
          </a:p>
        </p:txBody>
      </p:sp>
      <p:cxnSp>
        <p:nvCxnSpPr>
          <p:cNvPr id="67" name="Straight Connector 66">
            <a:extLst>
              <a:ext uri="{FF2B5EF4-FFF2-40B4-BE49-F238E27FC236}">
                <a16:creationId xmlns:a16="http://schemas.microsoft.com/office/drawing/2014/main" id="{78DE337D-1DBA-4536-8145-B43EE65C7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6F46C0AB-B9BA-4994-911E-098FA7A3B064}"/>
              </a:ext>
            </a:extLst>
          </p:cNvPr>
          <p:cNvPicPr>
            <a:picLocks noChangeAspect="1"/>
          </p:cNvPicPr>
          <p:nvPr/>
        </p:nvPicPr>
        <p:blipFill>
          <a:blip r:embed="rId3"/>
          <a:stretch>
            <a:fillRect/>
          </a:stretch>
        </p:blipFill>
        <p:spPr>
          <a:xfrm>
            <a:off x="3989479" y="1645730"/>
            <a:ext cx="3693150" cy="2820041"/>
          </a:xfrm>
          <a:prstGeom prst="rect">
            <a:avLst/>
          </a:prstGeom>
        </p:spPr>
      </p:pic>
      <p:pic>
        <p:nvPicPr>
          <p:cNvPr id="11" name="Picture 10">
            <a:extLst>
              <a:ext uri="{FF2B5EF4-FFF2-40B4-BE49-F238E27FC236}">
                <a16:creationId xmlns:a16="http://schemas.microsoft.com/office/drawing/2014/main" id="{B8F4D5F4-D273-C34F-D8BE-54854DF13851}"/>
              </a:ext>
            </a:extLst>
          </p:cNvPr>
          <p:cNvPicPr>
            <a:picLocks noChangeAspect="1"/>
          </p:cNvPicPr>
          <p:nvPr/>
        </p:nvPicPr>
        <p:blipFill>
          <a:blip r:embed="rId4"/>
          <a:stretch>
            <a:fillRect/>
          </a:stretch>
        </p:blipFill>
        <p:spPr>
          <a:xfrm>
            <a:off x="7846354" y="630129"/>
            <a:ext cx="3687168" cy="2193864"/>
          </a:xfrm>
          <a:prstGeom prst="rect">
            <a:avLst/>
          </a:prstGeom>
        </p:spPr>
      </p:pic>
      <p:pic>
        <p:nvPicPr>
          <p:cNvPr id="13" name="Picture 12">
            <a:extLst>
              <a:ext uri="{FF2B5EF4-FFF2-40B4-BE49-F238E27FC236}">
                <a16:creationId xmlns:a16="http://schemas.microsoft.com/office/drawing/2014/main" id="{D9935483-9FCD-DD9E-BCA6-5D50BB3CE171}"/>
              </a:ext>
            </a:extLst>
          </p:cNvPr>
          <p:cNvPicPr>
            <a:picLocks noChangeAspect="1"/>
          </p:cNvPicPr>
          <p:nvPr/>
        </p:nvPicPr>
        <p:blipFill>
          <a:blip r:embed="rId5"/>
          <a:stretch>
            <a:fillRect/>
          </a:stretch>
        </p:blipFill>
        <p:spPr>
          <a:xfrm>
            <a:off x="7846051" y="3308418"/>
            <a:ext cx="3687168" cy="2152042"/>
          </a:xfrm>
          <a:prstGeom prst="rect">
            <a:avLst/>
          </a:prstGeom>
        </p:spPr>
      </p:pic>
      <p:pic>
        <p:nvPicPr>
          <p:cNvPr id="69" name="Picture 68">
            <a:extLst>
              <a:ext uri="{FF2B5EF4-FFF2-40B4-BE49-F238E27FC236}">
                <a16:creationId xmlns:a16="http://schemas.microsoft.com/office/drawing/2014/main" id="{E7233926-059A-41AD-A9F2-56552CF4FF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2" name="Straight Connector 70">
            <a:extLst>
              <a:ext uri="{FF2B5EF4-FFF2-40B4-BE49-F238E27FC236}">
                <a16:creationId xmlns:a16="http://schemas.microsoft.com/office/drawing/2014/main" id="{C13C145E-93D4-481E-92DC-736D9EBA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39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F756-34DC-D118-26B3-BFD22B6E1CC8}"/>
              </a:ext>
            </a:extLst>
          </p:cNvPr>
          <p:cNvSpPr>
            <a:spLocks noGrp="1"/>
          </p:cNvSpPr>
          <p:nvPr>
            <p:ph type="title"/>
          </p:nvPr>
        </p:nvSpPr>
        <p:spPr/>
        <p:txBody>
          <a:bodyPr/>
          <a:lstStyle/>
          <a:p>
            <a:r>
              <a:rPr lang="en-US" dirty="0"/>
              <a:t>Practicality	</a:t>
            </a:r>
          </a:p>
        </p:txBody>
      </p:sp>
      <p:sp>
        <p:nvSpPr>
          <p:cNvPr id="3" name="Content Placeholder 2">
            <a:extLst>
              <a:ext uri="{FF2B5EF4-FFF2-40B4-BE49-F238E27FC236}">
                <a16:creationId xmlns:a16="http://schemas.microsoft.com/office/drawing/2014/main" id="{0FDD1A63-4F8B-27A5-DF41-FDE8CD9440CF}"/>
              </a:ext>
            </a:extLst>
          </p:cNvPr>
          <p:cNvSpPr>
            <a:spLocks noGrp="1"/>
          </p:cNvSpPr>
          <p:nvPr>
            <p:ph idx="1"/>
          </p:nvPr>
        </p:nvSpPr>
        <p:spPr/>
        <p:txBody>
          <a:bodyPr/>
          <a:lstStyle/>
          <a:p>
            <a:r>
              <a:rPr lang="en-US" dirty="0"/>
              <a:t>Most of the time, functions only take, at most, one or two arguments.</a:t>
            </a:r>
          </a:p>
          <a:p>
            <a:r>
              <a:rPr lang="en-US" dirty="0"/>
              <a:t>This is easy to implement by passing registers, so why bother pushing everything just to move it back into registers to do operations on?</a:t>
            </a:r>
          </a:p>
          <a:p>
            <a:r>
              <a:rPr lang="en-US" dirty="0"/>
              <a:t>Consistency: Literally every procedure can be designed to have the exact same input/output behavior, and that makes working with those procedures as if they were C functions extremely easy.</a:t>
            </a:r>
          </a:p>
          <a:p>
            <a:r>
              <a:rPr lang="en-US" dirty="0"/>
              <a:t>Push bx, call square, sub sp, 2 is now identical to ax = square(bx);</a:t>
            </a:r>
          </a:p>
        </p:txBody>
      </p:sp>
    </p:spTree>
    <p:extLst>
      <p:ext uri="{BB962C8B-B14F-4D97-AF65-F5344CB8AC3E}">
        <p14:creationId xmlns:p14="http://schemas.microsoft.com/office/powerpoint/2010/main" val="2074227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BF9B-8F5B-021F-71E6-0F2A290DAF86}"/>
              </a:ext>
            </a:extLst>
          </p:cNvPr>
          <p:cNvSpPr>
            <a:spLocks noGrp="1"/>
          </p:cNvSpPr>
          <p:nvPr>
            <p:ph type="title"/>
          </p:nvPr>
        </p:nvSpPr>
        <p:spPr/>
        <p:txBody>
          <a:bodyPr/>
          <a:lstStyle/>
          <a:p>
            <a:r>
              <a:rPr lang="en-US" dirty="0"/>
              <a:t>Practicality	</a:t>
            </a:r>
          </a:p>
        </p:txBody>
      </p:sp>
      <p:sp>
        <p:nvSpPr>
          <p:cNvPr id="3" name="Content Placeholder 2">
            <a:extLst>
              <a:ext uri="{FF2B5EF4-FFF2-40B4-BE49-F238E27FC236}">
                <a16:creationId xmlns:a16="http://schemas.microsoft.com/office/drawing/2014/main" id="{764C0BF9-689A-BBE5-A69C-F5C644A959FC}"/>
              </a:ext>
            </a:extLst>
          </p:cNvPr>
          <p:cNvSpPr>
            <a:spLocks noGrp="1"/>
          </p:cNvSpPr>
          <p:nvPr>
            <p:ph idx="1"/>
          </p:nvPr>
        </p:nvSpPr>
        <p:spPr/>
        <p:txBody>
          <a:bodyPr/>
          <a:lstStyle/>
          <a:p>
            <a:r>
              <a:rPr lang="en-US" dirty="0"/>
              <a:t>However, to make it even more practical, we could make our calling convention match a specific C compiler, and then we would be able to interface external C functions with our assembly code.</a:t>
            </a:r>
          </a:p>
          <a:p>
            <a:r>
              <a:rPr lang="en-US" dirty="0"/>
              <a:t>Since we decided to study </a:t>
            </a:r>
            <a:r>
              <a:rPr lang="en-US" dirty="0" err="1"/>
              <a:t>cdecl</a:t>
            </a:r>
            <a:r>
              <a:rPr lang="en-US" dirty="0"/>
              <a:t>, our code will be easier to work with functions compiled with GCC, but our directives and structure is still set up for TASM.</a:t>
            </a:r>
          </a:p>
          <a:p>
            <a:r>
              <a:rPr lang="en-US" dirty="0"/>
              <a:t>However, this specific project was more about understanding how higher-level code compiles than it is about specifically interfacing our assembly code with C functions.</a:t>
            </a:r>
          </a:p>
        </p:txBody>
      </p:sp>
    </p:spTree>
    <p:extLst>
      <p:ext uri="{BB962C8B-B14F-4D97-AF65-F5344CB8AC3E}">
        <p14:creationId xmlns:p14="http://schemas.microsoft.com/office/powerpoint/2010/main" val="36152273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402</TotalTime>
  <Words>768</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Base conversion library</vt:lpstr>
      <vt:lpstr>Overview</vt:lpstr>
      <vt:lpstr>Calling conventions</vt:lpstr>
      <vt:lpstr>Calling conventions</vt:lpstr>
      <vt:lpstr>Cdecl calling convention</vt:lpstr>
      <vt:lpstr>Implementing this process  in TASM</vt:lpstr>
      <vt:lpstr>Implementing this process</vt:lpstr>
      <vt:lpstr>Practicality </vt:lpstr>
      <vt:lpstr>Practicality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Robinson, Jakob</dc:creator>
  <cp:lastModifiedBy>Robinson, Jakob</cp:lastModifiedBy>
  <cp:revision>55</cp:revision>
  <dcterms:created xsi:type="dcterms:W3CDTF">2022-11-29T20:50:03Z</dcterms:created>
  <dcterms:modified xsi:type="dcterms:W3CDTF">2022-12-07T14:17:54Z</dcterms:modified>
</cp:coreProperties>
</file>