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8" r:id="rId4"/>
    <p:sldId id="257" r:id="rId5"/>
    <p:sldId id="260" r:id="rId6"/>
    <p:sldId id="261" r:id="rId7"/>
    <p:sldId id="258" r:id="rId8"/>
    <p:sldId id="267" r:id="rId9"/>
    <p:sldId id="262" r:id="rId10"/>
    <p:sldId id="259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408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0.19367227110390223"/>
                  <c:y val="-4.7186394041244833E-2"/>
                </c:manualLayout>
              </c:layout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5316994318184227E-2"/>
                  <c:y val="2.9210624882675295E-2"/>
                </c:manualLayout>
              </c:layout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02186240260082"/>
                      <c:h val="0.1218757148951009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8.8766528190145605E-2"/>
                  <c:y val="7.0779591061867264E-2"/>
                </c:manualLayout>
              </c:layout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56032723214843"/>
                      <c:h val="0.1047313250601153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10400918262987345"/>
                  <c:y val="9.886673037213203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F430C90-4551-4D4B-BAC3-2A069F388A07}" type="CATEGORYNAME">
                      <a:rPr lang="en-US" sz="1600">
                        <a:solidFill>
                          <a:schemeClr val="bg1"/>
                        </a:solidFill>
                      </a:rPr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bg1"/>
                        </a:solidFill>
                      </a:rPr>
                      <a:t>
</a:t>
                    </a:r>
                    <a:r>
                      <a:rPr lang="en-US" sz="1600" baseline="0" dirty="0" smtClean="0">
                        <a:solidFill>
                          <a:schemeClr val="bg1"/>
                        </a:solidFill>
                      </a:rPr>
                      <a:t>0.3%</a:t>
                    </a:r>
                  </a:p>
                </c:rich>
              </c:tx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28692188311689237"/>
                  <c:y val="1.797576915856946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2B276F6-23B5-4F11-8D49-18E4C65B24BB}" type="CATEGORYNAME">
                      <a:rPr lang="en-US" sz="1600" dirty="0">
                        <a:solidFill>
                          <a:schemeClr val="bg1"/>
                        </a:solidFill>
                      </a:rPr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bg1"/>
                        </a:solidFill>
                      </a:rPr>
                      <a:t>
</a:t>
                    </a:r>
                    <a:r>
                      <a:rPr lang="en-US" sz="1600" baseline="0" dirty="0" smtClean="0">
                        <a:solidFill>
                          <a:schemeClr val="bg1"/>
                        </a:solidFill>
                      </a:rPr>
                      <a:t>0.4%</a:t>
                    </a:r>
                  </a:p>
                </c:rich>
              </c:tx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ANDROID</c:v>
                </c:pt>
                <c:pt idx="1">
                  <c:v>IOS</c:v>
                </c:pt>
                <c:pt idx="2">
                  <c:v>WINDOWS</c:v>
                </c:pt>
                <c:pt idx="3">
                  <c:v>BLACKBERRY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82.8</c:v>
                </c:pt>
                <c:pt idx="1">
                  <c:v>13.9</c:v>
                </c:pt>
                <c:pt idx="2">
                  <c:v>2.6</c:v>
                </c:pt>
                <c:pt idx="3">
                  <c:v>0.3</c:v>
                </c:pt>
                <c:pt idx="4">
                  <c:v>0.4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rdova.apache.org/" TargetMode="External"/><Relationship Id="rId2" Type="http://schemas.openxmlformats.org/officeDocument/2006/relationships/hyperlink" Target="http://www.idc.com/prodserv/smartphone-os-market-share.j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HMAD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Hybrid mobile application development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564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601857"/>
            <a:ext cx="47906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To build a Cordova application, you create a web application, package the web application into the native container, test and debug the application, then distribute it to users (typically through an app store). That’s all there is to </a:t>
            </a:r>
            <a:r>
              <a:rPr lang="en-PH" sz="2000" dirty="0" smtClean="0"/>
              <a:t>it.</a:t>
            </a:r>
            <a:endParaRPr lang="en-PH" sz="2000" dirty="0"/>
          </a:p>
          <a:p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418" t="4333" r="7359" b="3436"/>
          <a:stretch/>
        </p:blipFill>
        <p:spPr>
          <a:xfrm>
            <a:off x="5552661" y="1407044"/>
            <a:ext cx="6061650" cy="379737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PH" dirty="0" smtClean="0"/>
              <a:t>Let’s try to build an app.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48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r>
              <a:rPr lang="en-PH" sz="2800" dirty="0" smtClean="0"/>
              <a:t>Things needed to develop a mobile app:</a:t>
            </a:r>
            <a:endParaRPr lang="en-PH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075" y="1192696"/>
            <a:ext cx="7304185" cy="5274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2224" y="1192696"/>
            <a:ext cx="3499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b="1" dirty="0" smtClean="0"/>
              <a:t>HTML5</a:t>
            </a:r>
          </a:p>
          <a:p>
            <a:pPr lvl="1"/>
            <a:r>
              <a:rPr lang="en-PH" dirty="0"/>
              <a:t>f</a:t>
            </a:r>
            <a:r>
              <a:rPr lang="en-PH" dirty="0" smtClean="0"/>
              <a:t>or App’s structure.</a:t>
            </a:r>
          </a:p>
          <a:p>
            <a:pPr marL="342900" indent="-342900">
              <a:buAutoNum type="arabicPeriod"/>
            </a:pPr>
            <a:r>
              <a:rPr lang="en-PH" b="1" dirty="0" smtClean="0"/>
              <a:t>JavaScript</a:t>
            </a:r>
          </a:p>
          <a:p>
            <a:pPr lvl="1"/>
            <a:r>
              <a:rPr lang="en-PH" dirty="0" smtClean="0"/>
              <a:t>for processes – user  to app interaction</a:t>
            </a:r>
            <a:r>
              <a:rPr lang="en-PH" dirty="0" smtClean="0"/>
              <a:t>.</a:t>
            </a:r>
            <a:endParaRPr lang="en-PH" dirty="0" smtClean="0"/>
          </a:p>
          <a:p>
            <a:pPr marL="342900" indent="-342900">
              <a:buAutoNum type="arabicPeriod"/>
            </a:pPr>
            <a:r>
              <a:rPr lang="en-PH" b="1" dirty="0" smtClean="0"/>
              <a:t>CSS</a:t>
            </a:r>
          </a:p>
          <a:p>
            <a:pPr lvl="1"/>
            <a:r>
              <a:rPr lang="en-PH" dirty="0" smtClean="0"/>
              <a:t>for </a:t>
            </a:r>
            <a:r>
              <a:rPr lang="en-PH" dirty="0"/>
              <a:t>aesthetics – design.</a:t>
            </a:r>
          </a:p>
          <a:p>
            <a:pPr lvl="1"/>
            <a:r>
              <a:rPr lang="en-PH" dirty="0"/>
              <a:t>UX and UI</a:t>
            </a:r>
            <a:r>
              <a:rPr lang="en-PH" dirty="0" smtClean="0"/>
              <a:t>.</a:t>
            </a:r>
            <a:endParaRPr lang="en-PH" b="1" dirty="0" smtClean="0"/>
          </a:p>
          <a:p>
            <a:pPr marL="342900" indent="-342900">
              <a:buAutoNum type="arabicPeriod"/>
            </a:pPr>
            <a:r>
              <a:rPr lang="en-PH" b="1" dirty="0" smtClean="0"/>
              <a:t>Others</a:t>
            </a:r>
          </a:p>
          <a:p>
            <a:r>
              <a:rPr lang="en-PH" b="1" dirty="0"/>
              <a:t>	</a:t>
            </a:r>
            <a:r>
              <a:rPr lang="en-PH" dirty="0" smtClean="0"/>
              <a:t>other files like images, picture, video, etc.</a:t>
            </a:r>
            <a:endParaRPr lang="en-PH" b="1" dirty="0" smtClean="0"/>
          </a:p>
          <a:p>
            <a:pPr marL="342900" indent="-342900">
              <a:buAutoNum type="arabicPeriod"/>
            </a:pP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178960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8178" y="1152939"/>
            <a:ext cx="3404379" cy="2955235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*The app created in Cordova doesn’t just fit in </a:t>
            </a:r>
            <a:r>
              <a:rPr lang="en-PH" dirty="0" smtClean="0"/>
              <a:t>Android </a:t>
            </a:r>
            <a:r>
              <a:rPr lang="en-PH" dirty="0" smtClean="0"/>
              <a:t>alone. It is also great in mobile devices like </a:t>
            </a:r>
            <a:r>
              <a:rPr lang="en-PH" u="sng" dirty="0" smtClean="0"/>
              <a:t>smartphones</a:t>
            </a:r>
            <a:r>
              <a:rPr lang="en-PH" dirty="0" smtClean="0"/>
              <a:t>, </a:t>
            </a:r>
            <a:r>
              <a:rPr lang="en-PH" u="sng" dirty="0" smtClean="0"/>
              <a:t>tablets</a:t>
            </a:r>
            <a:r>
              <a:rPr lang="en-PH" dirty="0" smtClean="0"/>
              <a:t> or </a:t>
            </a:r>
            <a:r>
              <a:rPr lang="en-PH" u="sng" dirty="0" smtClean="0"/>
              <a:t>iPad</a:t>
            </a:r>
            <a:r>
              <a:rPr lang="en-PH" dirty="0" smtClean="0"/>
              <a:t>, </a:t>
            </a:r>
            <a:r>
              <a:rPr lang="en-PH" u="sng" dirty="0" smtClean="0"/>
              <a:t>Laptops</a:t>
            </a:r>
            <a:r>
              <a:rPr lang="en-PH" dirty="0" smtClean="0"/>
              <a:t> and </a:t>
            </a:r>
            <a:r>
              <a:rPr lang="en-PH" u="sng" dirty="0" smtClean="0"/>
              <a:t>Desktop</a:t>
            </a:r>
            <a:r>
              <a:rPr lang="en-PH" dirty="0" smtClean="0"/>
              <a:t>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1" y="940947"/>
            <a:ext cx="6842797" cy="50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6085"/>
            <a:ext cx="12192000" cy="1200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sz="4400" dirty="0" smtClean="0"/>
              <a:t>Thank you </a:t>
            </a:r>
            <a:r>
              <a:rPr lang="en-PH" sz="4400" dirty="0"/>
              <a:t>for listening.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486187"/>
            <a:ext cx="56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Reported by: </a:t>
            </a:r>
            <a:r>
              <a:rPr lang="en-PH" dirty="0" err="1" smtClean="0"/>
              <a:t>Rufo</a:t>
            </a:r>
            <a:r>
              <a:rPr lang="en-PH" dirty="0" smtClean="0"/>
              <a:t> N. </a:t>
            </a:r>
            <a:r>
              <a:rPr lang="en-PH" dirty="0" err="1" smtClean="0"/>
              <a:t>Gabrillo</a:t>
            </a:r>
            <a:r>
              <a:rPr lang="en-PH" dirty="0" smtClean="0"/>
              <a:t> Jr.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088458"/>
            <a:ext cx="10151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hlinkClick r:id="rId2"/>
              </a:rPr>
              <a:t>www.idc.com/prodserv/smartphone-os-market-share.jsp</a:t>
            </a:r>
            <a:endParaRPr lang="en-P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hlinkClick r:id="rId3"/>
              </a:rPr>
              <a:t>http://</a:t>
            </a:r>
            <a:r>
              <a:rPr lang="en-PH" dirty="0" smtClean="0">
                <a:hlinkClick r:id="rId3"/>
              </a:rPr>
              <a:t>cordova.apache.org</a:t>
            </a:r>
            <a:endParaRPr lang="en-P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/>
              <a:t>Beginning Hybrid Mobile Application (2013) by Mahesh </a:t>
            </a:r>
            <a:r>
              <a:rPr lang="en-PH" dirty="0" err="1" smtClean="0"/>
              <a:t>Panhale</a:t>
            </a:r>
            <a:r>
              <a:rPr lang="en-PH" dirty="0"/>
              <a:t> </a:t>
            </a:r>
            <a:endParaRPr lang="en-PH" dirty="0" smtClean="0"/>
          </a:p>
          <a:p>
            <a:r>
              <a:rPr lang="en-PH" dirty="0"/>
              <a:t>	</a:t>
            </a:r>
            <a:r>
              <a:rPr lang="en-PH" dirty="0" smtClean="0"/>
              <a:t>ISBN-13 </a:t>
            </a:r>
            <a:r>
              <a:rPr lang="en-PH" dirty="0"/>
              <a:t>(</a:t>
            </a:r>
            <a:r>
              <a:rPr lang="en-PH" dirty="0" err="1"/>
              <a:t>pbk</a:t>
            </a:r>
            <a:r>
              <a:rPr lang="en-PH" dirty="0"/>
              <a:t>): 978-1-4842-1315-5 </a:t>
            </a:r>
            <a:endParaRPr lang="en-PH" dirty="0" smtClean="0"/>
          </a:p>
          <a:p>
            <a:r>
              <a:rPr lang="en-PH" dirty="0"/>
              <a:t>	</a:t>
            </a:r>
            <a:r>
              <a:rPr lang="en-PH" dirty="0" smtClean="0"/>
              <a:t>ISBN-13 </a:t>
            </a:r>
            <a:r>
              <a:rPr lang="en-PH" dirty="0"/>
              <a:t>(electronic): </a:t>
            </a:r>
            <a:r>
              <a:rPr lang="en-PH" dirty="0" smtClean="0"/>
              <a:t>978-1-4842-1314-8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/>
              <a:t>Apache Cordova 3 Programming (2016) by John M. </a:t>
            </a:r>
            <a:r>
              <a:rPr lang="en-PH" dirty="0" err="1" smtClean="0"/>
              <a:t>Wargo</a:t>
            </a:r>
            <a:endParaRPr lang="en-PH" dirty="0" smtClean="0"/>
          </a:p>
          <a:p>
            <a:r>
              <a:rPr lang="en-PH" dirty="0"/>
              <a:t>	</a:t>
            </a:r>
            <a:r>
              <a:rPr lang="en-PH" dirty="0" smtClean="0"/>
              <a:t>ISBN-13</a:t>
            </a:r>
            <a:r>
              <a:rPr lang="en-PH" dirty="0"/>
              <a:t>: 978-0-321-95736-8 </a:t>
            </a:r>
            <a:endParaRPr lang="en-PH" dirty="0" smtClean="0"/>
          </a:p>
          <a:p>
            <a:r>
              <a:rPr lang="en-PH" dirty="0"/>
              <a:t>	</a:t>
            </a:r>
            <a:r>
              <a:rPr lang="en-PH" dirty="0" smtClean="0"/>
              <a:t>ISBN-10</a:t>
            </a:r>
            <a:r>
              <a:rPr lang="en-PH" dirty="0"/>
              <a:t>: </a:t>
            </a:r>
            <a:r>
              <a:rPr lang="en-PH" dirty="0" smtClean="0"/>
              <a:t>0-321-95736-9</a:t>
            </a:r>
          </a:p>
        </p:txBody>
      </p:sp>
    </p:spTree>
    <p:extLst>
      <p:ext uri="{BB962C8B-B14F-4D97-AF65-F5344CB8AC3E}">
        <p14:creationId xmlns:p14="http://schemas.microsoft.com/office/powerpoint/2010/main" val="5428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021"/>
          </a:xfrm>
        </p:spPr>
        <p:txBody>
          <a:bodyPr/>
          <a:lstStyle/>
          <a:p>
            <a:r>
              <a:rPr lang="en-PH" dirty="0" smtClean="0"/>
              <a:t>Contents</a:t>
            </a:r>
            <a:r>
              <a:rPr lang="en-PH" dirty="0" smtClean="0"/>
              <a:t>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97544"/>
            <a:ext cx="8946541" cy="4195481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PH" dirty="0" smtClean="0"/>
              <a:t>Introduction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PH" dirty="0" smtClean="0"/>
              <a:t>History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PH" dirty="0" smtClean="0"/>
              <a:t>Market Shares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PH" dirty="0" smtClean="0"/>
              <a:t>Building a </a:t>
            </a:r>
            <a:r>
              <a:rPr lang="en-PH" dirty="0" smtClean="0"/>
              <a:t>simple application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214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Introduction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8226"/>
            <a:ext cx="10528852" cy="5234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Today mobile device users prefer to use applications installed on their smartphones. They use installed applications (apps) for carrying out routine activities like </a:t>
            </a:r>
            <a:r>
              <a:rPr lang="en-PH" dirty="0" smtClean="0"/>
              <a:t>watching videos, playing their favourite songs and chatting with friends and sharing especial moments.</a:t>
            </a:r>
          </a:p>
          <a:p>
            <a:pPr marL="0" indent="0">
              <a:buNone/>
            </a:pPr>
            <a:r>
              <a:rPr lang="en-PH" dirty="0" smtClean="0"/>
              <a:t>This </a:t>
            </a:r>
            <a:r>
              <a:rPr lang="en-PH" dirty="0"/>
              <a:t>trend is confirmed by </a:t>
            </a:r>
            <a:r>
              <a:rPr lang="en-PH" b="1" dirty="0"/>
              <a:t>Gartner</a:t>
            </a:r>
            <a:r>
              <a:rPr lang="en-PH" dirty="0"/>
              <a:t>, which has this to say: “Enterprises are finding that they need to support multiple platforms, especially as the </a:t>
            </a:r>
            <a:r>
              <a:rPr lang="en-PH" b="1" dirty="0"/>
              <a:t>BYOD</a:t>
            </a:r>
            <a:r>
              <a:rPr lang="en-PH" dirty="0"/>
              <a:t> [bring your own device] trend gains momentum.” </a:t>
            </a:r>
            <a:endParaRPr lang="en-PH" dirty="0" smtClean="0"/>
          </a:p>
          <a:p>
            <a:pPr marL="0" indent="0">
              <a:buNone/>
            </a:pPr>
            <a:r>
              <a:rPr lang="en-PH" dirty="0"/>
              <a:t>The market share of mobile devices is divided mainly into </a:t>
            </a:r>
            <a:r>
              <a:rPr lang="en-PH" u="sng" dirty="0"/>
              <a:t>Android, </a:t>
            </a:r>
            <a:r>
              <a:rPr lang="en-PH" u="sng" dirty="0" err="1"/>
              <a:t>iOS</a:t>
            </a:r>
            <a:r>
              <a:rPr lang="en-PH" u="sng" dirty="0"/>
              <a:t>, and Windows Phone</a:t>
            </a:r>
            <a:r>
              <a:rPr lang="en-PH" dirty="0"/>
              <a:t>. Because of the differences in platforms/operating systems, creating an installable mobile application that targets multiple device platforms requires too much of effort and expertise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r>
              <a:rPr lang="en-PH" dirty="0"/>
              <a:t>This can be overcome by using hybrid mobile applications, a solution based on </a:t>
            </a:r>
            <a:r>
              <a:rPr lang="en-PH" u="sng" dirty="0"/>
              <a:t>HTML 5, </a:t>
            </a:r>
            <a:r>
              <a:rPr lang="en-PH" u="sng" dirty="0" smtClean="0"/>
              <a:t>JavaScript, </a:t>
            </a:r>
            <a:r>
              <a:rPr lang="en-PH" u="sng" dirty="0"/>
              <a:t>and CSS 3</a:t>
            </a:r>
            <a:r>
              <a:rPr lang="en-PH" dirty="0"/>
              <a:t>. These hybrid applications are created once, but after packaging can be deployed on multiple mobile devices such as </a:t>
            </a:r>
            <a:r>
              <a:rPr lang="en-PH" u="sng" dirty="0"/>
              <a:t>Android, </a:t>
            </a:r>
            <a:r>
              <a:rPr lang="en-PH" u="sng" dirty="0" err="1"/>
              <a:t>iOS</a:t>
            </a:r>
            <a:r>
              <a:rPr lang="en-PH" u="sng" dirty="0"/>
              <a:t>, and Windows Phone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History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8900"/>
            <a:ext cx="8946541" cy="4889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In </a:t>
            </a:r>
            <a:r>
              <a:rPr lang="en-PH" dirty="0" smtClean="0"/>
              <a:t>1980’s, </a:t>
            </a:r>
            <a:r>
              <a:rPr lang="en-PH" dirty="0"/>
              <a:t>the </a:t>
            </a:r>
            <a:r>
              <a:rPr lang="en-PH" b="1" u="sng" dirty="0"/>
              <a:t>mobile technology </a:t>
            </a:r>
            <a:r>
              <a:rPr lang="en-PH" dirty="0"/>
              <a:t>landscape consisted of mobile phones the size of a carryon suitcase and personal organizers that looked like glorified financial calculators. Wireless networks and widespread access to resources like the Internet were distant dreams. Unless you were a science fiction writer, it would have been hard to imagine the connected world that we take for granted today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In </a:t>
            </a:r>
            <a:r>
              <a:rPr lang="en-PH" dirty="0"/>
              <a:t>1983 came the Motorola </a:t>
            </a:r>
            <a:r>
              <a:rPr lang="en-PH" dirty="0" err="1"/>
              <a:t>DynaTAC</a:t>
            </a:r>
            <a:r>
              <a:rPr lang="en-PH" dirty="0"/>
              <a:t> 8000X cell phone—the first commercial cell phone. People </a:t>
            </a:r>
            <a:r>
              <a:rPr lang="en-PH" dirty="0" smtClean="0"/>
              <a:t>called it </a:t>
            </a:r>
            <a:r>
              <a:rPr lang="en-PH" dirty="0"/>
              <a:t>a </a:t>
            </a:r>
            <a:r>
              <a:rPr lang="en-PH" i="1" dirty="0"/>
              <a:t>brick </a:t>
            </a:r>
            <a:r>
              <a:rPr lang="en-PH" dirty="0"/>
              <a:t>because of its </a:t>
            </a:r>
            <a:r>
              <a:rPr lang="en-PH" u="sng" dirty="0"/>
              <a:t>2.5 pound </a:t>
            </a:r>
            <a:r>
              <a:rPr lang="en-PH" u="sng" dirty="0" smtClean="0"/>
              <a:t>weight</a:t>
            </a:r>
            <a:r>
              <a:rPr lang="en-PH" dirty="0" smtClean="0"/>
              <a:t> and it </a:t>
            </a:r>
            <a:r>
              <a:rPr lang="en-PH" dirty="0"/>
              <a:t>was sold at the price of </a:t>
            </a:r>
            <a:r>
              <a:rPr lang="en-PH" u="sng" dirty="0"/>
              <a:t>$3,995!</a:t>
            </a:r>
            <a:r>
              <a:rPr lang="en-PH" dirty="0"/>
              <a:t> This phone could do little </a:t>
            </a:r>
            <a:r>
              <a:rPr lang="en-PH" dirty="0" smtClean="0"/>
              <a:t>more than </a:t>
            </a:r>
            <a:r>
              <a:rPr lang="en-PH" dirty="0"/>
              <a:t>calling</a:t>
            </a:r>
            <a:r>
              <a:rPr lang="en-PH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1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71945"/>
            <a:ext cx="8946541" cy="560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first innovations came from </a:t>
            </a:r>
            <a:r>
              <a:rPr lang="en-PH" b="1" dirty="0"/>
              <a:t>Nokia</a:t>
            </a:r>
            <a:r>
              <a:rPr lang="en-PH" dirty="0"/>
              <a:t> and other manufacturers who took this technology to </a:t>
            </a:r>
            <a:r>
              <a:rPr lang="en-PH" dirty="0" smtClean="0"/>
              <a:t>another level </a:t>
            </a:r>
            <a:r>
              <a:rPr lang="en-PH" dirty="0"/>
              <a:t>by adding more functionality, including games such as Snake and Ping Pong. </a:t>
            </a:r>
            <a:r>
              <a:rPr lang="en-PH" dirty="0" smtClean="0"/>
              <a:t>Mobile </a:t>
            </a:r>
            <a:r>
              <a:rPr lang="en-PH" dirty="0"/>
              <a:t>applications were limited to </a:t>
            </a:r>
            <a:r>
              <a:rPr lang="en-PH" dirty="0" smtClean="0"/>
              <a:t>those preinstalled </a:t>
            </a:r>
            <a:r>
              <a:rPr lang="en-PH" dirty="0"/>
              <a:t>by vendors. However, some vendors did offer applications using the</a:t>
            </a:r>
            <a:r>
              <a:rPr lang="en-PH" b="1" dirty="0"/>
              <a:t> Wireless </a:t>
            </a:r>
            <a:r>
              <a:rPr lang="en-PH" b="1" dirty="0" smtClean="0"/>
              <a:t>Application Protocol </a:t>
            </a:r>
            <a:r>
              <a:rPr lang="en-PH" b="1" dirty="0"/>
              <a:t>(WAP)</a:t>
            </a:r>
            <a:r>
              <a:rPr lang="en-PH" dirty="0"/>
              <a:t>. These applications were available from the phone </a:t>
            </a:r>
            <a:r>
              <a:rPr lang="en-PH" dirty="0" smtClean="0"/>
              <a:t>manufacturers. 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In </a:t>
            </a:r>
            <a:r>
              <a:rPr lang="en-PH" dirty="0"/>
              <a:t>November 1993, </a:t>
            </a:r>
            <a:r>
              <a:rPr lang="en-PH" b="1" dirty="0"/>
              <a:t>IBM</a:t>
            </a:r>
            <a:r>
              <a:rPr lang="en-PH" dirty="0"/>
              <a:t> launched </a:t>
            </a:r>
            <a:r>
              <a:rPr lang="en-PH" dirty="0" smtClean="0"/>
              <a:t>Simon. It </a:t>
            </a:r>
            <a:r>
              <a:rPr lang="en-PH" dirty="0"/>
              <a:t>had preinstalled </a:t>
            </a:r>
            <a:r>
              <a:rPr lang="en-PH" dirty="0" smtClean="0"/>
              <a:t>applications </a:t>
            </a:r>
            <a:r>
              <a:rPr lang="en-PH" dirty="0"/>
              <a:t>such as a calendar, a clock, </a:t>
            </a:r>
            <a:r>
              <a:rPr lang="en-PH" dirty="0" smtClean="0"/>
              <a:t>a calculator</a:t>
            </a:r>
            <a:r>
              <a:rPr lang="en-PH" dirty="0"/>
              <a:t>, a notepad, and email. It also had a </a:t>
            </a:r>
            <a:r>
              <a:rPr lang="en-PH" dirty="0" smtClean="0"/>
              <a:t>stylus! 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In </a:t>
            </a:r>
            <a:r>
              <a:rPr lang="en-PH" dirty="0"/>
              <a:t>2002, Research In Motion Limited (RIM), now BlackBerry Limited, released its first device with integrated phone functionality. The product line eventually evolved into the first mass-market </a:t>
            </a:r>
            <a:r>
              <a:rPr lang="en-PH" dirty="0" smtClean="0"/>
              <a:t>smartphone </a:t>
            </a:r>
            <a:r>
              <a:rPr lang="en-PH" dirty="0"/>
              <a:t>optimized for wireless e-mail. Mobile device users still had to wait until 2007 for a revolutionary change!</a:t>
            </a:r>
          </a:p>
        </p:txBody>
      </p:sp>
    </p:spTree>
    <p:extLst>
      <p:ext uri="{BB962C8B-B14F-4D97-AF65-F5344CB8AC3E}">
        <p14:creationId xmlns:p14="http://schemas.microsoft.com/office/powerpoint/2010/main" val="39969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54" t="13270" r="4677" b="24411"/>
          <a:stretch/>
        </p:blipFill>
        <p:spPr>
          <a:xfrm>
            <a:off x="762000" y="3390901"/>
            <a:ext cx="9559182" cy="3274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647700"/>
            <a:ext cx="9687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/>
              <a:t>In </a:t>
            </a:r>
            <a:r>
              <a:rPr lang="en-PH" sz="2000" dirty="0"/>
              <a:t>2007, Apple released the first iPhone, followed by the App Store launch. Users now had lot of </a:t>
            </a:r>
            <a:r>
              <a:rPr lang="en-PH" sz="2000" dirty="0" smtClean="0"/>
              <a:t>choices for </a:t>
            </a:r>
            <a:r>
              <a:rPr lang="en-PH" sz="2000" dirty="0"/>
              <a:t>installing applications easily. A few months later, this was </a:t>
            </a:r>
            <a:r>
              <a:rPr lang="en-PH" sz="2000" dirty="0" smtClean="0"/>
              <a:t>followed </a:t>
            </a:r>
            <a:r>
              <a:rPr lang="en-PH" sz="2000" dirty="0"/>
              <a:t>by the launch of the Android </a:t>
            </a:r>
            <a:r>
              <a:rPr lang="en-PH" sz="2000" dirty="0" smtClean="0"/>
              <a:t>Market by </a:t>
            </a:r>
            <a:r>
              <a:rPr lang="en-PH" sz="2000" dirty="0"/>
              <a:t>Google, and the first Android-based smartphone from HTC called HTC Dream</a:t>
            </a:r>
            <a:r>
              <a:rPr lang="en-PH" sz="2000" dirty="0" smtClean="0"/>
              <a:t>.</a:t>
            </a:r>
          </a:p>
          <a:p>
            <a:r>
              <a:rPr lang="en-PH" sz="2000" dirty="0"/>
              <a:t/>
            </a:r>
            <a:br>
              <a:rPr lang="en-PH" sz="2000" dirty="0"/>
            </a:br>
            <a:r>
              <a:rPr lang="en-PH" sz="2000" dirty="0"/>
              <a:t>Apple offered its first iPad in 2010, giving users the option to use apps from their App Store. In the </a:t>
            </a:r>
            <a:r>
              <a:rPr lang="en-PH" sz="2000" dirty="0" smtClean="0"/>
              <a:t>same year</a:t>
            </a:r>
            <a:r>
              <a:rPr lang="en-PH" sz="2000" dirty="0"/>
              <a:t>, Samsung launched a tablet named Galaxy based on the Android OS</a:t>
            </a:r>
            <a:r>
              <a:rPr lang="en-PH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1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672548"/>
            <a:ext cx="10608365" cy="6054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PhoneGap was started at the 2008 iPhoneDevCamp by </a:t>
            </a:r>
            <a:r>
              <a:rPr lang="en-PH" dirty="0" smtClean="0"/>
              <a:t>Nitobi </a:t>
            </a:r>
            <a:r>
              <a:rPr lang="en-PH" dirty="0"/>
              <a:t>as a way to </a:t>
            </a: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simplify </a:t>
            </a:r>
            <a:r>
              <a:rPr lang="en-PH" dirty="0"/>
              <a:t>cross-platform mobile </a:t>
            </a:r>
            <a:r>
              <a:rPr lang="en-PH" dirty="0" smtClean="0"/>
              <a:t>development.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/>
              <a:t>In late 2011, Nitobi announced that it was donating PhoneGap to the Apache Foundation. Very quickly thereafter, Adobe announced that it was acquiring Nitobi. PhoneGap joined the open source </a:t>
            </a:r>
            <a:r>
              <a:rPr lang="en-PH" u="sng" dirty="0"/>
              <a:t>Apache </a:t>
            </a:r>
            <a:r>
              <a:rPr lang="en-PH" u="sng" dirty="0" smtClean="0"/>
              <a:t>project</a:t>
            </a:r>
            <a:r>
              <a:rPr lang="en-PH" dirty="0" smtClean="0"/>
              <a:t> </a:t>
            </a:r>
            <a:r>
              <a:rPr lang="en-PH" dirty="0"/>
              <a:t>as an incubator project, first as </a:t>
            </a:r>
            <a:r>
              <a:rPr lang="en-PH" u="sng" dirty="0"/>
              <a:t>Apache Callback</a:t>
            </a:r>
            <a:r>
              <a:rPr lang="en-PH" dirty="0"/>
              <a:t>, briefly as </a:t>
            </a:r>
            <a:r>
              <a:rPr lang="en-PH" u="sng" dirty="0" smtClean="0"/>
              <a:t>Apache DeviceReady</a:t>
            </a:r>
            <a:r>
              <a:rPr lang="en-PH" dirty="0"/>
              <a:t>, and finally (beginning with version 1.4) as Apache Cordova (the name of the street where the Nitobi offices were located when PhoneGap was created).</a:t>
            </a:r>
            <a:endParaRPr lang="en-PH" b="1" u="sng" dirty="0" smtClean="0"/>
          </a:p>
          <a:p>
            <a:pPr marL="0" indent="0">
              <a:buNone/>
            </a:pPr>
            <a:endParaRPr lang="en-PH" b="1" u="sng" dirty="0"/>
          </a:p>
          <a:p>
            <a:pPr marL="0" indent="0">
              <a:buNone/>
            </a:pPr>
            <a:r>
              <a:rPr lang="en-PH" b="1" u="sng" dirty="0" smtClean="0"/>
              <a:t>Apache </a:t>
            </a:r>
            <a:r>
              <a:rPr lang="en-PH" b="1" u="sng" dirty="0"/>
              <a:t>Cordova</a:t>
            </a:r>
            <a:r>
              <a:rPr lang="en-PH" u="sng" dirty="0"/>
              <a:t> </a:t>
            </a:r>
            <a:r>
              <a:rPr lang="en-PH" dirty="0" smtClean="0"/>
              <a:t> </a:t>
            </a:r>
            <a:r>
              <a:rPr lang="en-PH" dirty="0"/>
              <a:t>is a free, open source framework for building cross-platform native applications using HTML5. The creators of Apache Cordova wanted a simpler way of building </a:t>
            </a:r>
            <a:r>
              <a:rPr lang="en-PH" b="1" dirty="0"/>
              <a:t>cross-platform mobile applications</a:t>
            </a:r>
            <a:r>
              <a:rPr lang="en-PH" dirty="0"/>
              <a:t> and decided to implement it as a combination of native and web application technologies. This type of mobile application is called a </a:t>
            </a:r>
            <a:r>
              <a:rPr lang="en-PH" b="1" dirty="0"/>
              <a:t>hybrid application</a:t>
            </a:r>
            <a:r>
              <a:rPr lang="en-PH" dirty="0" smtClean="0"/>
              <a:t>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989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72548"/>
            <a:ext cx="6049617" cy="5582478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Cordova implements a suite of APIs that extend native device capabilities (such as the camera, accelerometer, Contacts application, and so on) to a web application running within the native container.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7404"/>
          <a:stretch/>
        </p:blipFill>
        <p:spPr>
          <a:xfrm>
            <a:off x="6970643" y="672548"/>
            <a:ext cx="4386469" cy="55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Does the Market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1630"/>
            <a:ext cx="53107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smtClean="0"/>
              <a:t>For </a:t>
            </a:r>
            <a:r>
              <a:rPr lang="en-PH" dirty="0"/>
              <a:t>the second quarter of 2015, the </a:t>
            </a:r>
            <a:r>
              <a:rPr lang="en-PH" b="1" dirty="0"/>
              <a:t>International Data Corporation (IDC)</a:t>
            </a:r>
            <a:r>
              <a:rPr lang="en-PH" dirty="0"/>
              <a:t> indicated the following share </a:t>
            </a:r>
            <a:r>
              <a:rPr lang="en-PH" dirty="0" smtClean="0"/>
              <a:t>of the </a:t>
            </a:r>
            <a:r>
              <a:rPr lang="en-PH" dirty="0"/>
              <a:t>smartphone </a:t>
            </a:r>
            <a:r>
              <a:rPr lang="en-PH" dirty="0" smtClean="0"/>
              <a:t>market: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PH" dirty="0" smtClean="0"/>
              <a:t>Android </a:t>
            </a:r>
            <a:r>
              <a:rPr lang="en-PH" dirty="0"/>
              <a:t>by Google: 82.8</a:t>
            </a:r>
            <a:r>
              <a:rPr lang="en-PH" dirty="0" smtClean="0"/>
              <a:t>%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PH" dirty="0" err="1" smtClean="0"/>
              <a:t>iOS</a:t>
            </a:r>
            <a:r>
              <a:rPr lang="en-PH" dirty="0" smtClean="0"/>
              <a:t> </a:t>
            </a:r>
            <a:r>
              <a:rPr lang="en-PH" dirty="0"/>
              <a:t>by Apple: 13.9</a:t>
            </a:r>
            <a:r>
              <a:rPr lang="en-PH" dirty="0" smtClean="0"/>
              <a:t>%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PH" dirty="0" smtClean="0"/>
              <a:t>Windows </a:t>
            </a:r>
            <a:r>
              <a:rPr lang="en-PH" dirty="0"/>
              <a:t>Phone by Microsoft: </a:t>
            </a:r>
            <a:r>
              <a:rPr lang="en-PH" dirty="0" smtClean="0"/>
              <a:t>2.6%</a:t>
            </a:r>
            <a:endParaRPr lang="en-PH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PH" dirty="0" smtClean="0"/>
              <a:t>Others</a:t>
            </a:r>
            <a:r>
              <a:rPr lang="en-PH" dirty="0"/>
              <a:t>: </a:t>
            </a:r>
            <a:r>
              <a:rPr lang="en-PH" dirty="0" smtClean="0"/>
              <a:t>0.4%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PH" dirty="0" smtClean="0"/>
              <a:t>BlackBerry </a:t>
            </a:r>
            <a:r>
              <a:rPr lang="en-PH" dirty="0"/>
              <a:t>by RIM: 0.3</a:t>
            </a:r>
            <a:r>
              <a:rPr lang="en-PH" dirty="0" smtClean="0"/>
              <a:t>%</a:t>
            </a:r>
            <a:endParaRPr lang="en-PH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029287883"/>
              </p:ext>
            </p:extLst>
          </p:nvPr>
        </p:nvGraphicFramePr>
        <p:xfrm>
          <a:off x="4928673" y="975572"/>
          <a:ext cx="7082067" cy="5652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9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909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HMAD</vt:lpstr>
      <vt:lpstr>Contents:</vt:lpstr>
      <vt:lpstr>Introduction</vt:lpstr>
      <vt:lpstr>History</vt:lpstr>
      <vt:lpstr>PowerPoint Presentation</vt:lpstr>
      <vt:lpstr>PowerPoint Presentation</vt:lpstr>
      <vt:lpstr>PowerPoint Presentation</vt:lpstr>
      <vt:lpstr>PowerPoint Presentation</vt:lpstr>
      <vt:lpstr>What Does the Market Say?</vt:lpstr>
      <vt:lpstr>Let’s try to build an app.</vt:lpstr>
      <vt:lpstr>Things needed to develop a mobile app: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HMAD</dc:title>
  <dc:creator>acer</dc:creator>
  <cp:lastModifiedBy>acer</cp:lastModifiedBy>
  <cp:revision>91</cp:revision>
  <dcterms:created xsi:type="dcterms:W3CDTF">2017-01-07T11:21:29Z</dcterms:created>
  <dcterms:modified xsi:type="dcterms:W3CDTF">2017-01-13T07:44:16Z</dcterms:modified>
</cp:coreProperties>
</file>