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2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08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371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38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25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816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443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599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71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617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04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8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7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73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67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2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2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F22D9A-8946-4D05-BCCC-5CBC293D2BDF}" type="datetimeFigureOut">
              <a:rPr lang="en-PH" smtClean="0"/>
              <a:t>8/8/2017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A384-09ED-43FA-9D55-61A1CACB591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893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/index.php?title=File:Asymetric_cryptography_-_step_2.svg&amp;page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Github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Introduction to git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7033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Collaborating via </a:t>
            </a:r>
            <a:r>
              <a:rPr lang="en-US" altLang="en-US" dirty="0" err="1"/>
              <a:t>github</a:t>
            </a:r>
            <a:r>
              <a:rPr lang="en-US" altLang="en-US" dirty="0"/>
              <a:t> - cloning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4616"/>
            <a:ext cx="6722554" cy="4840252"/>
          </a:xfrm>
        </p:spPr>
        <p:txBody>
          <a:bodyPr/>
          <a:lstStyle/>
          <a:p>
            <a:r>
              <a:rPr lang="en-US" altLang="en-US" sz="2400" dirty="0" err="1"/>
              <a:t>git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clone - </a:t>
            </a:r>
            <a:r>
              <a:rPr lang="en-US" altLang="en-US" sz="2400" dirty="0"/>
              <a:t>adds the remote repository under the name origin</a:t>
            </a:r>
          </a:p>
          <a:p>
            <a:pPr marL="0" indent="0"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clone https://github.com:[user name]/[repository name].</a:t>
            </a:r>
            <a:r>
              <a:rPr lang="en-US" altLang="en-US" sz="2400" dirty="0" err="1"/>
              <a:t>git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100" dirty="0" err="1" smtClean="0"/>
              <a:t>e.g</a:t>
            </a:r>
            <a:r>
              <a:rPr lang="en-US" altLang="en-US" sz="2100" dirty="0" smtClean="0"/>
              <a:t>: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clone https://</a:t>
            </a:r>
            <a:r>
              <a:rPr lang="en-US" altLang="en-US" sz="2400" dirty="0" smtClean="0"/>
              <a:t>github.com:jrGabrillo/</a:t>
            </a:r>
            <a:r>
              <a:rPr lang="en-US" sz="2000" dirty="0"/>
              <a:t>helloWorld</a:t>
            </a:r>
            <a:r>
              <a:rPr lang="en-US" altLang="en-US" sz="2000" dirty="0" smtClean="0"/>
              <a:t>.</a:t>
            </a:r>
            <a:r>
              <a:rPr lang="en-US" altLang="en-US" sz="2400" dirty="0" smtClean="0"/>
              <a:t>git</a:t>
            </a:r>
            <a:endParaRPr lang="en-US" altLang="en-US" sz="2400" dirty="0"/>
          </a:p>
          <a:p>
            <a:endParaRPr lang="en-PH" dirty="0"/>
          </a:p>
        </p:txBody>
      </p:sp>
      <p:pic>
        <p:nvPicPr>
          <p:cNvPr id="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80" y="1434905"/>
            <a:ext cx="4422780" cy="49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73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75413"/>
            <a:ext cx="12192000" cy="968119"/>
          </a:xfrm>
        </p:spPr>
        <p:txBody>
          <a:bodyPr/>
          <a:lstStyle/>
          <a:p>
            <a:pPr algn="ctr"/>
            <a:r>
              <a:rPr lang="en-US" altLang="en-US" dirty="0" smtClean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55771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SSH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8684"/>
            <a:ext cx="8946541" cy="4195481"/>
          </a:xfrm>
        </p:spPr>
        <p:txBody>
          <a:bodyPr/>
          <a:lstStyle/>
          <a:p>
            <a:r>
              <a:rPr lang="en-US" altLang="en-US" dirty="0"/>
              <a:t>Used to be most common transport for </a:t>
            </a:r>
            <a:r>
              <a:rPr lang="en-US" altLang="en-US" dirty="0" err="1"/>
              <a:t>git</a:t>
            </a:r>
            <a:endParaRPr lang="en-US" altLang="en-US" dirty="0"/>
          </a:p>
          <a:p>
            <a:r>
              <a:rPr lang="en-US" altLang="en-US" dirty="0"/>
              <a:t>Pros</a:t>
            </a:r>
          </a:p>
          <a:p>
            <a:pPr lvl="1"/>
            <a:r>
              <a:rPr lang="en-US" altLang="en-US" dirty="0"/>
              <a:t>Allows reads and writes</a:t>
            </a:r>
          </a:p>
          <a:p>
            <a:pPr lvl="1"/>
            <a:r>
              <a:rPr lang="en-US" altLang="en-US" dirty="0"/>
              <a:t>Authenticated network protocol</a:t>
            </a:r>
          </a:p>
          <a:p>
            <a:pPr lvl="1"/>
            <a:r>
              <a:rPr lang="en-US" altLang="en-US" dirty="0"/>
              <a:t>Secure: data transfer is encrypted and authenticated</a:t>
            </a:r>
          </a:p>
          <a:p>
            <a:pPr lvl="1"/>
            <a:r>
              <a:rPr lang="en-US" altLang="en-US" dirty="0"/>
              <a:t>Efficient: makes data as compact as possible</a:t>
            </a:r>
          </a:p>
          <a:p>
            <a:r>
              <a:rPr lang="en-US" altLang="en-US" dirty="0"/>
              <a:t>Cons</a:t>
            </a:r>
          </a:p>
          <a:p>
            <a:pPr lvl="1"/>
            <a:r>
              <a:rPr lang="en-US" altLang="en-US" dirty="0"/>
              <a:t>No anonymous read-only access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039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Sidebar: What is SSH?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44956"/>
            <a:ext cx="8946541" cy="408928"/>
          </a:xfrm>
        </p:spPr>
        <p:txBody>
          <a:bodyPr/>
          <a:lstStyle/>
          <a:p>
            <a:r>
              <a:rPr lang="en-US" altLang="en-US" dirty="0"/>
              <a:t>SSH is a protocol used for secure network communication</a:t>
            </a:r>
          </a:p>
          <a:p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5577563" y="22597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Getting files from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Generate public/private keys (</a:t>
            </a:r>
            <a:r>
              <a:rPr lang="en-US" altLang="en-US" dirty="0" err="1">
                <a:latin typeface="Arial" panose="020B0604020202020204" pitchFamily="34" charset="0"/>
              </a:rPr>
              <a:t>ssh-keygen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Distribute public keys (add key to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Someone (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) sends secure “message” (files) – they encode with public key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You receive the message/files – decode with private key (only you know)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Putting files on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Process is reversed to send files to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You have the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public key (see github_rsa.pub, in Documents and Settings/Cyndi/.</a:t>
            </a:r>
            <a:r>
              <a:rPr lang="en-US" altLang="en-US" dirty="0" err="1">
                <a:latin typeface="Arial" panose="020B0604020202020204" pitchFamily="34" charset="0"/>
              </a:rPr>
              <a:t>ssh</a:t>
            </a:r>
            <a:r>
              <a:rPr lang="en-US" altLang="en-US" dirty="0">
                <a:latin typeface="Arial" panose="020B0604020202020204" pitchFamily="34" charset="0"/>
              </a:rPr>
              <a:t> on my machine)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 it to encode when sending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uses their private key to decode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5" name="Picture 2" descr="http://upload.wikimedia.org/wikipedia/commons/thumb/b/be/Asymetric_cryptography_-_step_2.svg/220px-Asymetric_cryptography_-_step_2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2647071"/>
            <a:ext cx="3865129" cy="26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52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0887"/>
            <a:ext cx="8946541" cy="4195481"/>
          </a:xfrm>
        </p:spPr>
        <p:txBody>
          <a:bodyPr/>
          <a:lstStyle/>
          <a:p>
            <a:r>
              <a:rPr lang="en-US" altLang="en-US" dirty="0"/>
              <a:t>Assume I have a repo named </a:t>
            </a:r>
            <a:r>
              <a:rPr lang="en-US" altLang="en-US" dirty="0" err="1" smtClean="0"/>
              <a:t>HelloWorld.git</a:t>
            </a:r>
            <a:endParaRPr lang="en-US" altLang="en-US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83" t="3894" r="34683" b="51298"/>
          <a:stretch/>
        </p:blipFill>
        <p:spPr>
          <a:xfrm>
            <a:off x="1104293" y="2228091"/>
            <a:ext cx="7680960" cy="3277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293" y="5826368"/>
            <a:ext cx="96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The repo will be saved in this case in wamp64/www/</a:t>
            </a:r>
            <a:r>
              <a:rPr lang="en-PH" dirty="0" err="1" smtClean="0"/>
              <a:t>HelloWorld</a:t>
            </a:r>
            <a:r>
              <a:rPr lang="en-PH" dirty="0" smtClean="0"/>
              <a:t> folder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03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Checking Changes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9" t="47310" r="35889" b="13461"/>
          <a:stretch/>
        </p:blipFill>
        <p:spPr>
          <a:xfrm>
            <a:off x="786787" y="2760158"/>
            <a:ext cx="5923501" cy="2262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1668582"/>
            <a:ext cx="10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Go inside the cloned repository folder then fire the “git status” command.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83" t="19663" r="21492" b="13990"/>
          <a:stretch/>
        </p:blipFill>
        <p:spPr>
          <a:xfrm>
            <a:off x="6871566" y="3891633"/>
            <a:ext cx="4973431" cy="2568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787" y="5023107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Repository with no changes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8933623" y="352230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Repository with changes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315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Uploading changes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59023"/>
            <a:ext cx="8946541" cy="4195481"/>
          </a:xfrm>
        </p:spPr>
        <p:txBody>
          <a:bodyPr/>
          <a:lstStyle/>
          <a:p>
            <a:r>
              <a:rPr lang="en-US" altLang="en-US" dirty="0"/>
              <a:t>Commit changes – updates local repo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28212" r="16923" b="13389"/>
          <a:stretch/>
        </p:blipFill>
        <p:spPr>
          <a:xfrm>
            <a:off x="1104293" y="2193888"/>
            <a:ext cx="9472567" cy="40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Uploading changes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49749" r="31985" b="13706"/>
          <a:stretch/>
        </p:blipFill>
        <p:spPr>
          <a:xfrm>
            <a:off x="646111" y="1659987"/>
            <a:ext cx="9479558" cy="3179299"/>
          </a:xfrm>
        </p:spPr>
      </p:pic>
    </p:spTree>
    <p:extLst>
      <p:ext uri="{BB962C8B-B14F-4D97-AF65-F5344CB8AC3E}">
        <p14:creationId xmlns:p14="http://schemas.microsoft.com/office/powerpoint/2010/main" val="146076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 everyone in </a:t>
            </a:r>
            <a:r>
              <a:rPr lang="en-US" altLang="en-US" dirty="0" smtClean="0"/>
              <a:t>sync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 very careful not to make conflicting changes!</a:t>
            </a:r>
          </a:p>
          <a:p>
            <a:r>
              <a:rPr lang="en-US" altLang="en-US" dirty="0"/>
              <a:t>Merge with conflicts covered later</a:t>
            </a:r>
          </a:p>
          <a:p>
            <a:r>
              <a:rPr lang="en-US" altLang="en-US" dirty="0"/>
              <a:t>Two options for synchronizing:</a:t>
            </a:r>
          </a:p>
          <a:p>
            <a:pPr lvl="1"/>
            <a:r>
              <a:rPr lang="en-US" altLang="en-US" dirty="0"/>
              <a:t>Fetch/merge</a:t>
            </a:r>
          </a:p>
          <a:p>
            <a:pPr lvl="1"/>
            <a:r>
              <a:rPr lang="en-US" altLang="en-US" dirty="0"/>
              <a:t>Pull</a:t>
            </a:r>
          </a:p>
          <a:p>
            <a:r>
              <a:rPr lang="en-US" altLang="en-US" dirty="0"/>
              <a:t>Pull is usually simpler, but we’ll cover both.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534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Pull example – on original machine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0549"/>
            <a:ext cx="8946541" cy="4195481"/>
          </a:xfrm>
        </p:spPr>
        <p:txBody>
          <a:bodyPr/>
          <a:lstStyle/>
          <a:p>
            <a:r>
              <a:rPr lang="en-US" altLang="en-US" dirty="0"/>
              <a:t>If you’re careful to avoid conflicts, and you’re working on the master branch, easier to just pull. </a:t>
            </a:r>
          </a:p>
          <a:p>
            <a:r>
              <a:rPr lang="en-US" altLang="en-US" dirty="0"/>
              <a:t>Make some changes on original </a:t>
            </a:r>
            <a:r>
              <a:rPr lang="en-US" altLang="en-US" dirty="0" smtClean="0"/>
              <a:t>machine</a:t>
            </a:r>
          </a:p>
          <a:p>
            <a:r>
              <a:rPr lang="en-US" altLang="en-US" dirty="0" smtClean="0"/>
              <a:t>Don’t forget to commit!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" t="41281" r="8928" b="12201"/>
          <a:stretch/>
        </p:blipFill>
        <p:spPr>
          <a:xfrm>
            <a:off x="1702191" y="3429000"/>
            <a:ext cx="8482818" cy="26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Picture</a:t>
            </a:r>
            <a:endParaRPr lang="en-PH"/>
          </a:p>
        </p:txBody>
      </p:sp>
      <p:pic>
        <p:nvPicPr>
          <p:cNvPr id="4" name="Picture 2" descr="http://osteele.com/images/2008/git-trans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7" b="-1"/>
          <a:stretch/>
        </p:blipFill>
        <p:spPr bwMode="auto">
          <a:xfrm>
            <a:off x="5401994" y="689317"/>
            <a:ext cx="6521675" cy="54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111" y="1645920"/>
            <a:ext cx="375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Git Data Transport Commands </a:t>
            </a:r>
          </a:p>
          <a:p>
            <a:r>
              <a:rPr lang="en-PH" dirty="0" smtClean="0"/>
              <a:t>(http://osteel.com)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407963" y="5178523"/>
            <a:ext cx="3784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Now we’ll talk about this part</a:t>
            </a:r>
          </a:p>
        </p:txBody>
      </p:sp>
      <p:cxnSp>
        <p:nvCxnSpPr>
          <p:cNvPr id="14" name="Curved Connector 13"/>
          <p:cNvCxnSpPr>
            <a:stCxn id="6" idx="0"/>
            <a:endCxn id="4" idx="1"/>
          </p:cNvCxnSpPr>
          <p:nvPr/>
        </p:nvCxnSpPr>
        <p:spPr>
          <a:xfrm rot="5400000" flipH="1" flipV="1">
            <a:off x="2967257" y="2743786"/>
            <a:ext cx="1767549" cy="310192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Github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820"/>
            <a:ext cx="8946541" cy="4195481"/>
          </a:xfrm>
        </p:spPr>
        <p:txBody>
          <a:bodyPr/>
          <a:lstStyle/>
          <a:p>
            <a:r>
              <a:rPr lang="en-US" altLang="en-US" dirty="0"/>
              <a:t>Largest open source </a:t>
            </a:r>
            <a:r>
              <a:rPr lang="en-US" altLang="en-US" dirty="0" err="1"/>
              <a:t>git</a:t>
            </a:r>
            <a:r>
              <a:rPr lang="en-US" altLang="en-US" dirty="0"/>
              <a:t> hosting site</a:t>
            </a:r>
          </a:p>
          <a:p>
            <a:r>
              <a:rPr lang="en-US" altLang="en-US" dirty="0"/>
              <a:t>Public and private options</a:t>
            </a:r>
          </a:p>
          <a:p>
            <a:r>
              <a:rPr lang="en-US" altLang="en-US" dirty="0"/>
              <a:t>User-centric rather than project-centric</a:t>
            </a:r>
          </a:p>
          <a:p>
            <a:r>
              <a:rPr lang="en-US" altLang="en-US" dirty="0"/>
              <a:t>Try it</a:t>
            </a:r>
          </a:p>
          <a:p>
            <a:pPr lvl="1"/>
            <a:r>
              <a:rPr lang="en-US" altLang="en-US" dirty="0"/>
              <a:t>Log onto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lvl="1"/>
            <a:r>
              <a:rPr lang="en-US" altLang="en-US" dirty="0"/>
              <a:t>Walk through the tutorials</a:t>
            </a:r>
          </a:p>
          <a:p>
            <a:endParaRPr lang="en-PH" dirty="0"/>
          </a:p>
        </p:txBody>
      </p:sp>
      <p:pic>
        <p:nvPicPr>
          <p:cNvPr id="4" name="Picture 5" descr="https://encrypted-tbn1.gstatic.com/images?q=tbn:ANd9GcR2RwwSJGwlBT7L3kajM_-xbcAVtYjycyJJN9v8ynaEuE4Sv1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0" y="2470318"/>
            <a:ext cx="3778081" cy="377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1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4900"/>
          </a:xfrm>
        </p:spPr>
        <p:txBody>
          <a:bodyPr/>
          <a:lstStyle/>
          <a:p>
            <a:r>
              <a:rPr lang="en-US" altLang="en-US" dirty="0"/>
              <a:t>How do I use </a:t>
            </a:r>
            <a:r>
              <a:rPr lang="en-US" altLang="en-US" dirty="0" err="1"/>
              <a:t>github</a:t>
            </a:r>
            <a:r>
              <a:rPr lang="en-US" altLang="en-US" dirty="0"/>
              <a:t>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7618"/>
            <a:ext cx="8946541" cy="4195481"/>
          </a:xfrm>
        </p:spPr>
        <p:txBody>
          <a:bodyPr/>
          <a:lstStyle/>
          <a:p>
            <a:r>
              <a:rPr lang="en-US" altLang="en-US" dirty="0"/>
              <a:t>Set up a user account </a:t>
            </a:r>
          </a:p>
          <a:p>
            <a:pPr lvl="1"/>
            <a:r>
              <a:rPr lang="en-US" altLang="en-US" dirty="0"/>
              <a:t>public account is free, students can request 5 private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err="1" smtClean="0"/>
              <a:t>jrGabrillo</a:t>
            </a:r>
            <a:endParaRPr lang="en-US" altLang="en-US" dirty="0"/>
          </a:p>
          <a:p>
            <a:pPr lvl="1"/>
            <a:r>
              <a:rPr lang="en-US" altLang="en-US" dirty="0"/>
              <a:t>Remember your password!</a:t>
            </a:r>
          </a:p>
          <a:p>
            <a:r>
              <a:rPr lang="en-US" altLang="en-US" dirty="0"/>
              <a:t>Create a repository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err="1"/>
              <a:t>GitDemoCode</a:t>
            </a:r>
            <a:endParaRPr lang="en-US" altLang="en-US" dirty="0"/>
          </a:p>
          <a:p>
            <a:r>
              <a:rPr lang="en-US" altLang="en-US" dirty="0"/>
              <a:t>Push your </a:t>
            </a:r>
            <a:r>
              <a:rPr lang="en-US" altLang="en-US" b="1" dirty="0"/>
              <a:t>master</a:t>
            </a:r>
            <a:r>
              <a:rPr lang="en-US" altLang="en-US" dirty="0"/>
              <a:t> branch (later we’ll deal with other branches, just work with master for now)</a:t>
            </a:r>
          </a:p>
          <a:p>
            <a:r>
              <a:rPr lang="en-US" altLang="en-US" dirty="0"/>
              <a:t>Add collaborators (if public, everyone can read, but not write. If private, must be collaborator to even read)</a:t>
            </a:r>
          </a:p>
          <a:p>
            <a:endParaRPr lang="en-PH" dirty="0"/>
          </a:p>
        </p:txBody>
      </p:sp>
      <p:pic>
        <p:nvPicPr>
          <p:cNvPr id="4" name="Picture 2" descr="https://encrypted-tbn1.gstatic.com/images?q=tbn:ANd9GcSKvI8JVnaqvqDTHHQkL2e2CrY6s-hRig1q40pfHayy8zLDr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953" y="452718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03312" y="624839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dirty="0" smtClean="0">
                <a:latin typeface="Arial" panose="020B0604020202020204" pitchFamily="34" charset="0"/>
              </a:rPr>
              <a:t>http://git-scm.com/book/en/v2/Git-Basics-Working-with-Remotes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workflow</a:t>
            </a:r>
            <a:endParaRPr lang="en-PH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52548" y="1619397"/>
            <a:ext cx="3352800" cy="49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 smtClean="0"/>
              <a:t>Person A</a:t>
            </a:r>
          </a:p>
          <a:p>
            <a:pPr>
              <a:defRPr/>
            </a:pPr>
            <a:r>
              <a:rPr lang="en-US" dirty="0" smtClean="0"/>
              <a:t>Setup project &amp; repo</a:t>
            </a:r>
          </a:p>
          <a:p>
            <a:pPr>
              <a:defRPr/>
            </a:pPr>
            <a:r>
              <a:rPr lang="en-US" dirty="0" smtClean="0"/>
              <a:t>push code onto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edit/commit</a:t>
            </a:r>
          </a:p>
          <a:p>
            <a:pPr>
              <a:defRPr/>
            </a:pPr>
            <a:r>
              <a:rPr lang="en-US" dirty="0" smtClean="0"/>
              <a:t>edit/commit</a:t>
            </a:r>
          </a:p>
          <a:p>
            <a:pPr>
              <a:defRPr/>
            </a:pPr>
            <a:r>
              <a:rPr lang="en-US" dirty="0" smtClean="0"/>
              <a:t>pull/push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8040689" y="1651965"/>
            <a:ext cx="3416300" cy="4937125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 smtClean="0"/>
              <a:t>Person B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lone code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dit/commit/push</a:t>
            </a:r>
          </a:p>
          <a:p>
            <a:pPr>
              <a:defRPr/>
            </a:pPr>
            <a:r>
              <a:rPr lang="en-US" dirty="0" smtClean="0"/>
              <a:t>edit…</a:t>
            </a:r>
          </a:p>
          <a:p>
            <a:pPr>
              <a:defRPr/>
            </a:pPr>
            <a:r>
              <a:rPr lang="en-US" dirty="0" smtClean="0"/>
              <a:t>edit… commit</a:t>
            </a:r>
            <a:endParaRPr lang="en-US" dirty="0"/>
          </a:p>
          <a:p>
            <a:pPr>
              <a:defRPr/>
            </a:pPr>
            <a:r>
              <a:rPr lang="en-US" dirty="0" smtClean="0"/>
              <a:t>pull/push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615793" y="1904892"/>
            <a:ext cx="762000" cy="35814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076038" y="2804279"/>
            <a:ext cx="1378184" cy="2156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ight Arrow 14"/>
          <p:cNvSpPr/>
          <p:nvPr/>
        </p:nvSpPr>
        <p:spPr>
          <a:xfrm>
            <a:off x="4076038" y="4866204"/>
            <a:ext cx="1416614" cy="2859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ight Arrow 15"/>
          <p:cNvSpPr/>
          <p:nvPr/>
        </p:nvSpPr>
        <p:spPr>
          <a:xfrm flipH="1">
            <a:off x="4076037" y="4625610"/>
            <a:ext cx="1378185" cy="2405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1152548" y="5910191"/>
            <a:ext cx="953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This is just the flow, specific commands on following slides.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It’s also possible to create your project first on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, then clone (i.e., no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init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500934" y="2947769"/>
            <a:ext cx="1371275" cy="2636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ight Arrow 18"/>
          <p:cNvSpPr/>
          <p:nvPr/>
        </p:nvSpPr>
        <p:spPr>
          <a:xfrm flipH="1">
            <a:off x="6500934" y="3775914"/>
            <a:ext cx="1416614" cy="2636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ight Arrow 19"/>
          <p:cNvSpPr/>
          <p:nvPr/>
        </p:nvSpPr>
        <p:spPr>
          <a:xfrm flipH="1">
            <a:off x="6500933" y="5120973"/>
            <a:ext cx="1416614" cy="2247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ight Arrow 20"/>
          <p:cNvSpPr/>
          <p:nvPr/>
        </p:nvSpPr>
        <p:spPr>
          <a:xfrm>
            <a:off x="6495503" y="4809502"/>
            <a:ext cx="1376706" cy="2725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2" descr="https://encrypted-tbn1.gstatic.com/images?q=tbn:ANd9GcSKvI8JVnaqvqDTHHQkL2e2CrY6s-hRig1q40pfHayy8zLDr9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31" y="1230571"/>
            <a:ext cx="1031924" cy="10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Remote repository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0887"/>
            <a:ext cx="8946541" cy="4195481"/>
          </a:xfrm>
        </p:spPr>
        <p:txBody>
          <a:bodyPr/>
          <a:lstStyle/>
          <a:p>
            <a:r>
              <a:rPr lang="en-US" altLang="en-US" dirty="0"/>
              <a:t>Remote repository is a </a:t>
            </a:r>
            <a:r>
              <a:rPr lang="en-US" altLang="en-US" i="1" dirty="0"/>
              <a:t>bare repository</a:t>
            </a:r>
            <a:endParaRPr lang="en-US" altLang="en-US" dirty="0"/>
          </a:p>
          <a:p>
            <a:r>
              <a:rPr lang="en-US" altLang="en-US" dirty="0"/>
              <a:t>There is no working directory</a:t>
            </a:r>
          </a:p>
          <a:p>
            <a:r>
              <a:rPr lang="en-US" altLang="en-US" dirty="0"/>
              <a:t>Four transfer protocols</a:t>
            </a:r>
          </a:p>
          <a:p>
            <a:pPr lvl="1"/>
            <a:r>
              <a:rPr lang="en-US" altLang="en-US" dirty="0"/>
              <a:t>http – this is what I recommend/use</a:t>
            </a:r>
          </a:p>
          <a:p>
            <a:pPr lvl="1"/>
            <a:r>
              <a:rPr lang="en-US" altLang="en-US" dirty="0"/>
              <a:t>local (not covered – good for shared </a:t>
            </a:r>
            <a:r>
              <a:rPr lang="en-US" altLang="en-US" dirty="0" err="1"/>
              <a:t>filesystems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git</a:t>
            </a:r>
            <a:r>
              <a:rPr lang="en-US" altLang="en-US" dirty="0"/>
              <a:t> (not covered – fast but more setup)</a:t>
            </a:r>
          </a:p>
          <a:p>
            <a:pPr lvl="1"/>
            <a:r>
              <a:rPr lang="en-US" altLang="en-US" dirty="0"/>
              <a:t>SSH (supplementary material at end of slides, not covered)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45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Smart http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83" y="1602752"/>
            <a:ext cx="10854226" cy="2828571"/>
          </a:xfrm>
        </p:spPr>
        <p:txBody>
          <a:bodyPr/>
          <a:lstStyle/>
          <a:p>
            <a:pPr>
              <a:defRPr/>
            </a:pPr>
            <a:r>
              <a:rPr lang="en-US" dirty="0"/>
              <a:t>Added to </a:t>
            </a:r>
            <a:r>
              <a:rPr lang="en-US" dirty="0" err="1"/>
              <a:t>git</a:t>
            </a:r>
            <a:r>
              <a:rPr lang="en-US" dirty="0"/>
              <a:t> in v. 1.6.6</a:t>
            </a:r>
          </a:p>
          <a:p>
            <a:pPr>
              <a:defRPr/>
            </a:pPr>
            <a:r>
              <a:rPr lang="en-US" dirty="0"/>
              <a:t>Read about it: </a:t>
            </a:r>
          </a:p>
          <a:p>
            <a:pPr lvl="1">
              <a:defRPr/>
            </a:pPr>
            <a:r>
              <a:rPr lang="en-US" dirty="0"/>
              <a:t>http://git-scm.com/2010/03/04/smart-http.html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it on the client:</a:t>
            </a:r>
          </a:p>
          <a:p>
            <a:pPr marL="274638" lvl="1" indent="0">
              <a:buFont typeface="Wingdings 3" panose="05040102010807070707" pitchFamily="18" charset="2"/>
              <a:buNone/>
              <a:defRPr/>
            </a:pPr>
            <a:r>
              <a:rPr lang="en-US" sz="2800" dirty="0" err="1"/>
              <a:t>git</a:t>
            </a:r>
            <a:r>
              <a:rPr lang="en-US" sz="2800" dirty="0"/>
              <a:t> clone </a:t>
            </a: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smtClean="0"/>
              <a:t>github.com/jrGabrillo/helloWorld.git</a:t>
            </a:r>
            <a:endParaRPr lang="en-US" sz="2800" dirty="0"/>
          </a:p>
          <a:p>
            <a:endParaRPr lang="en-PH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9877" y="5211470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protocol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917104" y="5152268"/>
            <a:ext cx="90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userID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9394402" y="5211470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repository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59582" y="5784167"/>
            <a:ext cx="9799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When you create a repo on </a:t>
            </a:r>
            <a:r>
              <a:rPr lang="en-US" altLang="en-US" sz="1800" dirty="0" err="1">
                <a:latin typeface="Arial" panose="020B0604020202020204" pitchFamily="34" charset="0"/>
              </a:rPr>
              <a:t>github</a:t>
            </a:r>
            <a:r>
              <a:rPr lang="en-US" altLang="en-US" sz="1800" dirty="0">
                <a:latin typeface="Arial" panose="020B0604020202020204" pitchFamily="34" charset="0"/>
              </a:rPr>
              <a:t>, it will show you the HTTPS clone URL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Avoid typos: a) copy the URL, b) in </a:t>
            </a:r>
            <a:r>
              <a:rPr lang="en-US" altLang="en-US" sz="1800" dirty="0" err="1">
                <a:latin typeface="Arial" panose="020B0604020202020204" pitchFamily="34" charset="0"/>
              </a:rPr>
              <a:t>git</a:t>
            </a:r>
            <a:r>
              <a:rPr lang="en-US" altLang="en-US" sz="1800" dirty="0">
                <a:latin typeface="Arial" panose="020B0604020202020204" pitchFamily="34" charset="0"/>
              </a:rPr>
              <a:t> bash, click </a:t>
            </a:r>
            <a:r>
              <a:rPr lang="en-US" altLang="en-US" sz="1800" dirty="0" err="1">
                <a:latin typeface="Arial" panose="020B0604020202020204" pitchFamily="34" charset="0"/>
              </a:rPr>
              <a:t>git</a:t>
            </a:r>
            <a:r>
              <a:rPr lang="en-US" altLang="en-US" sz="1800" dirty="0">
                <a:latin typeface="Arial" panose="020B0604020202020204" pitchFamily="34" charset="0"/>
              </a:rPr>
              <a:t>-icon/edit/paste OR press Insert.</a:t>
            </a: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1913915" y="4304128"/>
            <a:ext cx="2615882" cy="90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7367954" y="4221940"/>
            <a:ext cx="0" cy="930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9687365" y="4221940"/>
            <a:ext cx="363469" cy="989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3028" y="4221940"/>
            <a:ext cx="3235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86696" y="4221940"/>
            <a:ext cx="1445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55590" y="4221940"/>
            <a:ext cx="2323315" cy="1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the repo – Option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819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Log onto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Click on + to add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Enter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Add .</a:t>
            </a:r>
            <a:r>
              <a:rPr lang="en-US" altLang="en-US" dirty="0" err="1"/>
              <a:t>gitignore</a:t>
            </a:r>
            <a:r>
              <a:rPr lang="en-US" altLang="en-US" dirty="0"/>
              <a:t>, good to have a README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Click on Settings to control access (Collaborators tab)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On PC, do </a:t>
            </a:r>
            <a:r>
              <a:rPr lang="en-US" altLang="en-US" dirty="0" err="1"/>
              <a:t>git</a:t>
            </a:r>
            <a:r>
              <a:rPr lang="en-US" altLang="en-US" dirty="0"/>
              <a:t> clone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59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the repo – Option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16" y="1462076"/>
            <a:ext cx="10782907" cy="52271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Create your </a:t>
            </a:r>
            <a:r>
              <a:rPr lang="en-US" altLang="en-US" dirty="0" smtClean="0"/>
              <a:t>Android </a:t>
            </a:r>
            <a:r>
              <a:rPr lang="en-US" altLang="en-US" dirty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Create your local repo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err="1"/>
              <a:t>init</a:t>
            </a:r>
            <a:endParaRPr lang="en-US" alt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en-US" dirty="0" err="1"/>
              <a:t>git</a:t>
            </a:r>
            <a:r>
              <a:rPr lang="en-US" altLang="en-US" dirty="0"/>
              <a:t> commit –m “Initial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Create a repo on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Add a “</a:t>
            </a:r>
            <a:r>
              <a:rPr lang="en-US" altLang="en-US" dirty="0" err="1"/>
              <a:t>shortname</a:t>
            </a:r>
            <a:r>
              <a:rPr lang="en-US" altLang="en-US" dirty="0"/>
              <a:t>” for your </a:t>
            </a:r>
            <a:r>
              <a:rPr lang="en-US" altLang="en-US" dirty="0" err="1"/>
              <a:t>git</a:t>
            </a:r>
            <a:r>
              <a:rPr lang="en-US" altLang="en-US" dirty="0"/>
              <a:t>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en-US" dirty="0" err="1"/>
              <a:t>git</a:t>
            </a:r>
            <a:r>
              <a:rPr lang="en-US" altLang="en-US" dirty="0"/>
              <a:t> remote add [</a:t>
            </a:r>
            <a:r>
              <a:rPr lang="en-US" altLang="en-US" dirty="0" err="1"/>
              <a:t>shortname</a:t>
            </a:r>
            <a:r>
              <a:rPr lang="en-US" altLang="en-US" dirty="0"/>
              <a:t>] [</a:t>
            </a:r>
            <a:r>
              <a:rPr lang="en-US" altLang="en-US" dirty="0" err="1"/>
              <a:t>url</a:t>
            </a:r>
            <a:r>
              <a:rPr lang="en-US" altLang="en-US" dirty="0"/>
              <a:t>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000" dirty="0" err="1"/>
              <a:t>git</a:t>
            </a:r>
            <a:r>
              <a:rPr lang="en-US" altLang="en-US" sz="2000" dirty="0"/>
              <a:t> remote add origin https://github.com:[user name]/[repository name].</a:t>
            </a:r>
            <a:r>
              <a:rPr lang="en-US" altLang="en-US" sz="2000" dirty="0" err="1"/>
              <a:t>git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 </a:t>
            </a:r>
            <a:r>
              <a:rPr lang="en-US" altLang="en-US" sz="2000" dirty="0" err="1"/>
              <a:t>git</a:t>
            </a:r>
            <a:r>
              <a:rPr lang="en-US" altLang="en-US" sz="2000" dirty="0"/>
              <a:t> remote add origin https://</a:t>
            </a:r>
            <a:r>
              <a:rPr lang="en-US" altLang="en-US" sz="2000" dirty="0" smtClean="0"/>
              <a:t>github.com:jrGabrillo/</a:t>
            </a:r>
            <a:r>
              <a:rPr lang="en-US" sz="2000" dirty="0"/>
              <a:t>helloWorld</a:t>
            </a:r>
            <a:r>
              <a:rPr lang="en-US" altLang="en-US" sz="2000" dirty="0" smtClean="0"/>
              <a:t>.git</a:t>
            </a:r>
            <a:endParaRPr lang="en-US" altLang="en-US" sz="2000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000" dirty="0"/>
              <a:t>Remember: You can copy/paste the repo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github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Push your code onto </a:t>
            </a:r>
            <a:r>
              <a:rPr lang="en-US" altLang="en-US" dirty="0" err="1"/>
              <a:t>github</a:t>
            </a:r>
            <a:endParaRPr lang="en-US" alt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000" dirty="0" err="1"/>
              <a:t>git</a:t>
            </a:r>
            <a:r>
              <a:rPr lang="en-US" altLang="en-US" sz="2000" dirty="0"/>
              <a:t> push –u [remote-name] [branch-name]. 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 </a:t>
            </a:r>
            <a:r>
              <a:rPr lang="en-US" altLang="en-US" sz="2000" dirty="0" err="1"/>
              <a:t>git</a:t>
            </a:r>
            <a:r>
              <a:rPr lang="en-US" altLang="en-US" sz="2000" dirty="0"/>
              <a:t> push –u origin master – enter username/password</a:t>
            </a:r>
          </a:p>
          <a:p>
            <a:endParaRPr lang="en-US" alt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473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705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Github</vt:lpstr>
      <vt:lpstr>The Big Picture</vt:lpstr>
      <vt:lpstr>Why Github</vt:lpstr>
      <vt:lpstr>How do I use github?</vt:lpstr>
      <vt:lpstr>Typical workflow</vt:lpstr>
      <vt:lpstr>Remote repository</vt:lpstr>
      <vt:lpstr>Smart http</vt:lpstr>
      <vt:lpstr>Create the repo – Option 1</vt:lpstr>
      <vt:lpstr>Create the repo – Option 2</vt:lpstr>
      <vt:lpstr>Collaborating via github - cloning</vt:lpstr>
      <vt:lpstr>Supplemental</vt:lpstr>
      <vt:lpstr>SSH</vt:lpstr>
      <vt:lpstr>Sidebar: What is SSH?</vt:lpstr>
      <vt:lpstr>Cloning example</vt:lpstr>
      <vt:lpstr>Checking Changes</vt:lpstr>
      <vt:lpstr>Uploading changes</vt:lpstr>
      <vt:lpstr>Uploading changes</vt:lpstr>
      <vt:lpstr>Keep everyone in sync</vt:lpstr>
      <vt:lpstr>Pull example – on original machine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acer</dc:creator>
  <cp:lastModifiedBy>acer</cp:lastModifiedBy>
  <cp:revision>37</cp:revision>
  <dcterms:created xsi:type="dcterms:W3CDTF">2017-08-07T07:13:21Z</dcterms:created>
  <dcterms:modified xsi:type="dcterms:W3CDTF">2017-08-08T04:31:41Z</dcterms:modified>
</cp:coreProperties>
</file>