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29E43-429C-4653-B34F-A27184458CD7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AB921-C1D6-4061-9B05-24F9D513D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6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2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130F-5D8C-4026-B26D-01638980F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7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lenovo\Desktop\Rdatamining\hierarchical.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associationrules.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atamining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scaling.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kmeas.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dbscan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Unsupervised Data Mining Methods using 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Sharanjit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 smtClean="0"/>
          </a:p>
          <a:p>
            <a:r>
              <a:rPr lang="en-IN" dirty="0" err="1" smtClean="0"/>
              <a:t>Acharya</a:t>
            </a:r>
            <a:r>
              <a:rPr lang="en-IN" dirty="0" smtClean="0"/>
              <a:t> </a:t>
            </a:r>
            <a:r>
              <a:rPr lang="en-IN" dirty="0" err="1" smtClean="0"/>
              <a:t>Narendra</a:t>
            </a:r>
            <a:r>
              <a:rPr lang="en-IN" dirty="0" smtClean="0"/>
              <a:t> </a:t>
            </a:r>
            <a:r>
              <a:rPr lang="en-IN" dirty="0" err="1" smtClean="0"/>
              <a:t>Dev</a:t>
            </a:r>
            <a:r>
              <a:rPr lang="en-IN" dirty="0" smtClean="0"/>
              <a:t> College</a:t>
            </a:r>
          </a:p>
          <a:p>
            <a:r>
              <a:rPr lang="en-IN" dirty="0" smtClean="0"/>
              <a:t>University of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5462068"/>
          </a:xfrm>
        </p:spPr>
        <p:txBody>
          <a:bodyPr>
            <a:normAutofit/>
          </a:bodyPr>
          <a:lstStyle/>
          <a:p>
            <a:r>
              <a:rPr lang="en-IN" sz="2800" dirty="0"/>
              <a:t>H</a:t>
            </a:r>
            <a:r>
              <a:rPr lang="en-IN" sz="2800" dirty="0" smtClean="0"/>
              <a:t>ierarchical decomposition of the set of data points using some criterion</a:t>
            </a:r>
          </a:p>
          <a:p>
            <a:r>
              <a:rPr lang="en-IN" sz="2800" dirty="0" smtClean="0"/>
              <a:t>Build a tree-based hierarchical taxonomy, </a:t>
            </a:r>
            <a:r>
              <a:rPr lang="en-IN" sz="2800" b="1" i="1" dirty="0" err="1" smtClean="0"/>
              <a:t>dendrogram</a:t>
            </a:r>
            <a:r>
              <a:rPr lang="en-IN" sz="2800" dirty="0" smtClean="0"/>
              <a:t>  from a set of unlabelled examples</a:t>
            </a:r>
          </a:p>
          <a:p>
            <a:r>
              <a:rPr lang="en-IN" sz="2400" dirty="0" smtClean="0"/>
              <a:t>May be result of recursive application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of a standard clustering algorithm </a:t>
            </a:r>
          </a:p>
          <a:p>
            <a:r>
              <a:rPr lang="en-IN" sz="2800" dirty="0" smtClean="0"/>
              <a:t>Similarity in two groups 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r>
              <a:rPr lang="en-IN" sz="2400" dirty="0" smtClean="0">
                <a:hlinkClick r:id="rId2" action="ppaction://hlinkfile"/>
              </a:rPr>
              <a:t>R script for Hierarchical clustering</a:t>
            </a:r>
            <a:endParaRPr lang="en-IN" sz="2400" dirty="0" smtClean="0"/>
          </a:p>
          <a:p>
            <a:endParaRPr lang="en-IN" sz="28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475252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86" y="2566389"/>
            <a:ext cx="2812744" cy="21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Rule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Mines frequent patterns, correlations, associations, or causal patterns from transaction data</a:t>
            </a:r>
          </a:p>
          <a:p>
            <a:r>
              <a:rPr lang="en-IN" dirty="0" smtClean="0"/>
              <a:t>Finds  rules used to predict the occurrence of a specific item based on the occurrences of the other items in the transaction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pPr lvl="1"/>
            <a:r>
              <a:rPr lang="en-IN" dirty="0" smtClean="0"/>
              <a:t>identifies the frequent items individually in the dataset and extends them to larger and larger item sets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 Evaluation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Assuming rule {A} -&gt; {B} is given, then</a:t>
            </a:r>
          </a:p>
          <a:p>
            <a:r>
              <a:rPr lang="en-IN" sz="2400" b="1" dirty="0" smtClean="0"/>
              <a:t>Support</a:t>
            </a:r>
          </a:p>
          <a:p>
            <a:pPr lvl="1"/>
            <a:r>
              <a:rPr lang="en-IN" sz="2400" dirty="0" smtClean="0"/>
              <a:t>Fraction of transactions that contain both A and B</a:t>
            </a:r>
          </a:p>
          <a:p>
            <a:pPr lvl="1"/>
            <a:r>
              <a:rPr lang="en-IN" sz="2400" dirty="0" smtClean="0"/>
              <a:t>P(AB)</a:t>
            </a:r>
          </a:p>
          <a:p>
            <a:pPr marL="514350" indent="-457200"/>
            <a:r>
              <a:rPr lang="en-IN" sz="2400" b="1" dirty="0" smtClean="0"/>
              <a:t>Confidence</a:t>
            </a:r>
          </a:p>
          <a:p>
            <a:pPr lvl="1"/>
            <a:r>
              <a:rPr lang="en-IN" sz="2400" dirty="0" smtClean="0"/>
              <a:t>Measures how often each item in B appears in transactions that contain A</a:t>
            </a:r>
          </a:p>
          <a:p>
            <a:pPr lvl="1"/>
            <a:r>
              <a:rPr lang="en-IN" sz="2400" dirty="0" smtClean="0"/>
              <a:t>P(AB)/P(A)</a:t>
            </a:r>
          </a:p>
          <a:p>
            <a:r>
              <a:rPr lang="en-IN" sz="2600" b="1" dirty="0" smtClean="0"/>
              <a:t>Lift</a:t>
            </a:r>
          </a:p>
          <a:p>
            <a:pPr lvl="1"/>
            <a:r>
              <a:rPr lang="en-IN" sz="2600" dirty="0" smtClean="0"/>
              <a:t>confidence of the rule divided by the expected confidence</a:t>
            </a:r>
          </a:p>
          <a:p>
            <a:pPr lvl="1"/>
            <a:r>
              <a:rPr lang="en-IN" sz="2600" dirty="0" smtClean="0"/>
              <a:t>P(AB)/P(A)P(B)</a:t>
            </a:r>
          </a:p>
          <a:p>
            <a:r>
              <a:rPr lang="en-IN" sz="3000" dirty="0" smtClean="0">
                <a:hlinkClick r:id="rId2" action="ppaction://hlinkfile"/>
              </a:rPr>
              <a:t>R script for </a:t>
            </a:r>
            <a:r>
              <a:rPr lang="en-IN" sz="3000" dirty="0" err="1" smtClean="0">
                <a:hlinkClick r:id="rId2" action="ppaction://hlinkfile"/>
              </a:rPr>
              <a:t>Apriori</a:t>
            </a:r>
            <a:r>
              <a:rPr lang="en-IN" sz="3000" dirty="0" smtClean="0">
                <a:hlinkClick r:id="rId2" action="ppaction://hlinkfile"/>
              </a:rPr>
              <a:t> algorithm</a:t>
            </a:r>
            <a:endParaRPr lang="en-IN" sz="3000" dirty="0" smtClean="0"/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R and Data Mining: Examples and Case Studies, </a:t>
            </a:r>
            <a:r>
              <a:rPr lang="en-IN" sz="2800" dirty="0" err="1" smtClean="0"/>
              <a:t>Yanchang</a:t>
            </a:r>
            <a:r>
              <a:rPr lang="en-IN" sz="2800" dirty="0" smtClean="0"/>
              <a:t> Zhao, </a:t>
            </a:r>
            <a:r>
              <a:rPr lang="en-IN" sz="2800" dirty="0" smtClean="0">
                <a:hlinkClick r:id="rId2"/>
              </a:rPr>
              <a:t>http://www.RDataMining.com</a:t>
            </a:r>
            <a:endParaRPr lang="en-IN" sz="2800" dirty="0" smtClean="0"/>
          </a:p>
          <a:p>
            <a:r>
              <a:rPr lang="en-IN" sz="2800" dirty="0" smtClean="0"/>
              <a:t>Practical Statistics for Data Scientists: 50 Essential Concepts, Peter Bruce and Andrew Bruce,  O'Reilly Media, 2017</a:t>
            </a:r>
          </a:p>
          <a:p>
            <a:r>
              <a:rPr lang="en-IN" sz="2800" dirty="0" smtClean="0"/>
              <a:t>Data Mining with R: Learning with Case Studies, </a:t>
            </a:r>
            <a:r>
              <a:rPr lang="en-IN" sz="2800" dirty="0" err="1" smtClean="0"/>
              <a:t>Vipin</a:t>
            </a:r>
            <a:r>
              <a:rPr lang="en-IN" sz="2800" dirty="0" smtClean="0"/>
              <a:t> Kumar, CRC Press, 2010</a:t>
            </a:r>
          </a:p>
          <a:p>
            <a:r>
              <a:rPr lang="en-IN" sz="2800" dirty="0" smtClean="0"/>
              <a:t>An introduction to data cleaning with R, </a:t>
            </a:r>
            <a:r>
              <a:rPr lang="nl-NL" sz="2800" dirty="0" smtClean="0"/>
              <a:t>Edwin de Jonge and Mark van der Loo, Statistics Netherlands, 2013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724782" y="2967335"/>
            <a:ext cx="56944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Thanks!!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 Please !!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 smtClean="0">
                <a:hlinkClick r:id="rId2" action="ppaction://hlinksldjump"/>
              </a:rPr>
              <a:t>Data </a:t>
            </a:r>
            <a:r>
              <a:rPr lang="en-IN" sz="4400" dirty="0" smtClean="0">
                <a:hlinkClick r:id="rId2" action="ppaction://hlinksldjump"/>
              </a:rPr>
              <a:t>pre-processing</a:t>
            </a:r>
            <a:endParaRPr lang="en-IN" sz="4400" dirty="0" smtClean="0"/>
          </a:p>
          <a:p>
            <a:r>
              <a:rPr lang="en-IN" sz="4400" dirty="0" smtClean="0"/>
              <a:t>Clustering</a:t>
            </a:r>
          </a:p>
          <a:p>
            <a:r>
              <a:rPr lang="en-IN" sz="4400" dirty="0" smtClean="0"/>
              <a:t>Association rules mining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Cleaning data before extracting useful patterns</a:t>
            </a:r>
          </a:p>
          <a:p>
            <a:r>
              <a:rPr lang="en-IN" dirty="0" smtClean="0"/>
              <a:t>Why to clean?</a:t>
            </a:r>
          </a:p>
          <a:p>
            <a:pPr lvl="1"/>
            <a:r>
              <a:rPr lang="en-IN" dirty="0" smtClean="0"/>
              <a:t>Incomplete, incorrect and noisy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transformation</a:t>
            </a:r>
          </a:p>
          <a:p>
            <a:r>
              <a:rPr lang="en-IN" dirty="0" smtClean="0">
                <a:hlinkClick r:id="rId2" action="ppaction://hlinkfile"/>
              </a:rPr>
              <a:t>Data  pre-processing in 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4525963"/>
          </a:xfrm>
        </p:spPr>
        <p:txBody>
          <a:bodyPr/>
          <a:lstStyle/>
          <a:p>
            <a:r>
              <a:rPr lang="en-IN" dirty="0" smtClean="0"/>
              <a:t>Partitioning a set of data points into a set of meaningful  and natural groups called  as clusters</a:t>
            </a:r>
          </a:p>
          <a:p>
            <a:r>
              <a:rPr lang="en-IN" dirty="0" smtClean="0"/>
              <a:t>Unsupervised classification i.e. no predefined classes in data</a:t>
            </a:r>
          </a:p>
          <a:p>
            <a:r>
              <a:rPr lang="en-IN" dirty="0"/>
              <a:t>C</a:t>
            </a:r>
            <a:r>
              <a:rPr lang="en-IN" dirty="0" smtClean="0"/>
              <a:t>luster is a subset of data which are “similar” than the rest of data points in other clusters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-12160"/>
            <a:ext cx="2664296" cy="22890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Euclidean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Manhattan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55562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68527"/>
            <a:ext cx="3886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Minkowski</a:t>
            </a: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 smtClean="0"/>
              <a:t>                              where r is some parameter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if r=1, then </a:t>
            </a:r>
            <a:r>
              <a:rPr lang="en-IN" dirty="0"/>
              <a:t>M</a:t>
            </a:r>
            <a:r>
              <a:rPr lang="en-IN" dirty="0" smtClean="0"/>
              <a:t>anhattan distance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if r=2,  then Euclidean distance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if r=∞, then </a:t>
            </a:r>
            <a:r>
              <a:rPr lang="en-IN" dirty="0" err="1" smtClean="0"/>
              <a:t>Supremum</a:t>
            </a:r>
            <a:r>
              <a:rPr lang="en-IN" dirty="0" smtClean="0"/>
              <a:t> distance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Partition based</a:t>
            </a:r>
          </a:p>
          <a:p>
            <a:pPr lvl="1"/>
            <a:r>
              <a:rPr lang="en-IN" dirty="0" smtClean="0"/>
              <a:t>K-means</a:t>
            </a:r>
          </a:p>
          <a:p>
            <a:pPr lvl="1"/>
            <a:r>
              <a:rPr lang="en-IN" dirty="0" smtClean="0"/>
              <a:t>DBSCAN</a:t>
            </a:r>
          </a:p>
          <a:p>
            <a:r>
              <a:rPr lang="en-IN" dirty="0" smtClean="0"/>
              <a:t>Hierarchy based</a:t>
            </a:r>
          </a:p>
          <a:p>
            <a:pPr lvl="1"/>
            <a:r>
              <a:rPr lang="en-IN" dirty="0" smtClean="0"/>
              <a:t>Divisive</a:t>
            </a:r>
          </a:p>
          <a:p>
            <a:pPr lvl="1"/>
            <a:r>
              <a:rPr lang="en-IN" dirty="0" smtClean="0"/>
              <a:t>Agglomerative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Partition based clustering used to detect fixed k partitions</a:t>
            </a:r>
          </a:p>
          <a:p>
            <a:r>
              <a:rPr lang="en-IN" dirty="0" smtClean="0"/>
              <a:t>Sensitive to outliers and noise in data</a:t>
            </a:r>
          </a:p>
          <a:p>
            <a:r>
              <a:rPr lang="en-IN" dirty="0" smtClean="0"/>
              <a:t>Works for numeric data</a:t>
            </a:r>
          </a:p>
          <a:p>
            <a:r>
              <a:rPr lang="en-IN" dirty="0" smtClean="0">
                <a:hlinkClick r:id="rId2" action="ppaction://hlinkfile"/>
              </a:rPr>
              <a:t>R script for K-means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Density-based spatial clustering of data with noise</a:t>
            </a:r>
          </a:p>
          <a:p>
            <a:r>
              <a:rPr lang="en-IN" dirty="0" smtClean="0"/>
              <a:t>Does clustering based on connectivity and density</a:t>
            </a:r>
          </a:p>
          <a:p>
            <a:r>
              <a:rPr lang="en-IN" dirty="0" smtClean="0"/>
              <a:t>No need to predefine number of clusters</a:t>
            </a:r>
          </a:p>
          <a:p>
            <a:r>
              <a:rPr lang="en-IN" dirty="0" smtClean="0"/>
              <a:t>Requires two parameters minimum points (</a:t>
            </a:r>
            <a:r>
              <a:rPr lang="en-IN" dirty="0" err="1" smtClean="0"/>
              <a:t>minpt</a:t>
            </a:r>
            <a:r>
              <a:rPr lang="en-IN" dirty="0" smtClean="0"/>
              <a:t>), minimum radius (</a:t>
            </a:r>
            <a:r>
              <a:rPr lang="en-IN" dirty="0" err="1" smtClean="0"/>
              <a:t>eps</a:t>
            </a:r>
            <a:r>
              <a:rPr lang="en-IN" dirty="0" smtClean="0"/>
              <a:t>)</a:t>
            </a:r>
          </a:p>
          <a:p>
            <a:r>
              <a:rPr lang="en-IN" dirty="0" smtClean="0">
                <a:hlinkClick r:id="rId2" action="ppaction://hlinkfile"/>
              </a:rPr>
              <a:t>R script for DBSCAN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650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Unsupervised Data Mining Methods using R</vt:lpstr>
      <vt:lpstr>Topics to be covered</vt:lpstr>
      <vt:lpstr>Data Pre-processing</vt:lpstr>
      <vt:lpstr>Clustering</vt:lpstr>
      <vt:lpstr>Distance measures</vt:lpstr>
      <vt:lpstr>PowerPoint Presentation</vt:lpstr>
      <vt:lpstr>Clustering</vt:lpstr>
      <vt:lpstr>K-means Clustering</vt:lpstr>
      <vt:lpstr>DBSCAN</vt:lpstr>
      <vt:lpstr>Hierarchical Clustering</vt:lpstr>
      <vt:lpstr>Association Rule Mining</vt:lpstr>
      <vt:lpstr>AR Evaluation Metric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Data Mining Methods using R</dc:title>
  <dc:creator>lenovo</dc:creator>
  <cp:lastModifiedBy>lenovo</cp:lastModifiedBy>
  <cp:revision>10</cp:revision>
  <dcterms:created xsi:type="dcterms:W3CDTF">2018-02-11T05:10:32Z</dcterms:created>
  <dcterms:modified xsi:type="dcterms:W3CDTF">2018-02-11T16:19:23Z</dcterms:modified>
</cp:coreProperties>
</file>