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Apresentação Problema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que usar Feature Engineering?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Transformações dos dados que podem representar melhor o objetivos do seu modelo.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Aumenta a quantidade e informações que o seu modelo pode analisar.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Usar dados que não são estruturados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Criar novas features que são mais </a:t>
            </a:r>
            <a:r>
              <a:rPr lang="en"/>
              <a:t>fáceis</a:t>
            </a:r>
            <a:r>
              <a:rPr lang="en"/>
              <a:t> de interpretar e utilizat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Testar muitas features e decidir quais são relevantes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Seleção de Modelos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lang="en"/>
              <a:t>isclassification 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150" y="2466000"/>
            <a:ext cx="5819075" cy="1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8792"/>
          <a:stretch/>
        </p:blipFill>
        <p:spPr>
          <a:xfrm>
            <a:off x="1617287" y="4524050"/>
            <a:ext cx="5909425" cy="2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Seleção de Modelos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Generalization Error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Diferença entre a misclassification rate dos dados utilizados durante 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treino do modelo 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um set de dados não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utilizado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7227" l="6290" r="12743" t="6424"/>
          <a:stretch/>
        </p:blipFill>
        <p:spPr>
          <a:xfrm>
            <a:off x="3996900" y="2909450"/>
            <a:ext cx="5147100" cy="3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Missing Data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b="1" lang="en"/>
              <a:t>Remover as features faltando</a:t>
            </a:r>
            <a:r>
              <a:rPr lang="en"/>
              <a:t> </a:t>
            </a:r>
            <a:r>
              <a:rPr b="1" lang="en"/>
              <a:t>- </a:t>
            </a:r>
            <a:r>
              <a:rPr lang="en"/>
              <a:t>Não diminui o poder de predição do modelo, mas cria resultados tendenciosos dependendo de como estão </a:t>
            </a:r>
            <a:r>
              <a:rPr lang="en"/>
              <a:t>distribuídos.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b="1" lang="en"/>
              <a:t>Usar os valores passados - </a:t>
            </a:r>
            <a:r>
              <a:rPr lang="en"/>
              <a:t>Pode dar certo, peguei o valor da última linha e o repita, apesar de na maioria dos casos assumir isso é errado com muitos dados pode ser útil.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▣"/>
            </a:pPr>
            <a:r>
              <a:rPr b="1" lang="en"/>
              <a:t>Completar os dados com as informações existentes - </a:t>
            </a:r>
            <a:r>
              <a:rPr lang="en"/>
              <a:t>Utilizar um algoritmo simples como regressão linear ou logística para completar os dados faltando</a:t>
            </a:r>
            <a:r>
              <a:rPr b="1" lang="en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88" y="136425"/>
            <a:ext cx="7377025" cy="55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 modelo que funciona em um </a:t>
            </a:r>
            <a:r>
              <a:rPr lang="en"/>
              <a:t>domínio pode não funcionar em outro.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É </a:t>
            </a:r>
            <a:r>
              <a:rPr lang="en"/>
              <a:t>necessário</a:t>
            </a:r>
            <a:r>
              <a:rPr lang="en"/>
              <a:t> testar e desenvolver modelos diferentes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Velocidade, </a:t>
            </a:r>
            <a:r>
              <a:rPr lang="en"/>
              <a:t>acurácia e complexidade devem ser considerados em cada problema e modelo testado.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Melhor modelo para o problema?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models are wrong, but some models are useful. — George Box (Box and Draper 1987, p424).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Grande parte do conhecimento de ML é vem de modelos diferentes e algoritmos feitos para eles.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Podemos usar métodos para validar os dados como CV, mas não existe um modelo melhor que outro - free lunch theorem (Wolpert 1996).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2781575" y="0"/>
            <a:ext cx="5835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Henrik Brink, Joseph Richards, M. F. (2015). </a:t>
            </a:r>
            <a:r>
              <a:rPr b="1" i="1" lang="en" sz="1300">
                <a:solidFill>
                  <a:schemeClr val="dk1"/>
                </a:solidFill>
              </a:rPr>
              <a:t>Real-World Machine Learning</a:t>
            </a:r>
            <a:r>
              <a:rPr b="1" lang="en" sz="1300">
                <a:solidFill>
                  <a:schemeClr val="dk1"/>
                </a:solidFill>
              </a:rPr>
              <a:t>. Manning Publications.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Mitchell, T. M. (1997). </a:t>
            </a:r>
            <a:r>
              <a:rPr i="1" lang="en" sz="1300">
                <a:solidFill>
                  <a:schemeClr val="dk1"/>
                </a:solidFill>
              </a:rPr>
              <a:t>Machine Learning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i="1" lang="en" sz="1300">
                <a:solidFill>
                  <a:schemeClr val="dk1"/>
                </a:solidFill>
              </a:rPr>
              <a:t>McGraw-Hill Science/Engineering/Math</a:t>
            </a:r>
            <a:r>
              <a:rPr lang="en" sz="1300">
                <a:solidFill>
                  <a:schemeClr val="dk1"/>
                </a:solidFill>
              </a:rPr>
              <a:t>. https://doi.org/10.1007/978-3-540-75488-6_2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Smola, A., &amp; Vishwanathan, S. V. N. (2008). </a:t>
            </a:r>
            <a:r>
              <a:rPr i="1" lang="en" sz="1300">
                <a:solidFill>
                  <a:schemeClr val="dk1"/>
                </a:solidFill>
              </a:rPr>
              <a:t>INTRODUCTION TO MACHINE LEARNING</a:t>
            </a:r>
            <a:r>
              <a:rPr lang="en" sz="1300">
                <a:solidFill>
                  <a:schemeClr val="dk1"/>
                </a:solidFill>
              </a:rPr>
              <a:t>. the press syndicate of the university of cambridge.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Nilsson, N. J. (2005). Introduction to Machine Learning. </a:t>
            </a:r>
            <a:r>
              <a:rPr b="1" i="1" lang="en" sz="1300">
                <a:solidFill>
                  <a:schemeClr val="dk1"/>
                </a:solidFill>
              </a:rPr>
              <a:t>Machine Learning</a:t>
            </a:r>
            <a:r>
              <a:rPr b="1" lang="en" sz="1300">
                <a:solidFill>
                  <a:schemeClr val="dk1"/>
                </a:solidFill>
              </a:rPr>
              <a:t>, </a:t>
            </a:r>
            <a:r>
              <a:rPr b="1" i="1" lang="en" sz="1300">
                <a:solidFill>
                  <a:schemeClr val="dk1"/>
                </a:solidFill>
              </a:rPr>
              <a:t>56</a:t>
            </a:r>
            <a:r>
              <a:rPr b="1" lang="en" sz="1300">
                <a:solidFill>
                  <a:schemeClr val="dk1"/>
                </a:solidFill>
              </a:rPr>
              <a:t>(2), 387–99. https://doi.org/10.1016/j.neuroimage.2010.11.004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Ben-David, S., &amp; Shalev-Shwartz, S. (2014). </a:t>
            </a:r>
            <a:r>
              <a:rPr i="1" lang="en" sz="1300">
                <a:solidFill>
                  <a:schemeClr val="dk1"/>
                </a:solidFill>
              </a:rPr>
              <a:t>Understanding Machine Learning: From Theory to Algorithms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i="1" lang="en" sz="1300">
                <a:solidFill>
                  <a:schemeClr val="dk1"/>
                </a:solidFill>
              </a:rPr>
              <a:t>Understanding Machine Learning: From Theory to Algorithms</a:t>
            </a:r>
            <a:r>
              <a:rPr lang="en" sz="1300">
                <a:solidFill>
                  <a:schemeClr val="dk1"/>
                </a:solidFill>
              </a:rPr>
              <a:t>. https://doi.org/10.1017/CBO9781107298019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Alpaydın, E. (2012). </a:t>
            </a:r>
            <a:r>
              <a:rPr i="1" lang="en" sz="1300">
                <a:solidFill>
                  <a:schemeClr val="dk1"/>
                </a:solidFill>
              </a:rPr>
              <a:t>Introduction to Machine Learning, 2nd ed.</a:t>
            </a:r>
            <a:r>
              <a:rPr lang="en" sz="1300">
                <a:solidFill>
                  <a:schemeClr val="dk1"/>
                </a:solidFill>
              </a:rPr>
              <a:t> (D. Hartl, Ed.), </a:t>
            </a:r>
            <a:r>
              <a:rPr i="1" lang="en" sz="1300">
                <a:solidFill>
                  <a:schemeClr val="dk1"/>
                </a:solidFill>
              </a:rPr>
              <a:t>Natural Language Engineering</a:t>
            </a:r>
            <a:r>
              <a:rPr lang="en" sz="1300">
                <a:solidFill>
                  <a:schemeClr val="dk1"/>
                </a:solidFill>
              </a:rPr>
              <a:t> (Vol. 19). https://doi.org/10.1017/S1351324912000290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P. Murphy, K. (1991). </a:t>
            </a:r>
            <a:r>
              <a:rPr b="1" i="1" lang="en" sz="1300">
                <a:solidFill>
                  <a:schemeClr val="dk1"/>
                </a:solidFill>
              </a:rPr>
              <a:t>Machine Learning: A Probabilistic Perspective</a:t>
            </a:r>
            <a:r>
              <a:rPr b="1" lang="en" sz="1300">
                <a:solidFill>
                  <a:schemeClr val="dk1"/>
                </a:solidFill>
              </a:rPr>
              <a:t>. </a:t>
            </a:r>
            <a:r>
              <a:rPr b="1" i="1" lang="en" sz="1300">
                <a:solidFill>
                  <a:schemeClr val="dk1"/>
                </a:solidFill>
              </a:rPr>
              <a:t>Machine Learning: A Probabilistic Perspective</a:t>
            </a:r>
            <a:r>
              <a:rPr b="1" lang="en" sz="1300">
                <a:solidFill>
                  <a:schemeClr val="dk1"/>
                </a:solidFill>
              </a:rPr>
              <a:t>. https://doi.org/10.1007/SpringerReference_35834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Chao, W. (2011). Machine Learning Tutorial. </a:t>
            </a:r>
            <a:r>
              <a:rPr i="1" lang="en" sz="1300">
                <a:solidFill>
                  <a:schemeClr val="dk1"/>
                </a:solidFill>
              </a:rPr>
              <a:t>Disp.Ee.Ntu.Edu.Tw</a:t>
            </a:r>
            <a:r>
              <a:rPr lang="en" sz="1300">
                <a:solidFill>
                  <a:schemeClr val="dk1"/>
                </a:solidFill>
              </a:rPr>
              <a:t>. Retrieved from http://disp.ee.ntu.edu.tw/~pujols/Machine Learning Tutorial.pdf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Bishop, C. M. (2013). </a:t>
            </a:r>
            <a:r>
              <a:rPr i="1" lang="en" sz="1300">
                <a:solidFill>
                  <a:schemeClr val="dk1"/>
                </a:solidFill>
              </a:rPr>
              <a:t>Pattern Recognition and Machine Learning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i="1" lang="en" sz="1300">
                <a:solidFill>
                  <a:schemeClr val="dk1"/>
                </a:solidFill>
              </a:rPr>
              <a:t>Journal of Chemical Information and Modeling</a:t>
            </a:r>
            <a:r>
              <a:rPr lang="en" sz="1300">
                <a:solidFill>
                  <a:schemeClr val="dk1"/>
                </a:solidFill>
              </a:rPr>
              <a:t> (Vol. 53). https://doi.org/10.1117/1.2819119</a:t>
            </a: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Daume, H. (2012). </a:t>
            </a:r>
            <a:r>
              <a:rPr i="1" lang="en" sz="1300">
                <a:solidFill>
                  <a:schemeClr val="dk1"/>
                </a:solidFill>
              </a:rPr>
              <a:t>A course in machine learning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i="1" lang="en" sz="1300">
                <a:solidFill>
                  <a:schemeClr val="dk1"/>
                </a:solidFill>
              </a:rPr>
              <a:t>Todo</a:t>
            </a:r>
            <a:r>
              <a:rPr lang="en" sz="1300">
                <a:solidFill>
                  <a:schemeClr val="dk1"/>
                </a:solidFill>
              </a:rPr>
              <a:t>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marL="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2749600" y="1528075"/>
            <a:ext cx="6394200" cy="472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3400"/>
              <a:t>O megainvestidor Jeff Boros, conhecedor da relação criminalidade/preços de imóveis, deseja obter um modelo para antecipar a número total de crimes por 100K de população.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7F46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4294967295" type="ctrTitle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Instances - 1994</a:t>
            </a:r>
          </a:p>
        </p:txBody>
      </p:sp>
      <p:sp>
        <p:nvSpPr>
          <p:cNvPr id="71" name="Shape 71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Multivariate</a:t>
            </a:r>
          </a:p>
        </p:txBody>
      </p:sp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C7F464"/>
                </a:solidFill>
              </a:rPr>
              <a:t>Atributes - 128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ctrTitle"/>
          </p:nvPr>
        </p:nvSpPr>
        <p:spPr>
          <a:xfrm>
            <a:off x="685800" y="2111126"/>
            <a:ext cx="7772400" cy="262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255.232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2101950" y="5189150"/>
            <a:ext cx="49401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3266419" y="2123498"/>
            <a:ext cx="2611162" cy="2611004"/>
            <a:chOff x="3782700" y="1538288"/>
            <a:chExt cx="1578600" cy="1578600"/>
          </a:xfrm>
        </p:grpSpPr>
        <p:sp>
          <p:nvSpPr>
            <p:cNvPr id="80" name="Shape 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Abordagem do problema</a:t>
            </a:r>
          </a:p>
        </p:txBody>
      </p:sp>
      <p:sp>
        <p:nvSpPr>
          <p:cNvPr id="89" name="Shape 89"/>
          <p:cNvSpPr/>
          <p:nvPr/>
        </p:nvSpPr>
        <p:spPr>
          <a:xfrm>
            <a:off x="21561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Retirando features</a:t>
            </a:r>
          </a:p>
        </p:txBody>
      </p:sp>
      <p:sp>
        <p:nvSpPr>
          <p:cNvPr id="90" name="Shape 90"/>
          <p:cNvSpPr/>
          <p:nvPr/>
        </p:nvSpPr>
        <p:spPr>
          <a:xfrm>
            <a:off x="43755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Completar dados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699550" y="2323275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99550" y="3695688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99550" y="5068100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CV</a:t>
            </a:r>
          </a:p>
        </p:txBody>
      </p:sp>
      <p:cxnSp>
        <p:nvCxnSpPr>
          <p:cNvPr id="99" name="Shape 99"/>
          <p:cNvCxnSpPr>
            <a:stCxn id="96" idx="2"/>
            <a:endCxn id="97" idx="0"/>
          </p:cNvCxnSpPr>
          <p:nvPr/>
        </p:nvCxnSpPr>
        <p:spPr>
          <a:xfrm>
            <a:off x="4572000" y="3101475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0" name="Shape 100"/>
          <p:cNvCxnSpPr>
            <a:stCxn id="97" idx="2"/>
            <a:endCxn id="98" idx="0"/>
          </p:cNvCxnSpPr>
          <p:nvPr/>
        </p:nvCxnSpPr>
        <p:spPr>
          <a:xfrm>
            <a:off x="4572000" y="4473888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Processe as informações (converta colunas, impute os valores faltando)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Treine o modelo (utilize algum modelo conhecido)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Avalie o resultado do modelo (CV)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2</a:t>
            </a:r>
            <a:r>
              <a:rPr lang="en" sz="9600">
                <a:solidFill>
                  <a:srgbClr val="C7F464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