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6858000" cy="9144000"/>
  <p:embeddedFontLst>
    <p:embeddedFont>
      <p:font typeface="Montserra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Hiroshi Horinouchi"/>
  <p:cmAuthor clrIdx="1" id="1" initials="" lastIdx="2" name="Julliana Couto Almeida"/>
  <p:cmAuthor clrIdx="2" id="2" initials="" lastIdx="2" name="Lucas Andrade"/>
  <p:cmAuthor clrIdx="3" id="3" initials="" lastIdx="2" name="Alexandre T.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362201-7FFA-41B4-BDA2-F1CD865642FE}">
  <a:tblStyle styleId="{0E362201-7FFA-41B4-BDA2-F1CD865642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Montserrat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1-28T00:41:23.650">
    <p:pos x="432" y="2433"/>
    <p:text>Filipe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3" idx="2" dt="2017-11-28T10:43:34.458">
    <p:pos x="435" y="0"/>
    <p:text>Alexandre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7-11-28T00:14:42.535">
    <p:pos x="435" y="0"/>
    <p:text>ju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11-28T00:01:37.664">
    <p:pos x="6000" y="0"/>
    <p:text>Jeferson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2" dt="2017-11-28T00:14:08.751">
    <p:pos x="435" y="0"/>
    <p:text>ju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7-11-28T00:28:24.409">
    <p:pos x="435" y="1141"/>
    <p:text>Lucas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1" dt="2017-11-28T00:49:08.560">
    <p:pos x="6000" y="0"/>
    <p:text>Lucas Andrade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2" dt="2017-11-28T00:49:21.448">
    <p:pos x="6000" y="0"/>
    <p:text>Lucas A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3" idx="1" dt="2017-11-28T10:44:03.046">
    <p:pos x="435" y="399"/>
    <p:text>Alexandre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7-11-28T00:13:27.661">
    <p:pos x="6000" y="0"/>
    <p:text>Jeferson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C7F46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r">
              <a:spcBef>
                <a:spcPts val="0"/>
              </a:spcBef>
              <a:buSzPts val="4800"/>
              <a:buNone/>
              <a:defRPr sz="4800"/>
            </a:lvl1pPr>
            <a:lvl2pPr lvl="1" algn="r">
              <a:spcBef>
                <a:spcPts val="0"/>
              </a:spcBef>
              <a:buSzPts val="6000"/>
              <a:buNone/>
              <a:defRPr sz="6000"/>
            </a:lvl2pPr>
            <a:lvl3pPr lvl="2" algn="r">
              <a:spcBef>
                <a:spcPts val="0"/>
              </a:spcBef>
              <a:buSzPts val="6000"/>
              <a:buNone/>
              <a:defRPr sz="6000"/>
            </a:lvl3pPr>
            <a:lvl4pPr lvl="3" algn="r">
              <a:spcBef>
                <a:spcPts val="0"/>
              </a:spcBef>
              <a:buSzPts val="6000"/>
              <a:buNone/>
              <a:defRPr sz="6000"/>
            </a:lvl4pPr>
            <a:lvl5pPr lvl="4" algn="r">
              <a:spcBef>
                <a:spcPts val="0"/>
              </a:spcBef>
              <a:buSzPts val="6000"/>
              <a:buNone/>
              <a:defRPr sz="6000"/>
            </a:lvl5pPr>
            <a:lvl6pPr lvl="5" algn="r">
              <a:spcBef>
                <a:spcPts val="0"/>
              </a:spcBef>
              <a:buSzPts val="6000"/>
              <a:buNone/>
              <a:defRPr sz="6000"/>
            </a:lvl6pPr>
            <a:lvl7pPr lvl="6" algn="r">
              <a:spcBef>
                <a:spcPts val="0"/>
              </a:spcBef>
              <a:buSzPts val="6000"/>
              <a:buNone/>
              <a:defRPr sz="6000"/>
            </a:lvl7pPr>
            <a:lvl8pPr lvl="7" algn="r">
              <a:spcBef>
                <a:spcPts val="0"/>
              </a:spcBef>
              <a:buSzPts val="6000"/>
              <a:buNone/>
              <a:defRPr sz="6000"/>
            </a:lvl8pPr>
            <a:lvl9pPr lvl="8" algn="r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4ECDC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680600" y="0"/>
            <a:ext cx="346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27678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▣"/>
              <a:defRPr sz="3000"/>
            </a:lvl1pPr>
            <a:lvl2pPr lvl="1" rtl="0">
              <a:spcBef>
                <a:spcPts val="0"/>
              </a:spcBef>
              <a:buSzPts val="3000"/>
              <a:buChar char="□"/>
              <a:defRPr sz="3000"/>
            </a:lvl2pPr>
            <a:lvl3pPr lvl="2" rtl="0">
              <a:spcBef>
                <a:spcPts val="0"/>
              </a:spcBef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buSzPts val="3000"/>
              <a:buChar char="○"/>
              <a:defRPr sz="3000"/>
            </a:lvl8pPr>
            <a:lvl9pPr lvl="8">
              <a:spcBef>
                <a:spcPts val="0"/>
              </a:spcBef>
              <a:buSzPts val="3000"/>
              <a:buChar char="■"/>
              <a:defRPr sz="3000"/>
            </a:lvl9pPr>
          </a:lstStyle>
          <a:p/>
        </p:txBody>
      </p:sp>
      <p:grpSp>
        <p:nvGrpSpPr>
          <p:cNvPr id="18" name="Shape 18"/>
          <p:cNvGrpSpPr/>
          <p:nvPr/>
        </p:nvGrpSpPr>
        <p:grpSpPr>
          <a:xfrm>
            <a:off x="801025" y="1672320"/>
            <a:ext cx="1957200" cy="947980"/>
            <a:chOff x="801025" y="1367520"/>
            <a:chExt cx="1957200" cy="947980"/>
          </a:xfrm>
        </p:grpSpPr>
        <p:sp>
          <p:nvSpPr>
            <p:cNvPr id="19" name="Shape 19"/>
            <p:cNvSpPr txBox="1"/>
            <p:nvPr/>
          </p:nvSpPr>
          <p:spPr>
            <a:xfrm>
              <a:off x="801025" y="1367520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9400">
                  <a:solidFill>
                    <a:srgbClr val="454F5B"/>
                  </a:solidFill>
                </a:rPr>
                <a:t>‘’</a:t>
              </a:r>
            </a:p>
          </p:txBody>
        </p:sp>
        <p:sp>
          <p:nvSpPr>
            <p:cNvPr id="20" name="Shape 20"/>
            <p:cNvSpPr/>
            <p:nvPr/>
          </p:nvSpPr>
          <p:spPr>
            <a:xfrm>
              <a:off x="1397399" y="1543300"/>
              <a:ext cx="772200" cy="772200"/>
            </a:xfrm>
            <a:prstGeom prst="rect">
              <a:avLst/>
            </a:prstGeom>
            <a:noFill/>
            <a:ln cap="flat" cmpd="sng" w="76200">
              <a:solidFill>
                <a:srgbClr val="454F5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360"/>
              </a:spcBef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45" name="Shape 45"/>
          <p:cNvSpPr/>
          <p:nvPr/>
        </p:nvSpPr>
        <p:spPr>
          <a:xfrm>
            <a:off x="3805198" y="57185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rgbClr val="4ECDC4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4.xml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6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7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8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comments" Target="../comments/comment9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comments" Target="../comments/comment10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28/11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Apresentação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         Problema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4294967295" type="ctrTitle"/>
          </p:nvPr>
        </p:nvSpPr>
        <p:spPr>
          <a:xfrm>
            <a:off x="685800" y="2913751"/>
            <a:ext cx="7772400" cy="2623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~38%</a:t>
            </a:r>
          </a:p>
        </p:txBody>
      </p:sp>
      <p:sp>
        <p:nvSpPr>
          <p:cNvPr id="121" name="Shape 121"/>
          <p:cNvSpPr txBox="1"/>
          <p:nvPr>
            <p:ph idx="4294967295" type="subTitle"/>
          </p:nvPr>
        </p:nvSpPr>
        <p:spPr>
          <a:xfrm>
            <a:off x="1111800" y="5775900"/>
            <a:ext cx="6920400" cy="87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Cross-Val Score com 80% de treinamento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3266419" y="2913748"/>
            <a:ext cx="2611162" cy="2611004"/>
            <a:chOff x="3782700" y="1538288"/>
            <a:chExt cx="1578600" cy="1578600"/>
          </a:xfrm>
        </p:grpSpPr>
        <p:sp>
          <p:nvSpPr>
            <p:cNvPr id="123" name="Shape 12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Shape 127"/>
          <p:cNvSpPr txBox="1"/>
          <p:nvPr>
            <p:ph idx="4294967295" type="title"/>
          </p:nvPr>
        </p:nvSpPr>
        <p:spPr>
          <a:xfrm>
            <a:off x="648750" y="454825"/>
            <a:ext cx="7846500" cy="1916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Dummy Feature Engineering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/>
              <a:t>+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/>
              <a:t>SGDClassifier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and Feature Engineering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SCDB (Supreme Court Database)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200 anos de dados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Até 240 features 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Muitas variáveis categóricas (“Issues 384 valores distintos”)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2 lançamentos: </a:t>
            </a: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SCDB Modern - 1946v</a:t>
            </a: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SCDB Legacy - 1791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Targets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Reversed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Affirmed</a:t>
            </a:r>
          </a:p>
          <a:p>
            <a:pPr indent="-355600" lvl="1" marL="914400" rtl="0">
              <a:spcBef>
                <a:spcPts val="0"/>
              </a:spcBef>
              <a:buSzPts val="2000"/>
              <a:buChar char="□"/>
            </a:pPr>
            <a:r>
              <a:rPr lang="en"/>
              <a:t>Other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552" y="5088950"/>
            <a:ext cx="4959450" cy="16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91200" y="15830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 and Feature Engineering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Ampla gama de recursos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C</a:t>
            </a:r>
            <a:r>
              <a:rPr lang="en"/>
              <a:t>onvertem as variáveis ​​categóricas em variáveis ​​binárias ou indicadores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Algumas variáveis foram criadas: Courte Circuit(Reversão) em 16 categorias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Previsão de certas features: ex (</a:t>
            </a:r>
            <a:r>
              <a:rPr lang="en">
                <a:solidFill>
                  <a:srgbClr val="454F5B"/>
                </a:solidFill>
              </a:rPr>
              <a:t>i) se os argumentos orais foram ou não escutados para o caso</a:t>
            </a:r>
            <a:r>
              <a:rPr lang="en"/>
              <a:t>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Separa o “comportamento” da “Justice”, “Courte” e “Lower Courte”</a:t>
            </a:r>
          </a:p>
          <a:p>
            <a:pPr indent="-381000" lvl="0" marL="457200">
              <a:spcBef>
                <a:spcPts val="0"/>
              </a:spcBef>
              <a:buSzPts val="2400"/>
              <a:buChar char="▣"/>
            </a:pPr>
            <a:r>
              <a:rPr lang="en"/>
              <a:t>Taxas de reversão variam significativamente, mesmo nos ultimos 35 anos tanto em “Courte” e “Justice”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91200" y="7620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Modelo proposto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91200" y="1750229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454F5B"/>
                </a:solidFill>
              </a:rPr>
              <a:t>Casos em janeiro são previstos usando apenas informações antes de outubro.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S</a:t>
            </a:r>
            <a:r>
              <a:rPr lang="en" sz="3000"/>
              <a:t>cikit-learn vs xgboost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Fraqueza: tratamento de dados faltantes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7F464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0" y="3602901"/>
            <a:ext cx="9144000" cy="32550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4294967295" type="ctrTitle"/>
          </p:nvPr>
        </p:nvSpPr>
        <p:spPr>
          <a:xfrm>
            <a:off x="602300" y="936400"/>
            <a:ext cx="8028600" cy="1515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9000">
                <a:solidFill>
                  <a:srgbClr val="4ECDC4"/>
                </a:solidFill>
              </a:rPr>
              <a:t>1501 features</a:t>
            </a:r>
          </a:p>
        </p:txBody>
      </p:sp>
      <p:sp>
        <p:nvSpPr>
          <p:cNvPr id="153" name="Shape 153"/>
          <p:cNvSpPr txBox="1"/>
          <p:nvPr>
            <p:ph idx="4294967295" type="ctrTitle"/>
          </p:nvPr>
        </p:nvSpPr>
        <p:spPr>
          <a:xfrm>
            <a:off x="685800" y="4902600"/>
            <a:ext cx="7772400" cy="119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4ECDC4"/>
                </a:solidFill>
              </a:rPr>
              <a:t> </a:t>
            </a:r>
          </a:p>
        </p:txBody>
      </p:sp>
      <p:sp>
        <p:nvSpPr>
          <p:cNvPr id="154" name="Shape 154"/>
          <p:cNvSpPr txBox="1"/>
          <p:nvPr>
            <p:ph idx="4294967295" type="ctrTitle"/>
          </p:nvPr>
        </p:nvSpPr>
        <p:spPr>
          <a:xfrm>
            <a:off x="685800" y="4426975"/>
            <a:ext cx="7772400" cy="119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9000">
                <a:solidFill>
                  <a:srgbClr val="C7F464"/>
                </a:solidFill>
              </a:rPr>
              <a:t>249.793</a:t>
            </a:r>
            <a:r>
              <a:rPr lang="en" sz="4800">
                <a:solidFill>
                  <a:srgbClr val="C7F464"/>
                </a:solidFill>
              </a:rPr>
              <a:t> entradas</a:t>
            </a:r>
          </a:p>
        </p:txBody>
      </p:sp>
      <p:sp>
        <p:nvSpPr>
          <p:cNvPr id="155" name="Shape 155"/>
          <p:cNvSpPr txBox="1"/>
          <p:nvPr>
            <p:ph idx="4294967295" type="subTitle"/>
          </p:nvPr>
        </p:nvSpPr>
        <p:spPr>
          <a:xfrm>
            <a:off x="730400" y="6010595"/>
            <a:ext cx="7772400" cy="61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54F5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Árvore de decisão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75" y="1444500"/>
            <a:ext cx="8944724" cy="49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22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5297100" y="3088600"/>
            <a:ext cx="99600" cy="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14858" r="14858" t="0"/>
          <a:stretch/>
        </p:blipFill>
        <p:spPr>
          <a:xfrm>
            <a:off x="0" y="0"/>
            <a:ext cx="90322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5297100" y="3088600"/>
            <a:ext cx="99600" cy="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Random Forest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850" y="1698500"/>
            <a:ext cx="7452300" cy="44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Resultados do </a:t>
            </a:r>
            <a:r>
              <a:rPr lang="en"/>
              <a:t>Modelo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Resultados obtidos: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Corte (1816 - 2015) precisão: </a:t>
            </a:r>
            <a:r>
              <a:rPr b="1" lang="en"/>
              <a:t>71,9%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Júri (1816 - Outubro 2014): </a:t>
            </a:r>
            <a:r>
              <a:rPr b="1" lang="en"/>
              <a:t>70,2%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Problema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101100" y="3817850"/>
            <a:ext cx="27162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Construir um modelo eficaz capaz de prever o comportamento de votações do Supremo Tribunal Federal dos Estados Unidos.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Resultados do Modelo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Resultado bom?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Decisões revertidas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“A</a:t>
            </a:r>
            <a:r>
              <a:rPr lang="en"/>
              <a:t>lways guess Reverse”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63% dos casos foram revertidos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Resultados do Modelo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200" y="1292100"/>
            <a:ext cx="7353025" cy="54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Resultados do Modelo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 baseadas em características do caso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Decisões são revertidas com reviravoltas incomuns.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Resultados do Modelo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Exemplo: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Conselho de educação dos estados unidos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Segregação racial nas escolas, uma para brancos e outra para negros, (lei amparada pelo suprema corte).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Lei foi revertida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3</a:t>
            </a:r>
            <a:r>
              <a:rPr lang="en" sz="9600">
                <a:solidFill>
                  <a:srgbClr val="C7F464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Outras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Soluções</a:t>
            </a:r>
          </a:p>
        </p:txBody>
      </p:sp>
      <p:sp>
        <p:nvSpPr>
          <p:cNvPr id="217" name="Shape 217"/>
          <p:cNvSpPr txBox="1"/>
          <p:nvPr>
            <p:ph idx="1" type="subTitle"/>
          </p:nvPr>
        </p:nvSpPr>
        <p:spPr>
          <a:xfrm>
            <a:off x="6101100" y="3817850"/>
            <a:ext cx="27162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Citar outras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Modelos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91200" y="1811600"/>
            <a:ext cx="33273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rgbClr val="C7F464"/>
              </a:buClr>
              <a:buSzPts val="3000"/>
              <a:buChar char="▣"/>
            </a:pPr>
            <a:r>
              <a:rPr lang="en" sz="3000">
                <a:solidFill>
                  <a:srgbClr val="1D1F22"/>
                </a:solidFill>
                <a:highlight>
                  <a:srgbClr val="FFFFFF"/>
                </a:highlight>
              </a:rPr>
              <a:t>Most Frequent</a:t>
            </a:r>
          </a:p>
          <a:p>
            <a:pPr indent="-419100" lvl="0" marL="457200">
              <a:spcBef>
                <a:spcPts val="0"/>
              </a:spcBef>
              <a:spcAft>
                <a:spcPts val="1000"/>
              </a:spcAft>
              <a:buClr>
                <a:srgbClr val="C7F464"/>
              </a:buClr>
              <a:buSzPts val="3000"/>
              <a:buChar char="▣"/>
            </a:pPr>
            <a:r>
              <a:rPr lang="en" sz="3000">
                <a:solidFill>
                  <a:srgbClr val="1D1F22"/>
                </a:solidFill>
                <a:highlight>
                  <a:srgbClr val="FFFFFF"/>
                </a:highlight>
              </a:rPr>
              <a:t>Stratified</a:t>
            </a:r>
          </a:p>
          <a:p>
            <a:pPr indent="-419100" lvl="0" marL="457200">
              <a:spcBef>
                <a:spcPts val="0"/>
              </a:spcBef>
              <a:spcAft>
                <a:spcPts val="1000"/>
              </a:spcAft>
              <a:buClr>
                <a:srgbClr val="C7F464"/>
              </a:buClr>
              <a:buSzPts val="3000"/>
              <a:buChar char="▣"/>
            </a:pPr>
            <a:r>
              <a:rPr lang="en" sz="3000">
                <a:solidFill>
                  <a:srgbClr val="1D1F22"/>
                </a:solidFill>
                <a:highlight>
                  <a:srgbClr val="FFFFFF"/>
                </a:highlight>
              </a:rPr>
              <a:t>Prior</a:t>
            </a:r>
          </a:p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rgbClr val="C7F464"/>
              </a:buClr>
              <a:buSzPts val="3000"/>
              <a:buChar char="▣"/>
            </a:pPr>
            <a:r>
              <a:rPr lang="en" sz="3000">
                <a:solidFill>
                  <a:srgbClr val="1D1F22"/>
                </a:solidFill>
                <a:highlight>
                  <a:srgbClr val="FFFFFF"/>
                </a:highlight>
              </a:rPr>
              <a:t>Uniform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rgbClr val="1D1F22"/>
              </a:solidFill>
              <a:highlight>
                <a:srgbClr val="FFFFFF"/>
              </a:highlight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699300" y="1693750"/>
            <a:ext cx="3626100" cy="4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1000"/>
              </a:spcAft>
              <a:buClr>
                <a:srgbClr val="C7F464"/>
              </a:buClr>
              <a:buSzPts val="3000"/>
              <a:buFont typeface="Montserrat"/>
              <a:buChar char="▣"/>
            </a:pPr>
            <a:r>
              <a:rPr lang="en" sz="3000">
                <a:solidFill>
                  <a:srgbClr val="1D1F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Linear SVC</a:t>
            </a:r>
          </a:p>
          <a:p>
            <a:pPr indent="-419100" lvl="0" marL="457200" rtl="0">
              <a:spcBef>
                <a:spcPts val="600"/>
              </a:spcBef>
              <a:spcAft>
                <a:spcPts val="1000"/>
              </a:spcAft>
              <a:buClr>
                <a:srgbClr val="C7F464"/>
              </a:buClr>
              <a:buSzPts val="3000"/>
              <a:buFont typeface="Montserrat"/>
              <a:buChar char="▣"/>
            </a:pPr>
            <a:r>
              <a:rPr lang="en" sz="3000">
                <a:solidFill>
                  <a:srgbClr val="1D1F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SVC</a:t>
            </a:r>
          </a:p>
          <a:p>
            <a:pPr indent="-419100" lvl="0" marL="457200" rtl="0">
              <a:spcBef>
                <a:spcPts val="600"/>
              </a:spcBef>
              <a:spcAft>
                <a:spcPts val="1000"/>
              </a:spcAft>
              <a:buClr>
                <a:srgbClr val="C7F464"/>
              </a:buClr>
              <a:buSzPts val="3000"/>
              <a:buFont typeface="Montserrat"/>
              <a:buChar char="▣"/>
            </a:pPr>
            <a:r>
              <a:rPr lang="en" sz="3000">
                <a:solidFill>
                  <a:srgbClr val="1D1F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NuSVC</a:t>
            </a:r>
          </a:p>
          <a:p>
            <a:pPr indent="-419100" lvl="0" marL="457200" rtl="0">
              <a:spcBef>
                <a:spcPts val="600"/>
              </a:spcBef>
              <a:spcAft>
                <a:spcPts val="1000"/>
              </a:spcAft>
              <a:buClr>
                <a:srgbClr val="C7F464"/>
              </a:buClr>
              <a:buSzPts val="3000"/>
              <a:buFont typeface="Montserrat"/>
              <a:buChar char="▣"/>
            </a:pPr>
            <a:r>
              <a:rPr lang="en" sz="3000">
                <a:solidFill>
                  <a:srgbClr val="1D1F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SVR</a:t>
            </a:r>
          </a:p>
          <a:p>
            <a:pPr indent="-419100" lvl="0" marL="457200" rtl="0">
              <a:spcBef>
                <a:spcPts val="600"/>
              </a:spcBef>
              <a:spcAft>
                <a:spcPts val="1000"/>
              </a:spcAft>
              <a:buClr>
                <a:srgbClr val="C7F464"/>
              </a:buClr>
              <a:buSzPts val="3000"/>
              <a:buFont typeface="Montserrat"/>
              <a:buChar char="▣"/>
            </a:pPr>
            <a:r>
              <a:rPr lang="en" sz="3000">
                <a:solidFill>
                  <a:srgbClr val="1D1F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KNN</a:t>
            </a:r>
          </a:p>
          <a:p>
            <a:pPr indent="-419100" lvl="0" marL="457200" rtl="0">
              <a:spcBef>
                <a:spcPts val="600"/>
              </a:spcBef>
              <a:spcAft>
                <a:spcPts val="1000"/>
              </a:spcAft>
              <a:buClr>
                <a:srgbClr val="C7F464"/>
              </a:buClr>
              <a:buSzPts val="3000"/>
              <a:buFont typeface="Montserrat"/>
              <a:buChar char="▣"/>
            </a:pPr>
            <a:r>
              <a:rPr lang="en" sz="3000">
                <a:solidFill>
                  <a:srgbClr val="1D1F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SGD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91200" y="1857900"/>
            <a:ext cx="3767400" cy="16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Dummy model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0.460605815014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 Frequent</a:t>
            </a:r>
          </a:p>
        </p:txBody>
      </p:sp>
      <p:sp>
        <p:nvSpPr>
          <p:cNvPr id="231" name="Shape 231"/>
          <p:cNvSpPr txBox="1"/>
          <p:nvPr>
            <p:ph idx="2" type="body"/>
          </p:nvPr>
        </p:nvSpPr>
        <p:spPr>
          <a:xfrm>
            <a:off x="4685500" y="1857900"/>
            <a:ext cx="3767400" cy="16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Dummy model - Reverse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0.620832742377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691200" y="4085000"/>
            <a:ext cx="7494300" cy="16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Sempre prevê o resultado utilizando a label mais frequente.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0" y="5181400"/>
            <a:ext cx="9144000" cy="1539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Justice Accuracy - Other/Affirm/Reverse                                   Justice Accuracy - Reverse/Not-Reverse</a:t>
            </a:r>
          </a:p>
          <a:p>
            <a:pPr lvl="0" rtl="0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1D1F22"/>
                </a:solidFill>
                <a:highlight>
                  <a:srgbClr val="FFFFFF"/>
                </a:highlight>
              </a:rPr>
              <a:t>Most Frequent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6588"/>
            <a:ext cx="4722376" cy="350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974" y="1751662"/>
            <a:ext cx="4520025" cy="33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276450" y="1070175"/>
            <a:ext cx="5493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 Score de acordo com os anos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91200" y="1857900"/>
            <a:ext cx="3767400" cy="154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Dummy model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0.377388309189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Stratified</a:t>
            </a:r>
          </a:p>
        </p:txBody>
      </p:sp>
      <p:sp>
        <p:nvSpPr>
          <p:cNvPr id="247" name="Shape 247"/>
          <p:cNvSpPr txBox="1"/>
          <p:nvPr>
            <p:ph idx="2" type="body"/>
          </p:nvPr>
        </p:nvSpPr>
        <p:spPr>
          <a:xfrm>
            <a:off x="4685500" y="1857900"/>
            <a:ext cx="3767400" cy="154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Dummy model - Reverse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0.555258839023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2" type="body"/>
          </p:nvPr>
        </p:nvSpPr>
        <p:spPr>
          <a:xfrm>
            <a:off x="691200" y="4085000"/>
            <a:ext cx="7494300" cy="236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 Faz predições respeitando a distribuição de classes do conjunto de treino.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Ex: 150 "records" e 3 "target" classes -&gt; Distribui de tal forma que tenha 50 "records" para cada classe.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0" y="5181400"/>
            <a:ext cx="9144000" cy="1539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1000"/>
              </a:spcBef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Justice Accuracy - Other/Affirm/Reverse                                   Justice Accuracy - Reverse/Not-Reverse</a:t>
            </a:r>
          </a:p>
          <a:p>
            <a:pPr lvl="0" rtl="0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1D1F22"/>
                </a:solidFill>
                <a:highlight>
                  <a:srgbClr val="FFFFFF"/>
                </a:highlight>
              </a:rPr>
              <a:t>Stratified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4160"/>
            <a:ext cx="4623975" cy="3202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975" y="1940147"/>
            <a:ext cx="4520025" cy="3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276450" y="1070175"/>
            <a:ext cx="5493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 Score de acordo com os anos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4F5B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00" y="2041188"/>
            <a:ext cx="8405951" cy="42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Problema</a:t>
            </a:r>
          </a:p>
        </p:txBody>
      </p:sp>
      <p:sp>
        <p:nvSpPr>
          <p:cNvPr id="66" name="Shape 66"/>
          <p:cNvSpPr/>
          <p:nvPr/>
        </p:nvSpPr>
        <p:spPr>
          <a:xfrm>
            <a:off x="1707550" y="2555575"/>
            <a:ext cx="1575900" cy="4323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Supreme Court of the United States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91200" y="1857900"/>
            <a:ext cx="3767400" cy="148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Dummy model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0.460605815014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</a:t>
            </a:r>
          </a:p>
        </p:txBody>
      </p:sp>
      <p:sp>
        <p:nvSpPr>
          <p:cNvPr id="263" name="Shape 263"/>
          <p:cNvSpPr txBox="1"/>
          <p:nvPr>
            <p:ph idx="2" type="body"/>
          </p:nvPr>
        </p:nvSpPr>
        <p:spPr>
          <a:xfrm>
            <a:off x="4685500" y="1857900"/>
            <a:ext cx="3767400" cy="148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Dummy model - Reverse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0.620832742377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2" type="body"/>
          </p:nvPr>
        </p:nvSpPr>
        <p:spPr>
          <a:xfrm>
            <a:off x="691200" y="4085000"/>
            <a:ext cx="7494300" cy="16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 Enquanto stratified usa "multinomial distribution", prior utiliza "prior distribution"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0" y="5181400"/>
            <a:ext cx="9144000" cy="1539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1000"/>
              </a:spcBef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Justice Accuracy - Other/Affirm/Reverse                                   Justice Accuracy - Reverse/Not-Reverse</a:t>
            </a:r>
          </a:p>
          <a:p>
            <a:pPr lvl="0" rtl="0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1D1F22"/>
                </a:solidFill>
                <a:highlight>
                  <a:srgbClr val="FFFFFF"/>
                </a:highlight>
              </a:rPr>
              <a:t>Prior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68" y="2051225"/>
            <a:ext cx="4447507" cy="31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975" y="2051225"/>
            <a:ext cx="4447500" cy="313017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276450" y="1070175"/>
            <a:ext cx="5493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 Score de acordo com os anos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91200" y="1857900"/>
            <a:ext cx="3767400" cy="158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Dummy model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0.334105966974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Uniform</a:t>
            </a:r>
          </a:p>
        </p:txBody>
      </p:sp>
      <p:sp>
        <p:nvSpPr>
          <p:cNvPr id="279" name="Shape 279"/>
          <p:cNvSpPr txBox="1"/>
          <p:nvPr>
            <p:ph idx="2" type="body"/>
          </p:nvPr>
        </p:nvSpPr>
        <p:spPr>
          <a:xfrm>
            <a:off x="4685500" y="1857900"/>
            <a:ext cx="3767400" cy="158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Dummy model - Reverse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0.540703069598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2" type="body"/>
          </p:nvPr>
        </p:nvSpPr>
        <p:spPr>
          <a:xfrm>
            <a:off x="691200" y="4085000"/>
            <a:ext cx="7494300" cy="16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Gera predições uniformes randomicamente.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0" y="5181400"/>
            <a:ext cx="9144000" cy="1539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1000"/>
              </a:spcBef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Justice Accuracy - Other/Affirm/Reverse                                   Justice Accuracy - Reverse/Not-Reverse</a:t>
            </a:r>
          </a:p>
          <a:p>
            <a:pPr lvl="0" rtl="0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1D1F22"/>
                </a:solidFill>
                <a:highlight>
                  <a:srgbClr val="FFFFFF"/>
                </a:highlight>
              </a:rPr>
              <a:t>Uniform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25" y="2144038"/>
            <a:ext cx="4326300" cy="29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925" y="2102700"/>
            <a:ext cx="4445700" cy="30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276450" y="1070175"/>
            <a:ext cx="5493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 Score de acordo com os anos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91200" y="1857900"/>
            <a:ext cx="3767400" cy="153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M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odel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0.334105966974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Linear SVC</a:t>
            </a:r>
          </a:p>
        </p:txBody>
      </p:sp>
      <p:sp>
        <p:nvSpPr>
          <p:cNvPr id="295" name="Shape 295"/>
          <p:cNvSpPr txBox="1"/>
          <p:nvPr>
            <p:ph idx="2" type="body"/>
          </p:nvPr>
        </p:nvSpPr>
        <p:spPr>
          <a:xfrm>
            <a:off x="4685500" y="1857900"/>
            <a:ext cx="3767400" cy="153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M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odel - Reverse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0.540703069598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0" y="5181400"/>
            <a:ext cx="9144000" cy="1539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1000"/>
              </a:spcBef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Justice Accuracy - Other/Affirm/Reverse                                   Justice Accuracy - Reverse/Not-Reverse</a:t>
            </a:r>
          </a:p>
          <a:p>
            <a:pPr lvl="0" rtl="0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1D1F22"/>
                </a:solidFill>
                <a:highlight>
                  <a:srgbClr val="FFFFFF"/>
                </a:highlight>
              </a:rPr>
              <a:t>Linear SVC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" y="2021825"/>
            <a:ext cx="4397725" cy="30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800" y="1957125"/>
            <a:ext cx="4581200" cy="32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276450" y="1070175"/>
            <a:ext cx="5493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 Score de acordo com os anos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91200" y="1857900"/>
            <a:ext cx="3767400" cy="152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Model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0.460605815014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>
            <a:off x="691200" y="634300"/>
            <a:ext cx="79188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Rede neural - 100 neurons, 2 hidden layers</a:t>
            </a:r>
          </a:p>
        </p:txBody>
      </p:sp>
      <p:sp>
        <p:nvSpPr>
          <p:cNvPr id="310" name="Shape 310"/>
          <p:cNvSpPr txBox="1"/>
          <p:nvPr>
            <p:ph idx="2" type="body"/>
          </p:nvPr>
        </p:nvSpPr>
        <p:spPr>
          <a:xfrm>
            <a:off x="4685500" y="1857900"/>
            <a:ext cx="3767400" cy="152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Model - Reverse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0.620832742377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0" y="5181400"/>
            <a:ext cx="9144000" cy="1539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1000"/>
              </a:spcBef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Justice Accuracy - Other/Affirm/Reverse                                   Justice Accuracy - Reverse/Not-Reverse</a:t>
            </a:r>
          </a:p>
          <a:p>
            <a:pPr lvl="0" rtl="0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54F5B"/>
                </a:solidFill>
              </a:rPr>
              <a:t>Rede neural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76450" y="1070175"/>
            <a:ext cx="5493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 Score de acordo com os anos</a:t>
            </a:r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000" y="2040275"/>
            <a:ext cx="4276775" cy="30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0" y="2040280"/>
            <a:ext cx="4276775" cy="300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4</a:t>
            </a:r>
            <a:r>
              <a:rPr lang="en" sz="9600">
                <a:solidFill>
                  <a:srgbClr val="C7F464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Problemas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Gerais</a:t>
            </a:r>
          </a:p>
        </p:txBody>
      </p:sp>
      <p:sp>
        <p:nvSpPr>
          <p:cNvPr id="324" name="Shape 324"/>
          <p:cNvSpPr txBox="1"/>
          <p:nvPr>
            <p:ph idx="1" type="subTitle"/>
          </p:nvPr>
        </p:nvSpPr>
        <p:spPr>
          <a:xfrm>
            <a:off x="6101100" y="3817850"/>
            <a:ext cx="27162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Citar outras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7F464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0" y="0"/>
            <a:ext cx="9144000" cy="36030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0" y="3602901"/>
            <a:ext cx="9144000" cy="32550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>
            <p:ph idx="4294967295" type="ctrTitle"/>
          </p:nvPr>
        </p:nvSpPr>
        <p:spPr>
          <a:xfrm>
            <a:off x="557700" y="1532510"/>
            <a:ext cx="8028600" cy="1515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9000">
                <a:solidFill>
                  <a:srgbClr val="4ECDC4"/>
                </a:solidFill>
              </a:rPr>
              <a:t>1396 features</a:t>
            </a:r>
          </a:p>
        </p:txBody>
      </p:sp>
      <p:sp>
        <p:nvSpPr>
          <p:cNvPr id="332" name="Shape 332"/>
          <p:cNvSpPr txBox="1"/>
          <p:nvPr>
            <p:ph idx="4294967295" type="subTitle"/>
          </p:nvPr>
        </p:nvSpPr>
        <p:spPr>
          <a:xfrm>
            <a:off x="685800" y="2718450"/>
            <a:ext cx="4156800" cy="61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Após feature engineering</a:t>
            </a:r>
          </a:p>
        </p:txBody>
      </p:sp>
      <p:sp>
        <p:nvSpPr>
          <p:cNvPr id="333" name="Shape 333"/>
          <p:cNvSpPr txBox="1"/>
          <p:nvPr>
            <p:ph idx="4294967295" type="ctrTitle"/>
          </p:nvPr>
        </p:nvSpPr>
        <p:spPr>
          <a:xfrm>
            <a:off x="685800" y="4902600"/>
            <a:ext cx="7772400" cy="119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4ECDC4"/>
                </a:solidFill>
              </a:rPr>
              <a:t> </a:t>
            </a:r>
          </a:p>
        </p:txBody>
      </p:sp>
      <p:sp>
        <p:nvSpPr>
          <p:cNvPr id="334" name="Shape 334"/>
          <p:cNvSpPr txBox="1"/>
          <p:nvPr>
            <p:ph idx="4294967295" type="ctrTitle"/>
          </p:nvPr>
        </p:nvSpPr>
        <p:spPr>
          <a:xfrm>
            <a:off x="685800" y="4426975"/>
            <a:ext cx="7772400" cy="119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9000">
                <a:solidFill>
                  <a:srgbClr val="C7F464"/>
                </a:solidFill>
              </a:rPr>
              <a:t>249.793</a:t>
            </a:r>
            <a:r>
              <a:rPr lang="en" sz="4800">
                <a:solidFill>
                  <a:srgbClr val="C7F464"/>
                </a:solidFill>
              </a:rPr>
              <a:t> entradas</a:t>
            </a:r>
          </a:p>
        </p:txBody>
      </p:sp>
      <p:sp>
        <p:nvSpPr>
          <p:cNvPr id="335" name="Shape 335"/>
          <p:cNvSpPr txBox="1"/>
          <p:nvPr>
            <p:ph idx="4294967295" type="subTitle"/>
          </p:nvPr>
        </p:nvSpPr>
        <p:spPr>
          <a:xfrm>
            <a:off x="730400" y="6010595"/>
            <a:ext cx="7772400" cy="61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454F5B"/>
                </a:solidFill>
              </a:rPr>
              <a:t>Muitas entradas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100" y="1932687"/>
            <a:ext cx="2091299" cy="20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Supremo Tribunal Federal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265038" y="2464250"/>
            <a:ext cx="1787400" cy="10281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9 Juízes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923200" y="4315450"/>
            <a:ext cx="7668000" cy="1591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 sz="24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Acionada quando um advogado questiona constitucionalidade de uma decisão vinda de um tribunal inferior.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403100" y="2464275"/>
            <a:ext cx="3188100" cy="10281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1 Chefe de Justiça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0" l="27239" r="27239" t="0"/>
          <a:stretch/>
        </p:blipFill>
        <p:spPr>
          <a:xfrm>
            <a:off x="0" y="0"/>
            <a:ext cx="9144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18626"/>
            <a:ext cx="8229600" cy="2820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5</a:t>
            </a:r>
            <a:r>
              <a:rPr lang="en" sz="9600">
                <a:solidFill>
                  <a:srgbClr val="C7F464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Conclusão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>
            <p:ph idx="1" type="subTitle"/>
          </p:nvPr>
        </p:nvSpPr>
        <p:spPr>
          <a:xfrm>
            <a:off x="5921600" y="934950"/>
            <a:ext cx="2916300" cy="49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Os dados disponíveis contemplam a complexidade do problema?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Conclusão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Char char="▣"/>
            </a:pPr>
            <a:r>
              <a:rPr lang="en"/>
              <a:t>Features utilizadas são ruins para a classificação.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Char char="▣"/>
            </a:pPr>
            <a:r>
              <a:rPr lang="en"/>
              <a:t>Engenharia de requisitos foi bem feita.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Char char="▣"/>
            </a:pPr>
            <a:r>
              <a:rPr lang="en"/>
              <a:t>Resultado do classificador não foi muito superior aos Dummies, mas, ainda assim, consideramos um resultado interessante.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" name="Shape 363"/>
          <p:cNvGraphicFramePr/>
          <p:nvPr/>
        </p:nvGraphicFramePr>
        <p:xfrm>
          <a:off x="848375" y="19532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{0E362201-7FFA-41B4-BDA2-F1CD865642FE}</a:tableStyleId>
              </a:tblPr>
              <a:tblGrid>
                <a:gridCol w="2832000"/>
                <a:gridCol w="2178350"/>
                <a:gridCol w="2154050"/>
              </a:tblGrid>
              <a:tr h="604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100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Justice Accuracy - Other/Affirm/Reverse</a:t>
                      </a:r>
                      <a:r>
                        <a:rPr lang="en" sz="13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</a:t>
                      </a:r>
                      <a:r>
                        <a:rPr b="1" lang="en" sz="1350">
                          <a:solidFill>
                            <a:schemeClr val="dk1"/>
                          </a:solidFill>
                        </a:rPr>
                        <a:t>  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Justice Accuracy - Reverse/Not-Reverse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Growing Random Forest</a:t>
                      </a: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0.641718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0.701387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Linear SVC</a:t>
                      </a: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0.334105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0.540703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Most Frequent</a:t>
                      </a: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0.460605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0.62083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Stratified</a:t>
                      </a: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0.377388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0.555258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Prior</a:t>
                      </a: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0.460605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0.620832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Uniform</a:t>
                      </a: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0.334105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0.540703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Rede Neural</a:t>
                      </a: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0.460605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0.620832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64" name="Shape 364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Tabelas de Resultados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Conclusão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Char char="▣"/>
            </a:pPr>
            <a:r>
              <a:rPr lang="en"/>
              <a:t>Intuição de porque Random Forest deu o melhor resultado.</a:t>
            </a:r>
          </a:p>
          <a:p>
            <a:pPr indent="-355600" lvl="1" marL="914400" rtl="0">
              <a:spcBef>
                <a:spcPts val="0"/>
              </a:spcBef>
              <a:spcAft>
                <a:spcPts val="1000"/>
              </a:spcAft>
              <a:buSzPts val="2000"/>
              <a:buChar char="□"/>
            </a:pPr>
            <a:r>
              <a:rPr lang="en"/>
              <a:t>Relevância dos dados do passado recente e passado distante.</a:t>
            </a:r>
            <a:r>
              <a:rPr lang="en"/>
              <a:t> </a:t>
            </a:r>
          </a:p>
          <a:p>
            <a:pPr indent="-355600" lvl="1" marL="914400" rtl="0">
              <a:spcBef>
                <a:spcPts val="0"/>
              </a:spcBef>
              <a:spcAft>
                <a:spcPts val="1000"/>
              </a:spcAft>
              <a:buSzPts val="2000"/>
              <a:buChar char="□"/>
            </a:pPr>
            <a:r>
              <a:rPr lang="en"/>
              <a:t>"Growing random Forest"</a:t>
            </a:r>
          </a:p>
          <a:p>
            <a:pPr indent="-355600" lvl="2" marL="1371600" rtl="0">
              <a:spcBef>
                <a:spcPts val="0"/>
              </a:spcBef>
              <a:spcAft>
                <a:spcPts val="1000"/>
              </a:spcAft>
              <a:buSzPts val="2000"/>
              <a:buChar char="■"/>
            </a:pPr>
            <a:r>
              <a:rPr lang="en"/>
              <a:t>Mais árvores para análises recentes, do que passadas.</a:t>
            </a:r>
          </a:p>
          <a:p>
            <a:pPr indent="-355600" lvl="2" marL="1371600" rtl="0">
              <a:spcBef>
                <a:spcPts val="0"/>
              </a:spcBef>
              <a:spcAft>
                <a:spcPts val="1000"/>
              </a:spcAft>
              <a:buSzPts val="2000"/>
              <a:buChar char="■"/>
            </a:pPr>
            <a:r>
              <a:rPr lang="en"/>
              <a:t>Ao mesmo tempo mantém árvores treinadas com dados antigos, possibilitando que seja feita a classificação desses dados.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Char char="▣"/>
            </a:pPr>
            <a:r>
              <a:rPr lang="en"/>
              <a:t>Alternativas a essa: Algoritmos que vão diminuindo a importância dos dados antigos.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Principios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2699550" y="2475675"/>
            <a:ext cx="3744900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Generalidade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2699550" y="3695688"/>
            <a:ext cx="3744900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Consistência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2699550" y="5068100"/>
            <a:ext cx="3744900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en" sz="2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Aplicação fora da amostra</a:t>
            </a:r>
          </a:p>
        </p:txBody>
      </p:sp>
      <p:cxnSp>
        <p:nvCxnSpPr>
          <p:cNvPr id="379" name="Shape 379"/>
          <p:cNvCxnSpPr>
            <a:stCxn id="376" idx="2"/>
            <a:endCxn id="377" idx="0"/>
          </p:cNvCxnSpPr>
          <p:nvPr/>
        </p:nvCxnSpPr>
        <p:spPr>
          <a:xfrm>
            <a:off x="4572000" y="3253875"/>
            <a:ext cx="0" cy="441900"/>
          </a:xfrm>
          <a:prstGeom prst="straightConnector1">
            <a:avLst/>
          </a:prstGeom>
          <a:noFill/>
          <a:ln cap="rnd" cmpd="sng" w="38100">
            <a:solidFill>
              <a:srgbClr val="454F5B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80" name="Shape 380"/>
          <p:cNvCxnSpPr>
            <a:stCxn id="377" idx="2"/>
            <a:endCxn id="378" idx="0"/>
          </p:cNvCxnSpPr>
          <p:nvPr/>
        </p:nvCxnSpPr>
        <p:spPr>
          <a:xfrm>
            <a:off x="4572000" y="4473888"/>
            <a:ext cx="0" cy="594300"/>
          </a:xfrm>
          <a:prstGeom prst="straightConnector1">
            <a:avLst/>
          </a:prstGeom>
          <a:noFill/>
          <a:ln cap="rnd" cmpd="sng" w="38100">
            <a:solidFill>
              <a:srgbClr val="454F5B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000" y="1292188"/>
            <a:ext cx="1215575" cy="12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12714" l="0" r="0" t="18219"/>
          <a:stretch/>
        </p:blipFill>
        <p:spPr>
          <a:xfrm>
            <a:off x="240425" y="1911100"/>
            <a:ext cx="2595426" cy="17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691200" y="634300"/>
            <a:ext cx="22071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Problema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5">
            <a:alphaModFix/>
          </a:blip>
          <a:srcRect b="20209" l="17443" r="11935" t="16060"/>
          <a:stretch/>
        </p:blipFill>
        <p:spPr>
          <a:xfrm>
            <a:off x="7522025" y="1542825"/>
            <a:ext cx="1215576" cy="10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6">
            <a:alphaModFix/>
          </a:blip>
          <a:srcRect b="0" l="6774" r="6929" t="17763"/>
          <a:stretch/>
        </p:blipFill>
        <p:spPr>
          <a:xfrm>
            <a:off x="3013100" y="1756849"/>
            <a:ext cx="4776456" cy="303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7">
            <a:alphaModFix/>
          </a:blip>
          <a:srcRect b="5130" l="0" r="0" t="9362"/>
          <a:stretch/>
        </p:blipFill>
        <p:spPr>
          <a:xfrm>
            <a:off x="3859225" y="4414450"/>
            <a:ext cx="2857500" cy="24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2925125"/>
            <a:ext cx="3932876" cy="393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96857" y="3388575"/>
            <a:ext cx="2247142" cy="34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 de saída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Char char="▣"/>
            </a:pPr>
            <a:r>
              <a:rPr lang="en">
                <a:solidFill>
                  <a:srgbClr val="454F5B"/>
                </a:solidFill>
              </a:rPr>
              <a:t>Estadia, petição ou moção concedida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Char char="▣"/>
            </a:pPr>
            <a:r>
              <a:rPr lang="en">
                <a:solidFill>
                  <a:srgbClr val="454F5B"/>
                </a:solidFill>
              </a:rPr>
              <a:t>Afirmou (inclui modificado)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Char char="▣"/>
            </a:pPr>
            <a:r>
              <a:rPr lang="en">
                <a:solidFill>
                  <a:srgbClr val="454F5B"/>
                </a:solidFill>
              </a:rPr>
              <a:t>Inverteu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Char char="▣"/>
            </a:pPr>
            <a:r>
              <a:rPr lang="en">
                <a:solidFill>
                  <a:srgbClr val="454F5B"/>
                </a:solidFill>
              </a:rPr>
              <a:t>Invertidos e remissionados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Char char="▣"/>
            </a:pPr>
            <a:r>
              <a:rPr lang="en">
                <a:solidFill>
                  <a:srgbClr val="454F5B"/>
                </a:solidFill>
              </a:rPr>
              <a:t>Desocupados e remidos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Char char="▣"/>
            </a:pPr>
            <a:r>
              <a:rPr lang="en">
                <a:solidFill>
                  <a:srgbClr val="454F5B"/>
                </a:solidFill>
              </a:rPr>
              <a:t>Afirmou e reverteu (ou desocupado) em parte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Char char="▣"/>
            </a:pPr>
            <a:r>
              <a:rPr lang="en">
                <a:solidFill>
                  <a:srgbClr val="454F5B"/>
                </a:solidFill>
              </a:rPr>
              <a:t>Afirmou e reverteu (ou desocupado) em parte e remetido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Char char="▣"/>
            </a:pPr>
            <a:r>
              <a:rPr lang="en">
                <a:solidFill>
                  <a:srgbClr val="454F5B"/>
                </a:solidFill>
              </a:rPr>
              <a:t>Desocupados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Char char="▣"/>
            </a:pPr>
            <a:r>
              <a:rPr lang="en">
                <a:solidFill>
                  <a:srgbClr val="454F5B"/>
                </a:solidFill>
              </a:rPr>
              <a:t>Petição negada ou recurso indeferido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Char char="▣"/>
            </a:pPr>
            <a:r>
              <a:rPr lang="en">
                <a:solidFill>
                  <a:srgbClr val="454F5B"/>
                </a:solidFill>
              </a:rPr>
              <a:t>Certificação para ou de um tribunal inferior</a:t>
            </a:r>
          </a:p>
          <a:p>
            <a:pPr indent="-381000" lvl="0" marL="457200" rtl="0">
              <a:spcBef>
                <a:spcPts val="0"/>
              </a:spcBef>
              <a:buClr>
                <a:srgbClr val="C7F464"/>
              </a:buClr>
              <a:buSzPts val="2400"/>
              <a:buChar char="▣"/>
            </a:pPr>
            <a:r>
              <a:rPr lang="en">
                <a:solidFill>
                  <a:srgbClr val="454F5B"/>
                </a:solidFill>
              </a:rPr>
              <a:t>Sem disposição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2</a:t>
            </a:r>
            <a:r>
              <a:rPr lang="en" sz="9600">
                <a:solidFill>
                  <a:srgbClr val="C7F464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Solução Proposta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6101100" y="3817850"/>
            <a:ext cx="27162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Random Forest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Princípios</a:t>
            </a:r>
            <a:r>
              <a:rPr lang="en"/>
              <a:t> do modelo proposto</a:t>
            </a:r>
          </a:p>
        </p:txBody>
      </p:sp>
      <p:sp>
        <p:nvSpPr>
          <p:cNvPr id="105" name="Shape 105"/>
          <p:cNvSpPr/>
          <p:nvPr/>
        </p:nvSpPr>
        <p:spPr>
          <a:xfrm>
            <a:off x="3190800" y="2362200"/>
            <a:ext cx="2998500" cy="3104700"/>
          </a:xfrm>
          <a:prstGeom prst="ellipse">
            <a:avLst/>
          </a:prstGeom>
          <a:noFill/>
          <a:ln cap="flat" cmpd="sng" w="11430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Consistência</a:t>
            </a:r>
          </a:p>
        </p:txBody>
      </p:sp>
      <p:sp>
        <p:nvSpPr>
          <p:cNvPr id="106" name="Shape 106"/>
          <p:cNvSpPr/>
          <p:nvPr/>
        </p:nvSpPr>
        <p:spPr>
          <a:xfrm>
            <a:off x="314900" y="2362200"/>
            <a:ext cx="3225900" cy="3104700"/>
          </a:xfrm>
          <a:prstGeom prst="ellipse">
            <a:avLst/>
          </a:prstGeom>
          <a:noFill/>
          <a:ln cap="flat" cmpd="sng" w="114300">
            <a:solidFill>
              <a:srgbClr val="C7F46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Generalidade</a:t>
            </a:r>
          </a:p>
        </p:txBody>
      </p:sp>
      <p:sp>
        <p:nvSpPr>
          <p:cNvPr id="107" name="Shape 107"/>
          <p:cNvSpPr/>
          <p:nvPr/>
        </p:nvSpPr>
        <p:spPr>
          <a:xfrm>
            <a:off x="5864700" y="2362200"/>
            <a:ext cx="2998500" cy="3104700"/>
          </a:xfrm>
          <a:prstGeom prst="ellipse">
            <a:avLst/>
          </a:prstGeom>
          <a:noFill/>
          <a:ln cap="flat" cmpd="sng" w="114300">
            <a:solidFill>
              <a:srgbClr val="454F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Aplicação fora da amostra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Princípios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Generalidade: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-"/>
            </a:pPr>
            <a:r>
              <a:rPr lang="en"/>
              <a:t>Modelo </a:t>
            </a:r>
            <a:r>
              <a:rPr lang="en"/>
              <a:t>funcionar bem não só em termos absolutos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SzPts val="2000"/>
              <a:buChar char="-"/>
            </a:pPr>
            <a:r>
              <a:rPr lang="en"/>
              <a:t>Solução generalizável para todos os casos da SCDB durante o período</a:t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Consistência: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-"/>
            </a:pPr>
            <a:r>
              <a:rPr lang="en"/>
              <a:t>Desempenho consistente em relação ao tempo, casos e </a:t>
            </a:r>
            <a:r>
              <a:rPr lang="en"/>
              <a:t>juízes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>
              <a:spcBef>
                <a:spcPts val="0"/>
              </a:spcBef>
              <a:buSzPts val="2000"/>
              <a:buChar char="-"/>
            </a:pPr>
            <a:r>
              <a:rPr lang="en"/>
              <a:t>Preferível modelo com baixa volatilidade a outro com alta precisão</a:t>
            </a:r>
          </a:p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Aplicabilidade:</a:t>
            </a:r>
          </a:p>
          <a:p>
            <a:pPr indent="-355600" lvl="0" marL="457200">
              <a:spcBef>
                <a:spcPts val="0"/>
              </a:spcBef>
              <a:buSzPts val="2000"/>
              <a:buChar char="-"/>
            </a:pPr>
            <a:r>
              <a:rPr lang="en"/>
              <a:t>Todas as informações para que o modelo produza uma previsão devem ser conhecidos antes da data de decisão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