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E4094"/>
    <a:srgbClr val="BB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80F9-D096-41A5-95D8-0E784546C0B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71A-2468-47CC-84B3-BEC29266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BF6C-2913-460D-A8D8-6C383BCC9F4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078-2489/11/4/208" TargetMode="External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ieeexplore.ieee.org/document/8707108" TargetMode="External"/><Relationship Id="rId12" Type="http://schemas.openxmlformats.org/officeDocument/2006/relationships/hyperlink" Target="mailto:inbarajan.p@samsu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.arc.nasa.gov/c/6/" TargetMode="External"/><Relationship Id="rId11" Type="http://schemas.openxmlformats.org/officeDocument/2006/relationships/hyperlink" Target="mailto:shambhu.t@Samsung.com" TargetMode="External"/><Relationship Id="rId5" Type="http://schemas.openxmlformats.org/officeDocument/2006/relationships/hyperlink" Target="https://www.researchgate.net/publication/251867156_Damage_propagation_modeling_for_aircraft_engine_run-to-failure_simulation" TargetMode="External"/><Relationship Id="rId10" Type="http://schemas.openxmlformats.org/officeDocument/2006/relationships/hyperlink" Target="mailto:v.mullick@Samsung.com" TargetMode="External"/><Relationship Id="rId4" Type="http://schemas.openxmlformats.org/officeDocument/2006/relationships/hyperlink" Target="https://ti.arc.nasa.gov/tech/dash/groups/pcoe/prognostic-data-repository/#turbofan" TargetMode="External"/><Relationship Id="rId9" Type="http://schemas.openxmlformats.org/officeDocument/2006/relationships/image" Target="../media/image2.jpe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19" y="13037"/>
            <a:ext cx="2099100" cy="3802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53025" y="976231"/>
            <a:ext cx="69351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Expectations</a:t>
            </a:r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Analyse different run periods for Auto SK Learn, and convergence pattern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Analyse the results of ensemble models with same &amp; different algorithms</a:t>
            </a:r>
            <a:r>
              <a:rPr lang="en-IN" sz="1100" dirty="0" smtClean="0">
                <a:solidFill>
                  <a:srgbClr val="FF000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Identify the </a:t>
            </a: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optimization 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parameters for achieving max precision &amp; recall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 algn="just"/>
            <a:r>
              <a:rPr lang="en-IN" sz="1400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 Pre-requisites</a:t>
            </a: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Good knowledge of </a:t>
            </a: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ML algorithms used in SK Learn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Good to have the understanding of Auto SK learn and other Auto ML libraries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7252" y="680902"/>
            <a:ext cx="5053025" cy="61770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616" y="87938"/>
            <a:ext cx="112926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Area – IoT </a:t>
            </a:r>
            <a:r>
              <a:rPr lang="en-IN" sz="2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IN" sz="2200" dirty="0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Analysing Auto ML for Predictive Maintenance of Smart Home Devices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450018" y="4186195"/>
            <a:ext cx="5819205" cy="185001"/>
            <a:chOff x="5926666" y="5681136"/>
            <a:chExt cx="5404569" cy="15184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594635" y="5689045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187235" y="5689045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" y="680903"/>
            <a:ext cx="498522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IoT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data has enabled many AI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services and one such 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AI service is Predictive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Maintenance, using  which we 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can help enhance the device longevity and also provide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pro-active 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fault servicing, thereby enhancing user experience.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Samsung 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IoT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Digital Appliance (DA) division is also focusing on Predictive Maintenance Service for all Smart DA 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Devices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(AC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, Refrigerator, Washer ..</a:t>
            </a:r>
            <a:r>
              <a:rPr lang="en-IN" sz="11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etc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) using the data logged by these devices in the Cloud.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 Samsung </a:t>
            </a:r>
            <a:r>
              <a:rPr lang="en-IN" sz="1100" dirty="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IoT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DA, Predictive maintenance frameworks provide </a:t>
            </a:r>
            <a:r>
              <a:rPr lang="en-IN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Predictive Maintenance service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for all smart DA devices. ML engine is the core component of this framework.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This problem statement aims to explore and analyze the option of </a:t>
            </a:r>
            <a:r>
              <a:rPr lang="en-US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using  Auto ML frameworks </a:t>
            </a:r>
            <a:r>
              <a:rPr lang="en-IN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for predictive maintenance</a:t>
            </a:r>
            <a:endParaRPr lang="en-US" sz="11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Goal is to use this work for developing an optimized Auto ML plugin </a:t>
            </a:r>
            <a:r>
              <a:rPr lang="en-US" sz="11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for the ML engine module, which could be used  for predicting errors as part of predictive maintenance service</a:t>
            </a:r>
            <a:endParaRPr lang="en-IN" sz="11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088" y="4359111"/>
            <a:ext cx="1717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Kick Off &lt; 1</a:t>
            </a:r>
            <a:r>
              <a:rPr lang="en-IN" sz="1100" b="1" baseline="30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st</a:t>
            </a:r>
            <a:r>
              <a:rPr lang="en-IN" sz="11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Month &gt;</a:t>
            </a:r>
          </a:p>
          <a:p>
            <a:r>
              <a:rPr lang="en-IN" sz="900" i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Understanding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Understanding the basics of Predictive Maintenance powered by </a:t>
            </a:r>
            <a:r>
              <a:rPr lang="en-IN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IoT</a:t>
            </a: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Data</a:t>
            </a: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Read research papers and study the methods to predict errors</a:t>
            </a:r>
          </a:p>
          <a:p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Setup Auto SK learn package and get familiar with the basic library functions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03762" y="4356295"/>
            <a:ext cx="21662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Milestone 1 &lt; 3</a:t>
            </a:r>
            <a:r>
              <a:rPr lang="en-IN" sz="1100" b="1" baseline="30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r</a:t>
            </a:r>
            <a:r>
              <a:rPr lang="en-IN" sz="1100" b="1" baseline="30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</a:t>
            </a:r>
            <a:r>
              <a:rPr lang="en-IN" sz="11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   Month &gt;</a:t>
            </a:r>
          </a:p>
          <a:p>
            <a:r>
              <a:rPr lang="en-IN" sz="900" i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Develop  Auto ML model for predictive maintenance  &amp; Analyse the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Explore the different feature engineering techniques on need basis</a:t>
            </a:r>
          </a:p>
          <a:p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Explore different run periods for convergence &amp; also different ensemble type (single or multiple </a:t>
            </a:r>
            <a:r>
              <a:rPr lang="en-US" sz="900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Algos</a:t>
            </a: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)</a:t>
            </a: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9646" y="4371196"/>
            <a:ext cx="17787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Closure  </a:t>
            </a:r>
            <a:r>
              <a:rPr lang="en-IN" sz="11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&lt; 4</a:t>
            </a:r>
            <a:r>
              <a:rPr lang="en-IN" sz="1100" b="1" baseline="30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t.h</a:t>
            </a:r>
            <a:r>
              <a:rPr lang="en-IN" sz="11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 Month &gt;</a:t>
            </a:r>
          </a:p>
          <a:p>
            <a:r>
              <a:rPr lang="en-IN" sz="900" i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Compile learnings from the experiments conducted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Provide detailed report on the analysis of various techniques </a:t>
            </a: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and options </a:t>
            </a:r>
            <a:r>
              <a:rPr lang="en-US" sz="9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of Auto SK learn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94919" y="1747342"/>
            <a:ext cx="2411954" cy="201593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Additional Documentation:</a:t>
            </a:r>
          </a:p>
          <a:p>
            <a:pPr marL="171450" lvl="0" indent="-171450">
              <a:buFont typeface="SamsungOne 400" panose="020B0503030303020204" pitchFamily="34" charset="0"/>
              <a:buChar char="-"/>
            </a:pPr>
            <a:endParaRPr lang="en-IN" sz="12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SamsungOne 600C" panose="020B0706030303020204"/>
              </a:rPr>
              <a:t>Data Source Reference: </a:t>
            </a:r>
            <a:r>
              <a:rPr lang="en-IN" sz="1100" dirty="0" smtClean="0">
                <a:latin typeface="SamsungOne 600C" panose="020B0706030303020204"/>
                <a:hlinkClick r:id="rId4"/>
              </a:rPr>
              <a:t>Turbofan </a:t>
            </a:r>
            <a:r>
              <a:rPr lang="en-IN" sz="1100" dirty="0">
                <a:latin typeface="SamsungOne 600C" panose="020B0706030303020204"/>
                <a:hlinkClick r:id="rId4"/>
              </a:rPr>
              <a:t>E</a:t>
            </a:r>
            <a:r>
              <a:rPr lang="en-IN" sz="1100" dirty="0" smtClean="0">
                <a:latin typeface="SamsungOne 600C" panose="020B0706030303020204"/>
                <a:hlinkClick r:id="rId4"/>
              </a:rPr>
              <a:t>ngine Degradation Simulation</a:t>
            </a:r>
            <a:endParaRPr lang="en-IN" sz="1100" dirty="0" smtClean="0">
              <a:latin typeface="SamsungOne 600C" panose="020B0706030303020204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SamsungOne 600C" panose="020B0706030303020204"/>
              </a:rPr>
              <a:t>Data Description: </a:t>
            </a:r>
            <a:r>
              <a:rPr lang="en-IN" sz="1100" dirty="0" smtClean="0">
                <a:latin typeface="SamsungOne 600C" panose="020B0706030303020204"/>
                <a:hlinkClick r:id="rId5"/>
              </a:rPr>
              <a:t>Dataset </a:t>
            </a:r>
            <a:r>
              <a:rPr lang="en-IN" sz="1100" dirty="0" err="1" smtClean="0">
                <a:latin typeface="SamsungOne 600C" panose="020B0706030303020204"/>
                <a:hlinkClick r:id="rId5"/>
              </a:rPr>
              <a:t>Desc</a:t>
            </a:r>
            <a:endParaRPr lang="en-IN" sz="1100" dirty="0" smtClean="0">
              <a:latin typeface="SamsungOne 600C" panose="020B0706030303020204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 smtClean="0">
              <a:latin typeface="SamsungOne 600C" panose="020B0706030303020204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SamsungOne 600C" panose="020B0706030303020204"/>
              </a:rPr>
              <a:t>Data Source: </a:t>
            </a:r>
            <a:r>
              <a:rPr lang="en-IN" sz="1100" dirty="0" smtClean="0">
                <a:latin typeface="SamsungOne 600C" panose="020B0706030303020204"/>
                <a:hlinkClick r:id="rId6"/>
              </a:rPr>
              <a:t>https</a:t>
            </a:r>
            <a:r>
              <a:rPr lang="en-IN" sz="1100" dirty="0">
                <a:latin typeface="SamsungOne 600C" panose="020B0706030303020204"/>
                <a:hlinkClick r:id="rId6"/>
              </a:rPr>
              <a:t>://ti.arc.nasa.gov/c/6/</a:t>
            </a:r>
            <a:endParaRPr lang="en-IN" sz="1100" dirty="0" smtClean="0">
              <a:latin typeface="SamsungOne 600C" panose="020B0706030303020204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>
              <a:latin typeface="SamsungOne 600C" panose="020B0706030303020204"/>
              <a:ea typeface="SamsungOne 600C" panose="020B0706030303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SamsungOne 600C" panose="020B0706030303020204"/>
              </a:rPr>
              <a:t>Reference Papers: </a:t>
            </a:r>
            <a:r>
              <a:rPr lang="en-IN" altLang="ko-KR" sz="1100" dirty="0" smtClean="0">
                <a:latin typeface="SamsungOne 600C" panose="020B0706030303020204"/>
              </a:rPr>
              <a:t>:  </a:t>
            </a:r>
            <a:r>
              <a:rPr lang="en-IN" altLang="ko-KR" sz="1100" dirty="0" smtClean="0">
                <a:latin typeface="SamsungOne 600C" panose="020B0706030303020204"/>
                <a:hlinkClick r:id="rId7"/>
              </a:rPr>
              <a:t>P1</a:t>
            </a:r>
            <a:r>
              <a:rPr lang="en-IN" altLang="ko-KR" sz="1100" dirty="0" smtClean="0">
                <a:latin typeface="SamsungOne 600C" panose="020B0706030303020204"/>
              </a:rPr>
              <a:t> &amp; </a:t>
            </a:r>
            <a:r>
              <a:rPr lang="en-IN" altLang="ko-KR" sz="1100" dirty="0" smtClean="0">
                <a:latin typeface="SamsungOne 600C" panose="020B0706030303020204"/>
                <a:hlinkClick r:id="rId8"/>
              </a:rPr>
              <a:t>P2</a:t>
            </a:r>
            <a:endParaRPr lang="en-IN" sz="1100" dirty="0" smtClean="0">
              <a:latin typeface="SamsungOne 600C" panose="020B0706030303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7709" y="587576"/>
            <a:ext cx="411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expected duration – 4 months</a:t>
            </a:r>
            <a:endParaRPr lang="en-US" sz="16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418915" y="937080"/>
            <a:ext cx="255639" cy="275303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9045" y="1203436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Members</a:t>
            </a:r>
            <a:endParaRPr lang="en-US" sz="12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25" y="4837921"/>
            <a:ext cx="1150294" cy="1233471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3405960" y="6137042"/>
            <a:ext cx="1579263" cy="659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Vikalp</a:t>
            </a:r>
            <a:r>
              <a:rPr lang="en-IN" sz="1200" dirty="0"/>
              <a:t> Mullick </a:t>
            </a:r>
            <a:r>
              <a:rPr lang="en-IN" sz="1000" dirty="0" smtClean="0">
                <a:hlinkClick r:id="rId10"/>
              </a:rPr>
              <a:t>v.mullick@Samsung.com</a:t>
            </a:r>
            <a:endParaRPr lang="en-IN" sz="1000" dirty="0"/>
          </a:p>
          <a:p>
            <a:pPr algn="ctr"/>
            <a:r>
              <a:rPr lang="en-IN" sz="1000" dirty="0" smtClean="0"/>
              <a:t>+91-</a:t>
            </a:r>
            <a:r>
              <a:rPr lang="en-IN" sz="1000" dirty="0"/>
              <a:t>9901744404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714995" y="6125453"/>
            <a:ext cx="1654792" cy="659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Shambu MT</a:t>
            </a:r>
          </a:p>
          <a:p>
            <a:pPr algn="ctr"/>
            <a:r>
              <a:rPr lang="en-IN" sz="1000" dirty="0" smtClean="0">
                <a:hlinkClick r:id="rId11"/>
              </a:rPr>
              <a:t>shambhu.t@Samsung.com</a:t>
            </a:r>
            <a:endParaRPr lang="en-IN" sz="1000" dirty="0" smtClean="0"/>
          </a:p>
          <a:p>
            <a:pPr algn="ctr"/>
            <a:r>
              <a:rPr lang="en-IN" sz="1000" dirty="0" smtClean="0"/>
              <a:t>+91-9945173331</a:t>
            </a:r>
            <a:endParaRPr lang="en-IN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27054" y="6115455"/>
            <a:ext cx="1654792" cy="659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Inbarajan </a:t>
            </a:r>
            <a:r>
              <a:rPr lang="en-IN" sz="1200" dirty="0" smtClean="0"/>
              <a:t>P </a:t>
            </a:r>
            <a:r>
              <a:rPr lang="en-IN" sz="1000" dirty="0" smtClean="0">
                <a:hlinkClick r:id="rId12"/>
              </a:rPr>
              <a:t>inbarajan.p@samsung.com</a:t>
            </a:r>
            <a:endParaRPr lang="en-IN" sz="1000" dirty="0" smtClean="0"/>
          </a:p>
          <a:p>
            <a:pPr algn="ctr"/>
            <a:r>
              <a:rPr lang="en-IN" sz="1000" dirty="0" smtClean="0"/>
              <a:t>+91-</a:t>
            </a:r>
            <a:r>
              <a:rPr lang="en-IN" sz="1000" dirty="0"/>
              <a:t>7204857137 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2068" y="4813808"/>
            <a:ext cx="1047226" cy="12486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858" y="4803811"/>
            <a:ext cx="1012847" cy="12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68" y="13037"/>
            <a:ext cx="1890052" cy="37725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616" y="87938"/>
            <a:ext cx="112926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Analysing Auto ML for Predictive Maintenance of Smart Home Devices : 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Task Plan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450189" y="846394"/>
            <a:ext cx="4814818" cy="2677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le 51"/>
          <p:cNvSpPr/>
          <p:nvPr/>
        </p:nvSpPr>
        <p:spPr>
          <a:xfrm>
            <a:off x="6197053" y="4019309"/>
            <a:ext cx="4814818" cy="2677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ounded Rectangle 54"/>
          <p:cNvSpPr/>
          <p:nvPr/>
        </p:nvSpPr>
        <p:spPr>
          <a:xfrm>
            <a:off x="6197054" y="827407"/>
            <a:ext cx="4814818" cy="2677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ounded Rectangle 55"/>
          <p:cNvSpPr/>
          <p:nvPr/>
        </p:nvSpPr>
        <p:spPr>
          <a:xfrm>
            <a:off x="450188" y="3965584"/>
            <a:ext cx="4814818" cy="26777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714893" y="1289141"/>
            <a:ext cx="4098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 1: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Study, explore and setup Auto SK learn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Using the Data and the labels that is provided, analyse the different feature engineering techniques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6555375" y="1289141"/>
            <a:ext cx="409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 2: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Explore different run periods for convergence &amp; also different ensemble </a:t>
            </a:r>
            <a:r>
              <a:rPr lang="en-US" dirty="0" smtClean="0"/>
              <a:t>types </a:t>
            </a:r>
            <a:r>
              <a:rPr lang="en-US" dirty="0"/>
              <a:t>(single or multiple algorithms)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86004" y="4704316"/>
            <a:ext cx="409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 3: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detailed report on the analysis of various techniques and options of Auto SK </a:t>
            </a:r>
            <a:r>
              <a:rPr lang="en-US" dirty="0" smtClean="0"/>
              <a:t>learn for given data set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808509" y="4569943"/>
            <a:ext cx="409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 4: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Explore the Step 2 and Step 3 for different open source Auto ML packages other than Auto SK learn &amp; publish the analysis</a:t>
            </a:r>
            <a:endParaRPr lang="en-IN" dirty="0"/>
          </a:p>
        </p:txBody>
      </p:sp>
      <p:sp>
        <p:nvSpPr>
          <p:cNvPr id="61" name="Rounded Rectangle 60"/>
          <p:cNvSpPr/>
          <p:nvPr/>
        </p:nvSpPr>
        <p:spPr>
          <a:xfrm>
            <a:off x="11055356" y="6504879"/>
            <a:ext cx="1025832" cy="2769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Stretch Goal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90578" y="2040954"/>
            <a:ext cx="709074" cy="144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8516983" y="3631474"/>
            <a:ext cx="123223" cy="334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378332" y="5271120"/>
            <a:ext cx="705394" cy="1741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EACE5081B6449E7989C55D7AF6C4" ma:contentTypeVersion="0" ma:contentTypeDescription="Create a new document." ma:contentTypeScope="" ma:versionID="7bceb1425555ef0f8f8e4878c13c0a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ABD94A-B011-4D4A-AC4C-8F6FD1E6A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F0C692-622A-4F8A-9A7B-377E83E42E87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0365E5C-B71E-4372-B6A2-89D6AC9DCE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12929</TotalTime>
  <Words>507</Words>
  <Application>Microsoft Office PowerPoint</Application>
  <PresentationFormat>Widescreen</PresentationFormat>
  <Paragraphs>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SamsungOne 400</vt:lpstr>
      <vt:lpstr>SamsungOne 600C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Laxminag Mamillapalli/SRI-Bangalore-Strategic Planning/./삼성전자</dc:creator>
  <cp:lastModifiedBy>SHAMBHU TAPPASHETTY/Staff Engineer/Data Intelligence /SRI-Bangalore/Samsung Electronics</cp:lastModifiedBy>
  <cp:revision>304</cp:revision>
  <cp:lastPrinted>2018-09-19T11:07:13Z</cp:lastPrinted>
  <dcterms:created xsi:type="dcterms:W3CDTF">2018-08-23T04:21:01Z</dcterms:created>
  <dcterms:modified xsi:type="dcterms:W3CDTF">2021-07-19T08:20:04Z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0x01010028C2EACE5081B6449E7989C55D7AF6C4</vt:lpwstr>
  </property>
</Properties>
</file>