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0" d="100"/>
          <a:sy n="60" d="100"/>
        </p:scale>
        <p:origin x="96" y="1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F1432B-33BA-49E7-B020-6D6F487CA936}"/>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FD44C13F-692F-4646-B2B2-0C3A2EB42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9E1063BA-6DD3-4C93-8CA9-00CF9900D019}"/>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D4018B8F-5588-45A8-B62A-28DEAC124D36}"/>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255D41AF-22FE-4A02-939E-71EBF9C718AD}"/>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148186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931DFA-429E-474D-BA32-72B38BDB75DE}"/>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DE9FEC17-AD3B-41C5-BBCE-99D60F1DF356}"/>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3A54E97-CAE9-49CB-B713-AF7CE7E7B3D3}"/>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9FEBD399-5C76-44DC-AF60-872CC806E2C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6BBE3DD-AA6A-41F4-BBDF-C349D43FDABE}"/>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55352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54AFFDE-BBF4-470F-9A41-D9036E5FC4E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96CF30D8-B2CC-4D86-BED5-55511A974672}"/>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A8870D4B-CAE4-4E0A-A288-DAE45DFEE89B}"/>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C8165EF0-64E0-4124-AB2F-197E357BABB8}"/>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8BF496C9-19DD-455E-989B-6D1E2D82D6DF}"/>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84480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0552EE-76DC-4FD2-BA1E-0A65281F19F5}"/>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06E70998-BA95-45B0-88FD-2E1FD1D369A4}"/>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DF1B28C-C3E8-42FC-858A-0B5664CA5C10}"/>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C2EAE040-6D66-49D7-AE29-7A605929280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C151A64E-9C07-44D6-A3ED-994C299078DF}"/>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25162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FF70CC-19B2-4950-8FC7-6F222D9E9B76}"/>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9788DA7D-48EC-4E7F-9B92-3BF9E5F49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9C47C260-C833-4928-A49E-871F4316C4C5}"/>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A9424057-F936-4006-A8CB-83B7ADC376F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06234969-02DE-4209-AD38-4AC74A44160E}"/>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251724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1E4A14-2750-4199-A0A8-CAAD55057EBE}"/>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7C65D87F-4E99-44C0-9EAD-077745B87D9B}"/>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D256A4BC-36D4-407D-900B-8D0DA6B8467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3DC37D04-4A8D-4C87-A7EC-12DC744BF3DE}"/>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6" name="Segnaposto piè di pagina 5">
            <a:extLst>
              <a:ext uri="{FF2B5EF4-FFF2-40B4-BE49-F238E27FC236}">
                <a16:creationId xmlns:a16="http://schemas.microsoft.com/office/drawing/2014/main" id="{6B951802-0C5E-4462-9740-9B4DBE06E244}"/>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A9CE234-36AA-4E4A-9C34-C85262D4B2FD}"/>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199505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72ADFE-1585-4C17-BDC6-3554DE69360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D4764D7D-3791-4581-9F48-F50F8037E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D53D0C00-A840-4153-9F16-BDA310D459F6}"/>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5C6E3F56-89B4-4060-B689-E2F01AFF9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6E71AF58-8B95-468E-8670-DF72338BC046}"/>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EDA22476-81EF-465E-B7E9-ED7449D47414}"/>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8" name="Segnaposto piè di pagina 7">
            <a:extLst>
              <a:ext uri="{FF2B5EF4-FFF2-40B4-BE49-F238E27FC236}">
                <a16:creationId xmlns:a16="http://schemas.microsoft.com/office/drawing/2014/main" id="{23872396-6BD4-44E3-8D9F-77E5577476D7}"/>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C4A4C715-556F-4A1D-A33E-1103417FE257}"/>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425889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DA1D0F-39EC-4CD9-98A8-CDF5ABEBDE9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A4886838-9F3C-477F-8BDB-16E4A1F08FCE}"/>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4" name="Segnaposto piè di pagina 3">
            <a:extLst>
              <a:ext uri="{FF2B5EF4-FFF2-40B4-BE49-F238E27FC236}">
                <a16:creationId xmlns:a16="http://schemas.microsoft.com/office/drawing/2014/main" id="{995A72B2-415A-495E-A924-C0F911F26B99}"/>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E438A2AB-17DD-4B6B-8CE1-9CC66C744153}"/>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1610016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77E80B-2C46-461A-B590-39602CF7D794}"/>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3" name="Segnaposto piè di pagina 2">
            <a:extLst>
              <a:ext uri="{FF2B5EF4-FFF2-40B4-BE49-F238E27FC236}">
                <a16:creationId xmlns:a16="http://schemas.microsoft.com/office/drawing/2014/main" id="{E043FB65-E89D-4496-93AA-D6FA28C0DCA9}"/>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9F9D384E-E610-460D-94A5-70197A3D72DF}"/>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266543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5A24C4-0802-4CB8-A9BD-FB2FE2FA5D8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EC60F599-D857-4871-B458-3862C2687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78613D44-BF8E-48CD-A01D-D99FA421F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8ACDD141-59C0-43C2-AC04-C1D0363C934C}"/>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6" name="Segnaposto piè di pagina 5">
            <a:extLst>
              <a:ext uri="{FF2B5EF4-FFF2-40B4-BE49-F238E27FC236}">
                <a16:creationId xmlns:a16="http://schemas.microsoft.com/office/drawing/2014/main" id="{3C6D4E0D-0D6A-49CC-A88F-06F7D5845DF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C6D3679A-7FAD-43B4-8507-5C7621830C2A}"/>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394642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590C13-3A75-4123-AB97-8C6DAC7220B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33D6868F-C801-4629-906D-3BC660A83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7B0738F3-12B0-47CA-B4E7-461E98BB4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1F0ACF41-E1D5-48EF-8483-09F5D165352B}"/>
              </a:ext>
            </a:extLst>
          </p:cNvPr>
          <p:cNvSpPr>
            <a:spLocks noGrp="1"/>
          </p:cNvSpPr>
          <p:nvPr>
            <p:ph type="dt" sz="half" idx="10"/>
          </p:nvPr>
        </p:nvSpPr>
        <p:spPr/>
        <p:txBody>
          <a:bodyPr/>
          <a:lstStyle/>
          <a:p>
            <a:fld id="{7C420010-74B6-426C-B77A-6CF59C0320A2}" type="datetimeFigureOut">
              <a:rPr lang="en-US" smtClean="0"/>
              <a:t>3/12/2018</a:t>
            </a:fld>
            <a:endParaRPr lang="en-US"/>
          </a:p>
        </p:txBody>
      </p:sp>
      <p:sp>
        <p:nvSpPr>
          <p:cNvPr id="6" name="Segnaposto piè di pagina 5">
            <a:extLst>
              <a:ext uri="{FF2B5EF4-FFF2-40B4-BE49-F238E27FC236}">
                <a16:creationId xmlns:a16="http://schemas.microsoft.com/office/drawing/2014/main" id="{7D8F2EC8-0E5F-497B-851C-588DA6E756BF}"/>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41F28DD-6E66-4A6A-8022-204BE9653162}"/>
              </a:ext>
            </a:extLst>
          </p:cNvPr>
          <p:cNvSpPr>
            <a:spLocks noGrp="1"/>
          </p:cNvSpPr>
          <p:nvPr>
            <p:ph type="sldNum" sz="quarter" idx="12"/>
          </p:nvPr>
        </p:nvSpPr>
        <p:spPr/>
        <p:txBody>
          <a:bodyPr/>
          <a:lstStyle/>
          <a:p>
            <a:fld id="{58F87D62-8EE8-449F-BA4D-3FA18D7FD1FA}" type="slidenum">
              <a:rPr lang="en-US" smtClean="0"/>
              <a:t>‹N›</a:t>
            </a:fld>
            <a:endParaRPr lang="en-US"/>
          </a:p>
        </p:txBody>
      </p:sp>
    </p:spTree>
    <p:extLst>
      <p:ext uri="{BB962C8B-B14F-4D97-AF65-F5344CB8AC3E}">
        <p14:creationId xmlns:p14="http://schemas.microsoft.com/office/powerpoint/2010/main" val="53106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6AFBDB8-EFB4-4DA9-880B-B7C845A86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6915621-CB1F-42BA-A5B0-3E20D92783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EDAF43F-F3CD-4DD1-9857-A3F4A163B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420010-74B6-426C-B77A-6CF59C0320A2}" type="datetimeFigureOut">
              <a:rPr lang="en-US" smtClean="0"/>
              <a:t>3/12/2018</a:t>
            </a:fld>
            <a:endParaRPr lang="en-US"/>
          </a:p>
        </p:txBody>
      </p:sp>
      <p:sp>
        <p:nvSpPr>
          <p:cNvPr id="5" name="Segnaposto piè di pagina 4">
            <a:extLst>
              <a:ext uri="{FF2B5EF4-FFF2-40B4-BE49-F238E27FC236}">
                <a16:creationId xmlns:a16="http://schemas.microsoft.com/office/drawing/2014/main" id="{D50FA673-EEAA-49AD-AA62-27A7D2501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AC816C83-A6F8-405B-9DBE-B96FC1589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87D62-8EE8-449F-BA4D-3FA18D7FD1FA}" type="slidenum">
              <a:rPr lang="en-US" smtClean="0"/>
              <a:t>‹N›</a:t>
            </a:fld>
            <a:endParaRPr lang="en-US"/>
          </a:p>
        </p:txBody>
      </p:sp>
    </p:spTree>
    <p:extLst>
      <p:ext uri="{BB962C8B-B14F-4D97-AF65-F5344CB8AC3E}">
        <p14:creationId xmlns:p14="http://schemas.microsoft.com/office/powerpoint/2010/main" val="1567163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C605E-3ABB-4818-AE25-F93C83D0F295}"/>
              </a:ext>
            </a:extLst>
          </p:cNvPr>
          <p:cNvSpPr>
            <a:spLocks noGrp="1"/>
          </p:cNvSpPr>
          <p:nvPr>
            <p:ph type="ctrTitle"/>
          </p:nvPr>
        </p:nvSpPr>
        <p:spPr>
          <a:xfrm>
            <a:off x="1680518" y="1729946"/>
            <a:ext cx="8987481" cy="3309551"/>
          </a:xfrm>
        </p:spPr>
        <p:txBody>
          <a:bodyPr>
            <a:normAutofit/>
          </a:bodyPr>
          <a:lstStyle/>
          <a:p>
            <a:r>
              <a:rPr lang="en-US" b="1" dirty="0"/>
              <a:t>Using Deep Learning for Image-Based Plant Disease Detection </a:t>
            </a:r>
            <a:endParaRPr lang="en-US" dirty="0"/>
          </a:p>
        </p:txBody>
      </p:sp>
    </p:spTree>
    <p:extLst>
      <p:ext uri="{BB962C8B-B14F-4D97-AF65-F5344CB8AC3E}">
        <p14:creationId xmlns:p14="http://schemas.microsoft.com/office/powerpoint/2010/main" val="2775950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A43961-0771-4144-9956-DFE035A69C24}"/>
              </a:ext>
            </a:extLst>
          </p:cNvPr>
          <p:cNvSpPr>
            <a:spLocks noGrp="1"/>
          </p:cNvSpPr>
          <p:nvPr>
            <p:ph type="title"/>
          </p:nvPr>
        </p:nvSpPr>
        <p:spPr/>
        <p:txBody>
          <a:bodyPr/>
          <a:lstStyle/>
          <a:p>
            <a:r>
              <a:rPr lang="en-US" dirty="0"/>
              <a:t>Standardize the hyper-parameters across all the experiments</a:t>
            </a:r>
          </a:p>
        </p:txBody>
      </p:sp>
      <p:sp>
        <p:nvSpPr>
          <p:cNvPr id="3" name="Segnaposto contenuto 2">
            <a:extLst>
              <a:ext uri="{FF2B5EF4-FFF2-40B4-BE49-F238E27FC236}">
                <a16:creationId xmlns:a16="http://schemas.microsoft.com/office/drawing/2014/main" id="{45EFF80C-62F6-4503-ACC8-17ECF24188BD}"/>
              </a:ext>
            </a:extLst>
          </p:cNvPr>
          <p:cNvSpPr>
            <a:spLocks noGrp="1"/>
          </p:cNvSpPr>
          <p:nvPr>
            <p:ph idx="1"/>
          </p:nvPr>
        </p:nvSpPr>
        <p:spPr/>
        <p:txBody>
          <a:bodyPr/>
          <a:lstStyle/>
          <a:p>
            <a:r>
              <a:rPr lang="en-US" dirty="0"/>
              <a:t>Solver type: Stochastic Gradient Descent</a:t>
            </a:r>
          </a:p>
          <a:p>
            <a:r>
              <a:rPr lang="en-US" dirty="0"/>
              <a:t>Base learning rate:0.005</a:t>
            </a:r>
          </a:p>
          <a:p>
            <a:r>
              <a:rPr lang="en-US" dirty="0"/>
              <a:t>Learning rate policy: Step(decreasesbyafactorof10every 30/3epochs)</a:t>
            </a:r>
          </a:p>
          <a:p>
            <a:r>
              <a:rPr lang="en-US" dirty="0"/>
              <a:t>Momentum: 0.9</a:t>
            </a:r>
          </a:p>
          <a:p>
            <a:r>
              <a:rPr lang="en-US" dirty="0"/>
              <a:t>Weight decay: 0.0005 </a:t>
            </a:r>
          </a:p>
          <a:p>
            <a:r>
              <a:rPr lang="en-US" dirty="0"/>
              <a:t>Gamma: 0.1 </a:t>
            </a:r>
          </a:p>
          <a:p>
            <a:r>
              <a:rPr lang="en-US" dirty="0"/>
              <a:t>Batch size: 24(incase of </a:t>
            </a:r>
            <a:r>
              <a:rPr lang="en-US" dirty="0" err="1"/>
              <a:t>GoogLeNet</a:t>
            </a:r>
            <a:r>
              <a:rPr lang="en-US" dirty="0"/>
              <a:t>), 100(incase of </a:t>
            </a:r>
            <a:r>
              <a:rPr lang="en-US" dirty="0" err="1"/>
              <a:t>AlexNet</a:t>
            </a:r>
            <a:r>
              <a:rPr lang="en-US" dirty="0"/>
              <a:t>).</a:t>
            </a:r>
          </a:p>
        </p:txBody>
      </p:sp>
    </p:spTree>
    <p:extLst>
      <p:ext uri="{BB962C8B-B14F-4D97-AF65-F5344CB8AC3E}">
        <p14:creationId xmlns:p14="http://schemas.microsoft.com/office/powerpoint/2010/main" val="79350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F00B45-AD4A-4141-8D9C-23D8002A7B5C}"/>
              </a:ext>
            </a:extLst>
          </p:cNvPr>
          <p:cNvSpPr>
            <a:spLocks noGrp="1"/>
          </p:cNvSpPr>
          <p:nvPr>
            <p:ph type="title"/>
          </p:nvPr>
        </p:nvSpPr>
        <p:spPr/>
        <p:txBody>
          <a:bodyPr>
            <a:normAutofit/>
          </a:bodyPr>
          <a:lstStyle/>
          <a:p>
            <a:r>
              <a:rPr lang="en-US" dirty="0"/>
              <a:t>RESULTS</a:t>
            </a:r>
          </a:p>
        </p:txBody>
      </p:sp>
      <p:sp>
        <p:nvSpPr>
          <p:cNvPr id="3" name="Segnaposto contenuto 2">
            <a:extLst>
              <a:ext uri="{FF2B5EF4-FFF2-40B4-BE49-F238E27FC236}">
                <a16:creationId xmlns:a16="http://schemas.microsoft.com/office/drawing/2014/main" id="{6D6FD97A-4FC1-42D7-B76E-5993AE9CE26A}"/>
              </a:ext>
            </a:extLst>
          </p:cNvPr>
          <p:cNvSpPr>
            <a:spLocks noGrp="1"/>
          </p:cNvSpPr>
          <p:nvPr>
            <p:ph idx="1"/>
          </p:nvPr>
        </p:nvSpPr>
        <p:spPr/>
        <p:txBody>
          <a:bodyPr>
            <a:normAutofit/>
          </a:bodyPr>
          <a:lstStyle/>
          <a:p>
            <a:r>
              <a:rPr lang="en-US" dirty="0"/>
              <a:t>Random guess 1/38 class: 2.63%</a:t>
            </a:r>
          </a:p>
          <a:p>
            <a:r>
              <a:rPr lang="en-US" dirty="0"/>
              <a:t>the overall accuracy we obtained on the </a:t>
            </a:r>
            <a:r>
              <a:rPr lang="en-US" dirty="0" err="1"/>
              <a:t>PlantVillage</a:t>
            </a:r>
            <a:r>
              <a:rPr lang="en-US" dirty="0"/>
              <a:t> dataset varied from 85.53%</a:t>
            </a:r>
          </a:p>
          <a:p>
            <a:pPr lvl="1"/>
            <a:r>
              <a:rPr lang="en-US" i="1" dirty="0" err="1"/>
              <a:t>AlexNet</a:t>
            </a:r>
            <a:r>
              <a:rPr lang="en-US" i="1" dirty="0"/>
              <a:t>::</a:t>
            </a:r>
            <a:r>
              <a:rPr lang="en-US" i="1" dirty="0" err="1"/>
              <a:t>TrainingFromScratch</a:t>
            </a:r>
            <a:r>
              <a:rPr lang="en-US" i="1" dirty="0"/>
              <a:t>::</a:t>
            </a:r>
            <a:r>
              <a:rPr lang="en-US" i="1" dirty="0" err="1"/>
              <a:t>GrayScale</a:t>
            </a:r>
            <a:r>
              <a:rPr lang="en-US" i="1" dirty="0"/>
              <a:t>::80–20 </a:t>
            </a:r>
          </a:p>
          <a:p>
            <a:r>
              <a:rPr lang="en-US" dirty="0"/>
              <a:t>To 99.34% in case of </a:t>
            </a:r>
          </a:p>
          <a:p>
            <a:pPr lvl="1"/>
            <a:r>
              <a:rPr lang="en-US" i="1" dirty="0" err="1"/>
              <a:t>GoogLeNet</a:t>
            </a:r>
            <a:r>
              <a:rPr lang="en-US" i="1" dirty="0"/>
              <a:t>::</a:t>
            </a:r>
            <a:r>
              <a:rPr lang="en-US" i="1" dirty="0" err="1"/>
              <a:t>TransferLearning</a:t>
            </a:r>
            <a:r>
              <a:rPr lang="en-US" i="1" dirty="0"/>
              <a:t>::Color::80–20</a:t>
            </a:r>
          </a:p>
          <a:p>
            <a:r>
              <a:rPr lang="en-US" dirty="0"/>
              <a:t>The models perform the best in case of the colored version of the dataset.</a:t>
            </a:r>
            <a:endParaRPr lang="en-US" i="1" dirty="0"/>
          </a:p>
          <a:p>
            <a:pPr marL="0" indent="0">
              <a:buNone/>
            </a:pPr>
            <a:endParaRPr lang="en-US" i="1" dirty="0"/>
          </a:p>
        </p:txBody>
      </p:sp>
    </p:spTree>
    <p:extLst>
      <p:ext uri="{BB962C8B-B14F-4D97-AF65-F5344CB8AC3E}">
        <p14:creationId xmlns:p14="http://schemas.microsoft.com/office/powerpoint/2010/main" val="2847708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D09A1D-A92F-4CAE-A147-B74C84D8DE10}"/>
              </a:ext>
            </a:extLst>
          </p:cNvPr>
          <p:cNvSpPr>
            <a:spLocks noGrp="1"/>
          </p:cNvSpPr>
          <p:nvPr>
            <p:ph type="title"/>
          </p:nvPr>
        </p:nvSpPr>
        <p:spPr/>
        <p:txBody>
          <a:bodyPr/>
          <a:lstStyle/>
          <a:p>
            <a:pPr algn="ctr"/>
            <a:r>
              <a:rPr lang="en-US" dirty="0"/>
              <a:t>Considerations about other version of the dataset</a:t>
            </a:r>
          </a:p>
        </p:txBody>
      </p:sp>
      <p:sp>
        <p:nvSpPr>
          <p:cNvPr id="3" name="Segnaposto contenuto 2">
            <a:extLst>
              <a:ext uri="{FF2B5EF4-FFF2-40B4-BE49-F238E27FC236}">
                <a16:creationId xmlns:a16="http://schemas.microsoft.com/office/drawing/2014/main" id="{34899B7C-75B4-4AD0-9528-BC79AD18F2C3}"/>
              </a:ext>
            </a:extLst>
          </p:cNvPr>
          <p:cNvSpPr>
            <a:spLocks noGrp="1"/>
          </p:cNvSpPr>
          <p:nvPr>
            <p:ph idx="1"/>
          </p:nvPr>
        </p:nvSpPr>
        <p:spPr/>
        <p:txBody>
          <a:bodyPr/>
          <a:lstStyle/>
          <a:p>
            <a:r>
              <a:rPr lang="en-US" dirty="0"/>
              <a:t>gray-scaled version to test the model’s adaptability in the absence of color information, and its ability to learn higher level structural patterns typical to particular crops and diseases. Performance did decrease but score was 0.8524 </a:t>
            </a:r>
          </a:p>
          <a:p>
            <a:r>
              <a:rPr lang="en-US" dirty="0"/>
              <a:t>The segmented versions of the whole dataset was also prepared to investigate the role of the background of the images in overall performance, better than gray scale but lower than colored version of the image. </a:t>
            </a:r>
          </a:p>
        </p:txBody>
      </p:sp>
    </p:spTree>
    <p:extLst>
      <p:ext uri="{BB962C8B-B14F-4D97-AF65-F5344CB8AC3E}">
        <p14:creationId xmlns:p14="http://schemas.microsoft.com/office/powerpoint/2010/main" val="375394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CB6C62-CF9E-44DC-8152-F456396E230B}"/>
              </a:ext>
            </a:extLst>
          </p:cNvPr>
          <p:cNvSpPr>
            <a:spLocks noGrp="1"/>
          </p:cNvSpPr>
          <p:nvPr>
            <p:ph type="title"/>
          </p:nvPr>
        </p:nvSpPr>
        <p:spPr/>
        <p:txBody>
          <a:bodyPr/>
          <a:lstStyle/>
          <a:p>
            <a:r>
              <a:rPr lang="en-US" dirty="0"/>
              <a:t>Results on Real Plant images</a:t>
            </a:r>
          </a:p>
        </p:txBody>
      </p:sp>
      <p:sp>
        <p:nvSpPr>
          <p:cNvPr id="3" name="Segnaposto contenuto 2">
            <a:extLst>
              <a:ext uri="{FF2B5EF4-FFF2-40B4-BE49-F238E27FC236}">
                <a16:creationId xmlns:a16="http://schemas.microsoft.com/office/drawing/2014/main" id="{3DC46DAB-1BF9-4601-9D8A-1A2ADBB4C4FB}"/>
              </a:ext>
            </a:extLst>
          </p:cNvPr>
          <p:cNvSpPr>
            <a:spLocks noGrp="1"/>
          </p:cNvSpPr>
          <p:nvPr>
            <p:ph idx="1"/>
          </p:nvPr>
        </p:nvSpPr>
        <p:spPr/>
        <p:txBody>
          <a:bodyPr>
            <a:normAutofit/>
          </a:bodyPr>
          <a:lstStyle/>
          <a:p>
            <a:r>
              <a:rPr lang="en-US" dirty="0"/>
              <a:t>Bing Image Search and IPM Images with a visual verification step, we obtained two small, verified datasets of 121 (dataset 1) and 119 images (dataset 2)</a:t>
            </a:r>
          </a:p>
          <a:p>
            <a:r>
              <a:rPr lang="en-US" dirty="0"/>
              <a:t>Using the best model on these datasets, we obtained an overall accuracy of 31.40% in dataset 1, and 31.69% in dataset 2, in successfully predicting the correct class label from among 38 possible class labels.</a:t>
            </a:r>
          </a:p>
        </p:txBody>
      </p:sp>
    </p:spTree>
    <p:extLst>
      <p:ext uri="{BB962C8B-B14F-4D97-AF65-F5344CB8AC3E}">
        <p14:creationId xmlns:p14="http://schemas.microsoft.com/office/powerpoint/2010/main" val="4286107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123EA4-54E4-488A-9D52-C812E1B516CC}"/>
              </a:ext>
            </a:extLst>
          </p:cNvPr>
          <p:cNvSpPr>
            <a:spLocks noGrp="1"/>
          </p:cNvSpPr>
          <p:nvPr>
            <p:ph type="title"/>
          </p:nvPr>
        </p:nvSpPr>
        <p:spPr/>
        <p:txBody>
          <a:bodyPr/>
          <a:lstStyle/>
          <a:p>
            <a:r>
              <a:rPr lang="en-US" dirty="0"/>
              <a:t>Results with a different assumption</a:t>
            </a:r>
          </a:p>
        </p:txBody>
      </p:sp>
      <p:sp>
        <p:nvSpPr>
          <p:cNvPr id="3" name="Segnaposto contenuto 2">
            <a:extLst>
              <a:ext uri="{FF2B5EF4-FFF2-40B4-BE49-F238E27FC236}">
                <a16:creationId xmlns:a16="http://schemas.microsoft.com/office/drawing/2014/main" id="{F399AB19-BE11-4656-88B0-EE2FE5F77C18}"/>
              </a:ext>
            </a:extLst>
          </p:cNvPr>
          <p:cNvSpPr>
            <a:spLocks noGrp="1"/>
          </p:cNvSpPr>
          <p:nvPr>
            <p:ph idx="1"/>
          </p:nvPr>
        </p:nvSpPr>
        <p:spPr/>
        <p:txBody>
          <a:bodyPr/>
          <a:lstStyle/>
          <a:p>
            <a:r>
              <a:rPr lang="en-US" dirty="0"/>
              <a:t>all results have been reported under the assumption that the model needs to detect both the crop species and the disease status. </a:t>
            </a:r>
            <a:r>
              <a:rPr lang="en-US" b="1" dirty="0"/>
              <a:t>It is not realistic, we shod change the problem and assume that the crop specie is known</a:t>
            </a:r>
            <a:endParaRPr lang="en-US" dirty="0"/>
          </a:p>
          <a:p>
            <a:r>
              <a:rPr lang="en-US" dirty="0"/>
              <a:t>Random guessing in such a dataset would achieve an accuracy of 0.225, while our model has an accuracy of 0.478.</a:t>
            </a:r>
          </a:p>
        </p:txBody>
      </p:sp>
    </p:spTree>
    <p:extLst>
      <p:ext uri="{BB962C8B-B14F-4D97-AF65-F5344CB8AC3E}">
        <p14:creationId xmlns:p14="http://schemas.microsoft.com/office/powerpoint/2010/main" val="2587563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764C8B-283D-443D-B9FB-F6FBD998761D}"/>
              </a:ext>
            </a:extLst>
          </p:cNvPr>
          <p:cNvSpPr>
            <a:spLocks noGrp="1"/>
          </p:cNvSpPr>
          <p:nvPr>
            <p:ph type="title"/>
          </p:nvPr>
        </p:nvSpPr>
        <p:spPr/>
        <p:txBody>
          <a:bodyPr/>
          <a:lstStyle/>
          <a:p>
            <a:r>
              <a:rPr lang="en-US" dirty="0"/>
              <a:t>The Problem</a:t>
            </a:r>
          </a:p>
        </p:txBody>
      </p:sp>
      <p:sp>
        <p:nvSpPr>
          <p:cNvPr id="3" name="Segnaposto contenuto 2">
            <a:extLst>
              <a:ext uri="{FF2B5EF4-FFF2-40B4-BE49-F238E27FC236}">
                <a16:creationId xmlns:a16="http://schemas.microsoft.com/office/drawing/2014/main" id="{3B1B54B2-4BEE-4908-B1A5-A8916EED255E}"/>
              </a:ext>
            </a:extLst>
          </p:cNvPr>
          <p:cNvSpPr>
            <a:spLocks noGrp="1"/>
          </p:cNvSpPr>
          <p:nvPr>
            <p:ph idx="1"/>
          </p:nvPr>
        </p:nvSpPr>
        <p:spPr/>
        <p:txBody>
          <a:bodyPr/>
          <a:lstStyle/>
          <a:p>
            <a:r>
              <a:rPr lang="en-US" dirty="0"/>
              <a:t>Plant diseases are not only a threat to food security at the global scale, but can also have disastrous consequences for smallholder farmers whose livelihoods depend on healthy crops</a:t>
            </a:r>
          </a:p>
          <a:p>
            <a:r>
              <a:rPr lang="en-US" dirty="0"/>
              <a:t>Independent of the approach, identifying a disease correctly when it first appears is a crucial step for efficient disease management</a:t>
            </a:r>
          </a:p>
          <a:p>
            <a:r>
              <a:rPr lang="en-US" dirty="0"/>
              <a:t>Smartphones in particular offer very novel approaches to help identify diseases because of their computing power, high resolution displays, and extensive built-in sets of accessories, such as advanced HD cameras.</a:t>
            </a:r>
          </a:p>
        </p:txBody>
      </p:sp>
    </p:spTree>
    <p:extLst>
      <p:ext uri="{BB962C8B-B14F-4D97-AF65-F5344CB8AC3E}">
        <p14:creationId xmlns:p14="http://schemas.microsoft.com/office/powerpoint/2010/main" val="391270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2AE09F-BAB6-4BC2-8D65-A78FC498CA71}"/>
              </a:ext>
            </a:extLst>
          </p:cNvPr>
          <p:cNvSpPr>
            <a:spLocks noGrp="1"/>
          </p:cNvSpPr>
          <p:nvPr>
            <p:ph type="title"/>
          </p:nvPr>
        </p:nvSpPr>
        <p:spPr/>
        <p:txBody>
          <a:bodyPr/>
          <a:lstStyle/>
          <a:p>
            <a:r>
              <a:rPr lang="en-US" dirty="0"/>
              <a:t>Solution</a:t>
            </a:r>
          </a:p>
        </p:txBody>
      </p:sp>
      <p:sp>
        <p:nvSpPr>
          <p:cNvPr id="3" name="Segnaposto contenuto 2">
            <a:extLst>
              <a:ext uri="{FF2B5EF4-FFF2-40B4-BE49-F238E27FC236}">
                <a16:creationId xmlns:a16="http://schemas.microsoft.com/office/drawing/2014/main" id="{91440A15-55E4-4E8A-B4F0-FBB2A9E2177F}"/>
              </a:ext>
            </a:extLst>
          </p:cNvPr>
          <p:cNvSpPr>
            <a:spLocks noGrp="1"/>
          </p:cNvSpPr>
          <p:nvPr>
            <p:ph idx="1"/>
          </p:nvPr>
        </p:nvSpPr>
        <p:spPr/>
        <p:txBody>
          <a:bodyPr/>
          <a:lstStyle/>
          <a:p>
            <a:r>
              <a:rPr lang="en-US" dirty="0"/>
              <a:t>Here, we demonstrate the technical feasibility using a deep learning approach utilizing 54,306 images of 14 crop species with 26 diseases (or healthy) made openly available through the project </a:t>
            </a:r>
            <a:r>
              <a:rPr lang="en-US" dirty="0" err="1"/>
              <a:t>PlantVillage</a:t>
            </a:r>
            <a:endParaRPr lang="en-US" dirty="0"/>
          </a:p>
          <a:p>
            <a:r>
              <a:rPr lang="en-US" dirty="0"/>
              <a:t>Neural net works provide a mapping between an input - such as an image of a diseased plant – to an output – such as a crop-disease pair</a:t>
            </a:r>
          </a:p>
          <a:p>
            <a:r>
              <a:rPr lang="en-US" dirty="0"/>
              <a:t>In order to develop accurate image classifiers for the purposes of plant disease diagnosis, we needed a large, verified dataset of images of diseased and healthy plants</a:t>
            </a:r>
          </a:p>
          <a:p>
            <a:endParaRPr lang="en-US" dirty="0"/>
          </a:p>
        </p:txBody>
      </p:sp>
    </p:spTree>
    <p:extLst>
      <p:ext uri="{BB962C8B-B14F-4D97-AF65-F5344CB8AC3E}">
        <p14:creationId xmlns:p14="http://schemas.microsoft.com/office/powerpoint/2010/main" val="17081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A5342-32E1-4DDC-A57A-2749F05D160F}"/>
              </a:ext>
            </a:extLst>
          </p:cNvPr>
          <p:cNvSpPr>
            <a:spLocks noGrp="1"/>
          </p:cNvSpPr>
          <p:nvPr>
            <p:ph type="title"/>
          </p:nvPr>
        </p:nvSpPr>
        <p:spPr/>
        <p:txBody>
          <a:bodyPr/>
          <a:lstStyle/>
          <a:p>
            <a:r>
              <a:rPr lang="en-US" dirty="0"/>
              <a:t>Solution II</a:t>
            </a:r>
          </a:p>
        </p:txBody>
      </p:sp>
      <p:sp>
        <p:nvSpPr>
          <p:cNvPr id="3" name="Segnaposto contenuto 2">
            <a:extLst>
              <a:ext uri="{FF2B5EF4-FFF2-40B4-BE49-F238E27FC236}">
                <a16:creationId xmlns:a16="http://schemas.microsoft.com/office/drawing/2014/main" id="{3245CB63-A0C4-4498-B7DB-D7CF7D26DF2B}"/>
              </a:ext>
            </a:extLst>
          </p:cNvPr>
          <p:cNvSpPr>
            <a:spLocks noGrp="1"/>
          </p:cNvSpPr>
          <p:nvPr>
            <p:ph idx="1"/>
          </p:nvPr>
        </p:nvSpPr>
        <p:spPr/>
        <p:txBody>
          <a:bodyPr/>
          <a:lstStyle/>
          <a:p>
            <a:r>
              <a:rPr lang="en-US" dirty="0"/>
              <a:t>Until very recently, such a dataset did not exist, and even smaller datasets were not freely available. To address this problem, the </a:t>
            </a:r>
            <a:r>
              <a:rPr lang="en-US" dirty="0" err="1"/>
              <a:t>PlantVillage</a:t>
            </a:r>
            <a:r>
              <a:rPr lang="en-US" dirty="0"/>
              <a:t> project has begun collecting tens of thousands of images of healthy and diseased crop plants (Hughes and </a:t>
            </a:r>
            <a:r>
              <a:rPr lang="en-US" dirty="0" err="1"/>
              <a:t>Salathé</a:t>
            </a:r>
            <a:r>
              <a:rPr lang="en-US" dirty="0"/>
              <a:t>, 2015), and has made them openly and freely available.</a:t>
            </a:r>
          </a:p>
          <a:p>
            <a:r>
              <a:rPr lang="en-US" dirty="0"/>
              <a:t>Here, we report on the classification of 26 diseases in 14 crop species using 54,306 images with a convolutional neural network approach. We measure the performance of our models based on their ability to predict the correct crop-diseases pair, given 38 possible classes.</a:t>
            </a:r>
          </a:p>
        </p:txBody>
      </p:sp>
    </p:spTree>
    <p:extLst>
      <p:ext uri="{BB962C8B-B14F-4D97-AF65-F5344CB8AC3E}">
        <p14:creationId xmlns:p14="http://schemas.microsoft.com/office/powerpoint/2010/main" val="628139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D56A33-1A2C-460B-A7D9-B68DE1F5E237}"/>
              </a:ext>
            </a:extLst>
          </p:cNvPr>
          <p:cNvSpPr>
            <a:spLocks noGrp="1"/>
          </p:cNvSpPr>
          <p:nvPr>
            <p:ph type="title"/>
          </p:nvPr>
        </p:nvSpPr>
        <p:spPr/>
        <p:txBody>
          <a:bodyPr/>
          <a:lstStyle/>
          <a:p>
            <a:r>
              <a:rPr lang="en-US" dirty="0"/>
              <a:t>Dataset Description</a:t>
            </a:r>
          </a:p>
        </p:txBody>
      </p:sp>
      <p:sp>
        <p:nvSpPr>
          <p:cNvPr id="3" name="Segnaposto contenuto 2">
            <a:extLst>
              <a:ext uri="{FF2B5EF4-FFF2-40B4-BE49-F238E27FC236}">
                <a16:creationId xmlns:a16="http://schemas.microsoft.com/office/drawing/2014/main" id="{76F74FC0-A7E1-42A2-A5CC-4FEAC8163151}"/>
              </a:ext>
            </a:extLst>
          </p:cNvPr>
          <p:cNvSpPr>
            <a:spLocks noGrp="1"/>
          </p:cNvSpPr>
          <p:nvPr>
            <p:ph idx="1"/>
          </p:nvPr>
        </p:nvSpPr>
        <p:spPr/>
        <p:txBody>
          <a:bodyPr>
            <a:normAutofit/>
          </a:bodyPr>
          <a:lstStyle/>
          <a:p>
            <a:r>
              <a:rPr lang="en-US" dirty="0"/>
              <a:t>54,306 images</a:t>
            </a:r>
          </a:p>
          <a:p>
            <a:r>
              <a:rPr lang="en-US" dirty="0"/>
              <a:t>38 class labels</a:t>
            </a:r>
          </a:p>
          <a:p>
            <a:r>
              <a:rPr lang="en-US" dirty="0"/>
              <a:t>Each class label is a crop-disease pair</a:t>
            </a:r>
          </a:p>
          <a:p>
            <a:r>
              <a:rPr lang="en-US" dirty="0"/>
              <a:t>We make an attempt to predict the crop-disease pair given just the image of the plant leaf.</a:t>
            </a:r>
          </a:p>
          <a:p>
            <a:r>
              <a:rPr lang="en-US" dirty="0"/>
              <a:t>256 × 256 pixels</a:t>
            </a:r>
          </a:p>
        </p:txBody>
      </p:sp>
    </p:spTree>
    <p:extLst>
      <p:ext uri="{BB962C8B-B14F-4D97-AF65-F5344CB8AC3E}">
        <p14:creationId xmlns:p14="http://schemas.microsoft.com/office/powerpoint/2010/main" val="77080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2022EC-8678-410A-BE2E-421583185ADC}"/>
              </a:ext>
            </a:extLst>
          </p:cNvPr>
          <p:cNvSpPr>
            <a:spLocks noGrp="1"/>
          </p:cNvSpPr>
          <p:nvPr>
            <p:ph type="title"/>
          </p:nvPr>
        </p:nvSpPr>
        <p:spPr/>
        <p:txBody>
          <a:bodyPr/>
          <a:lstStyle/>
          <a:p>
            <a:r>
              <a:rPr lang="en-US" dirty="0"/>
              <a:t>Images</a:t>
            </a:r>
          </a:p>
        </p:txBody>
      </p:sp>
      <p:sp>
        <p:nvSpPr>
          <p:cNvPr id="3" name="Segnaposto contenuto 2">
            <a:extLst>
              <a:ext uri="{FF2B5EF4-FFF2-40B4-BE49-F238E27FC236}">
                <a16:creationId xmlns:a16="http://schemas.microsoft.com/office/drawing/2014/main" id="{846D3BCE-9DB3-4C4C-8043-685C45451FC9}"/>
              </a:ext>
            </a:extLst>
          </p:cNvPr>
          <p:cNvSpPr>
            <a:spLocks noGrp="1"/>
          </p:cNvSpPr>
          <p:nvPr>
            <p:ph idx="1"/>
          </p:nvPr>
        </p:nvSpPr>
        <p:spPr/>
        <p:txBody>
          <a:bodyPr/>
          <a:lstStyle/>
          <a:p>
            <a:pPr marL="0" indent="0">
              <a:buNone/>
            </a:pPr>
            <a:r>
              <a:rPr lang="en-US" dirty="0"/>
              <a:t>3 versions of the dataset: </a:t>
            </a:r>
          </a:p>
          <a:p>
            <a:pPr lvl="1">
              <a:buFont typeface="Courier New" panose="02070309020205020404" pitchFamily="49" charset="0"/>
              <a:buChar char="o"/>
            </a:pPr>
            <a:r>
              <a:rPr lang="en-US" dirty="0"/>
              <a:t>Color</a:t>
            </a:r>
          </a:p>
          <a:p>
            <a:pPr marL="457200" lvl="1" indent="0">
              <a:buNone/>
            </a:pPr>
            <a:endParaRPr lang="en-US" dirty="0"/>
          </a:p>
          <a:p>
            <a:pPr lvl="1">
              <a:buFont typeface="Courier New" panose="02070309020205020404" pitchFamily="49" charset="0"/>
              <a:buChar char="o"/>
            </a:pPr>
            <a:r>
              <a:rPr lang="en-US" dirty="0"/>
              <a:t>Gray scale</a:t>
            </a:r>
          </a:p>
          <a:p>
            <a:pPr marL="457200" lvl="1" indent="0">
              <a:buNone/>
            </a:pPr>
            <a:endParaRPr lang="en-US" dirty="0"/>
          </a:p>
          <a:p>
            <a:pPr lvl="1">
              <a:buFont typeface="Courier New" panose="02070309020205020404" pitchFamily="49" charset="0"/>
              <a:buChar char="o"/>
            </a:pPr>
            <a:r>
              <a:rPr lang="en-US" dirty="0"/>
              <a:t>Segmented</a:t>
            </a:r>
          </a:p>
          <a:p>
            <a:endParaRPr lang="en-US" dirty="0"/>
          </a:p>
        </p:txBody>
      </p:sp>
      <p:pic>
        <p:nvPicPr>
          <p:cNvPr id="5" name="Immagine 4" descr="Immagine che contiene verde, sedendo&#10;&#10;Descrizione generata con affidabilità elevata">
            <a:extLst>
              <a:ext uri="{FF2B5EF4-FFF2-40B4-BE49-F238E27FC236}">
                <a16:creationId xmlns:a16="http://schemas.microsoft.com/office/drawing/2014/main" id="{B5875AD4-9DE2-450A-9D20-D03F2532F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7959" y="3901291"/>
            <a:ext cx="852196" cy="852196"/>
          </a:xfrm>
          <a:prstGeom prst="rect">
            <a:avLst/>
          </a:prstGeom>
        </p:spPr>
      </p:pic>
      <p:pic>
        <p:nvPicPr>
          <p:cNvPr id="7" name="Immagine 6" descr="Immagine che contiene esterni, invertebrato, posando, antropode&#10;&#10;Descrizione generata con affidabilità elevata">
            <a:extLst>
              <a:ext uri="{FF2B5EF4-FFF2-40B4-BE49-F238E27FC236}">
                <a16:creationId xmlns:a16="http://schemas.microsoft.com/office/drawing/2014/main" id="{846E350B-3315-4CDF-847C-AF3276661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7959" y="3048002"/>
            <a:ext cx="852196" cy="852196"/>
          </a:xfrm>
          <a:prstGeom prst="rect">
            <a:avLst/>
          </a:prstGeom>
        </p:spPr>
      </p:pic>
      <p:pic>
        <p:nvPicPr>
          <p:cNvPr id="9" name="Immagine 8" descr="Immagine che contiene verde, sedendo, terra, verdura&#10;&#10;Descrizione generata con affidabilità molto elevata">
            <a:extLst>
              <a:ext uri="{FF2B5EF4-FFF2-40B4-BE49-F238E27FC236}">
                <a16:creationId xmlns:a16="http://schemas.microsoft.com/office/drawing/2014/main" id="{D310385F-1202-43F7-BB73-65F02AF1B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7959" y="2189585"/>
            <a:ext cx="852196" cy="852196"/>
          </a:xfrm>
          <a:prstGeom prst="rect">
            <a:avLst/>
          </a:prstGeom>
        </p:spPr>
      </p:pic>
    </p:spTree>
    <p:extLst>
      <p:ext uri="{BB962C8B-B14F-4D97-AF65-F5344CB8AC3E}">
        <p14:creationId xmlns:p14="http://schemas.microsoft.com/office/powerpoint/2010/main" val="103870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37E5E7-1125-4FA3-B745-1DE348A8B202}"/>
              </a:ext>
            </a:extLst>
          </p:cNvPr>
          <p:cNvSpPr>
            <a:spLocks noGrp="1"/>
          </p:cNvSpPr>
          <p:nvPr>
            <p:ph type="title"/>
          </p:nvPr>
        </p:nvSpPr>
        <p:spPr/>
        <p:txBody>
          <a:bodyPr/>
          <a:lstStyle/>
          <a:p>
            <a:r>
              <a:rPr lang="en-US" dirty="0"/>
              <a:t>Measurement of Performance </a:t>
            </a:r>
          </a:p>
        </p:txBody>
      </p:sp>
      <p:sp>
        <p:nvSpPr>
          <p:cNvPr id="3" name="Segnaposto contenuto 2">
            <a:extLst>
              <a:ext uri="{FF2B5EF4-FFF2-40B4-BE49-F238E27FC236}">
                <a16:creationId xmlns:a16="http://schemas.microsoft.com/office/drawing/2014/main" id="{0731BFEF-AFC5-47B3-90C1-FDD911DF1163}"/>
              </a:ext>
            </a:extLst>
          </p:cNvPr>
          <p:cNvSpPr>
            <a:spLocks noGrp="1"/>
          </p:cNvSpPr>
          <p:nvPr>
            <p:ph idx="1"/>
          </p:nvPr>
        </p:nvSpPr>
        <p:spPr/>
        <p:txBody>
          <a:bodyPr>
            <a:normAutofit lnSpcReduction="10000"/>
          </a:bodyPr>
          <a:lstStyle/>
          <a:p>
            <a:r>
              <a:rPr lang="en-US" dirty="0"/>
              <a:t>80–20 (80% of the whole data set used for training, and 20% for testing)</a:t>
            </a:r>
          </a:p>
          <a:p>
            <a:r>
              <a:rPr lang="en-US" dirty="0"/>
              <a:t>60–40 (60% of the whole data set used for training, and 40% for testing) </a:t>
            </a:r>
          </a:p>
          <a:p>
            <a:r>
              <a:rPr lang="en-US" dirty="0"/>
              <a:t>50–50 (50% of the whole data set used for training, and 50% for testing) </a:t>
            </a:r>
          </a:p>
          <a:p>
            <a:r>
              <a:rPr lang="en-US" dirty="0"/>
              <a:t>40–60 (40% of the whole data set used for training, and 60% for testing) </a:t>
            </a:r>
          </a:p>
          <a:p>
            <a:r>
              <a:rPr lang="en-US" dirty="0"/>
              <a:t>20–80 (20% of the whole data set used for training, and 80% for testing)</a:t>
            </a:r>
          </a:p>
        </p:txBody>
      </p:sp>
    </p:spTree>
    <p:extLst>
      <p:ext uri="{BB962C8B-B14F-4D97-AF65-F5344CB8AC3E}">
        <p14:creationId xmlns:p14="http://schemas.microsoft.com/office/powerpoint/2010/main" val="1356172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ggetto 3">
            <a:extLst>
              <a:ext uri="{FF2B5EF4-FFF2-40B4-BE49-F238E27FC236}">
                <a16:creationId xmlns:a16="http://schemas.microsoft.com/office/drawing/2014/main" id="{A443293D-1F73-465B-9D8C-C9C68977603F}"/>
              </a:ext>
            </a:extLst>
          </p:cNvPr>
          <p:cNvGraphicFramePr>
            <a:graphicFrameLocks noChangeAspect="1"/>
          </p:cNvGraphicFramePr>
          <p:nvPr>
            <p:extLst>
              <p:ext uri="{D42A27DB-BD31-4B8C-83A1-F6EECF244321}">
                <p14:modId xmlns:p14="http://schemas.microsoft.com/office/powerpoint/2010/main" val="3744427848"/>
              </p:ext>
            </p:extLst>
          </p:nvPr>
        </p:nvGraphicFramePr>
        <p:xfrm>
          <a:off x="199768" y="0"/>
          <a:ext cx="1754660" cy="24050793"/>
        </p:xfrm>
        <a:graphic>
          <a:graphicData uri="http://schemas.openxmlformats.org/presentationml/2006/ole">
            <mc:AlternateContent xmlns:mc="http://schemas.openxmlformats.org/markup-compatibility/2006">
              <mc:Choice xmlns:v="urn:schemas-microsoft-com:vml" Requires="v">
                <p:oleObj spid="_x0000_s1042" name="Acrobat Document" r:id="rId3" imgW="1837838" imgH="25193556" progId="AcroExch.Document.DC">
                  <p:embed/>
                </p:oleObj>
              </mc:Choice>
              <mc:Fallback>
                <p:oleObj name="Acrobat Document" r:id="rId3" imgW="1837838" imgH="25193556" progId="AcroExch.Document.DC">
                  <p:embed/>
                  <p:pic>
                    <p:nvPicPr>
                      <p:cNvPr id="0" name=""/>
                      <p:cNvPicPr/>
                      <p:nvPr/>
                    </p:nvPicPr>
                    <p:blipFill>
                      <a:blip r:embed="rId4"/>
                      <a:stretch>
                        <a:fillRect/>
                      </a:stretch>
                    </p:blipFill>
                    <p:spPr>
                      <a:xfrm>
                        <a:off x="199768" y="0"/>
                        <a:ext cx="1754660" cy="24050793"/>
                      </a:xfrm>
                      <a:prstGeom prst="rect">
                        <a:avLst/>
                      </a:prstGeom>
                    </p:spPr>
                  </p:pic>
                </p:oleObj>
              </mc:Fallback>
            </mc:AlternateContent>
          </a:graphicData>
        </a:graphic>
      </p:graphicFrame>
      <p:sp>
        <p:nvSpPr>
          <p:cNvPr id="2" name="Titolo 1">
            <a:extLst>
              <a:ext uri="{FF2B5EF4-FFF2-40B4-BE49-F238E27FC236}">
                <a16:creationId xmlns:a16="http://schemas.microsoft.com/office/drawing/2014/main" id="{21EDC464-8A87-486E-80D0-7E73046DE41F}"/>
              </a:ext>
            </a:extLst>
          </p:cNvPr>
          <p:cNvSpPr>
            <a:spLocks noGrp="1"/>
          </p:cNvSpPr>
          <p:nvPr>
            <p:ph type="title"/>
          </p:nvPr>
        </p:nvSpPr>
        <p:spPr/>
        <p:txBody>
          <a:bodyPr/>
          <a:lstStyle/>
          <a:p>
            <a:r>
              <a:rPr lang="en-US" dirty="0"/>
              <a:t>                                 Approach</a:t>
            </a:r>
          </a:p>
        </p:txBody>
      </p:sp>
      <p:sp>
        <p:nvSpPr>
          <p:cNvPr id="3" name="Segnaposto contenuto 2">
            <a:extLst>
              <a:ext uri="{FF2B5EF4-FFF2-40B4-BE49-F238E27FC236}">
                <a16:creationId xmlns:a16="http://schemas.microsoft.com/office/drawing/2014/main" id="{6FCBE52B-AC0D-41F4-BDF4-ECC814E09BCF}"/>
              </a:ext>
            </a:extLst>
          </p:cNvPr>
          <p:cNvSpPr>
            <a:spLocks noGrp="1"/>
          </p:cNvSpPr>
          <p:nvPr>
            <p:ph idx="1"/>
          </p:nvPr>
        </p:nvSpPr>
        <p:spPr>
          <a:xfrm>
            <a:off x="2049163" y="1283750"/>
            <a:ext cx="3066534" cy="4290499"/>
          </a:xfrm>
        </p:spPr>
        <p:txBody>
          <a:bodyPr>
            <a:normAutofit/>
          </a:bodyPr>
          <a:lstStyle/>
          <a:p>
            <a:pPr marL="0" indent="0">
              <a:buNone/>
            </a:pPr>
            <a:r>
              <a:rPr lang="en-US" dirty="0" err="1"/>
              <a:t>AlexNet</a:t>
            </a:r>
            <a:r>
              <a:rPr lang="en-US" dirty="0"/>
              <a:t>					</a:t>
            </a:r>
          </a:p>
          <a:p>
            <a:pPr marL="0" indent="0">
              <a:buNone/>
            </a:pPr>
            <a:r>
              <a:rPr lang="en-US" dirty="0" err="1"/>
              <a:t>AlexNet</a:t>
            </a:r>
            <a:r>
              <a:rPr lang="en-US" dirty="0"/>
              <a:t> consists of 5 convolution layers, </a:t>
            </a:r>
          </a:p>
          <a:p>
            <a:pPr marL="0" indent="0">
              <a:buNone/>
            </a:pPr>
            <a:r>
              <a:rPr lang="en-US" dirty="0"/>
              <a:t>followed by 3 fully connected layers, and finally ending with a </a:t>
            </a:r>
            <a:r>
              <a:rPr lang="en-US" dirty="0" err="1"/>
              <a:t>softMax</a:t>
            </a:r>
            <a:r>
              <a:rPr lang="en-US" dirty="0"/>
              <a:t> layer.</a:t>
            </a:r>
          </a:p>
        </p:txBody>
      </p:sp>
      <p:graphicFrame>
        <p:nvGraphicFramePr>
          <p:cNvPr id="5" name="Oggetto 4">
            <a:extLst>
              <a:ext uri="{FF2B5EF4-FFF2-40B4-BE49-F238E27FC236}">
                <a16:creationId xmlns:a16="http://schemas.microsoft.com/office/drawing/2014/main" id="{08BBC919-830E-4E8C-BC7E-3E1F20197685}"/>
              </a:ext>
            </a:extLst>
          </p:cNvPr>
          <p:cNvGraphicFramePr>
            <a:graphicFrameLocks noChangeAspect="1"/>
          </p:cNvGraphicFramePr>
          <p:nvPr>
            <p:extLst>
              <p:ext uri="{D42A27DB-BD31-4B8C-83A1-F6EECF244321}">
                <p14:modId xmlns:p14="http://schemas.microsoft.com/office/powerpoint/2010/main" val="3168999291"/>
              </p:ext>
            </p:extLst>
          </p:nvPr>
        </p:nvGraphicFramePr>
        <p:xfrm>
          <a:off x="9758983" y="0"/>
          <a:ext cx="2233249" cy="32296959"/>
        </p:xfrm>
        <a:graphic>
          <a:graphicData uri="http://schemas.openxmlformats.org/presentationml/2006/ole">
            <mc:AlternateContent xmlns:mc="http://schemas.openxmlformats.org/markup-compatibility/2006">
              <mc:Choice xmlns:v="urn:schemas-microsoft-com:vml" Requires="v">
                <p:oleObj spid="_x0000_s1043" name="Acrobat Document" r:id="rId5" imgW="5029200" imgH="72589976" progId="AcroExch.Document.DC">
                  <p:embed/>
                </p:oleObj>
              </mc:Choice>
              <mc:Fallback>
                <p:oleObj name="Acrobat Document" r:id="rId5" imgW="5029200" imgH="72589976" progId="AcroExch.Document.DC">
                  <p:embed/>
                  <p:pic>
                    <p:nvPicPr>
                      <p:cNvPr id="0" name=""/>
                      <p:cNvPicPr/>
                      <p:nvPr/>
                    </p:nvPicPr>
                    <p:blipFill>
                      <a:blip r:embed="rId6"/>
                      <a:stretch>
                        <a:fillRect/>
                      </a:stretch>
                    </p:blipFill>
                    <p:spPr>
                      <a:xfrm>
                        <a:off x="9758983" y="0"/>
                        <a:ext cx="2233249" cy="32296959"/>
                      </a:xfrm>
                      <a:prstGeom prst="rect">
                        <a:avLst/>
                      </a:prstGeom>
                    </p:spPr>
                  </p:pic>
                </p:oleObj>
              </mc:Fallback>
            </mc:AlternateContent>
          </a:graphicData>
        </a:graphic>
      </p:graphicFrame>
      <p:sp>
        <p:nvSpPr>
          <p:cNvPr id="6" name="CasellaDiTesto 5">
            <a:extLst>
              <a:ext uri="{FF2B5EF4-FFF2-40B4-BE49-F238E27FC236}">
                <a16:creationId xmlns:a16="http://schemas.microsoft.com/office/drawing/2014/main" id="{C1F2D1FB-AFB6-4D7F-B1CD-FE744B56E078}"/>
              </a:ext>
            </a:extLst>
          </p:cNvPr>
          <p:cNvSpPr txBox="1"/>
          <p:nvPr/>
        </p:nvSpPr>
        <p:spPr>
          <a:xfrm>
            <a:off x="6439758" y="1229896"/>
            <a:ext cx="3519789" cy="5262979"/>
          </a:xfrm>
          <a:prstGeom prst="rect">
            <a:avLst/>
          </a:prstGeom>
          <a:noFill/>
        </p:spPr>
        <p:txBody>
          <a:bodyPr wrap="square" rtlCol="0">
            <a:spAutoFit/>
          </a:bodyPr>
          <a:lstStyle/>
          <a:p>
            <a:r>
              <a:rPr lang="en-US" sz="2800" dirty="0" err="1"/>
              <a:t>GoogLeNet</a:t>
            </a:r>
            <a:br>
              <a:rPr lang="en-US" sz="2800" dirty="0"/>
            </a:br>
            <a:br>
              <a:rPr lang="en-US" sz="2800" dirty="0"/>
            </a:br>
            <a:r>
              <a:rPr lang="en-US" sz="2800" dirty="0"/>
              <a:t>The </a:t>
            </a:r>
            <a:r>
              <a:rPr lang="en-US" sz="2800" dirty="0" err="1"/>
              <a:t>GoogleNet</a:t>
            </a:r>
            <a:r>
              <a:rPr lang="en-US" sz="2800" dirty="0"/>
              <a:t> architecture on the other hand is a much deeper and wider architecture with 22 layers, while still having considerably lower number of parameters (5 million parameters)</a:t>
            </a:r>
          </a:p>
        </p:txBody>
      </p:sp>
    </p:spTree>
    <p:extLst>
      <p:ext uri="{BB962C8B-B14F-4D97-AF65-F5344CB8AC3E}">
        <p14:creationId xmlns:p14="http://schemas.microsoft.com/office/powerpoint/2010/main" val="185901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4810E4-DB25-4DD8-BEA9-877770B44636}"/>
              </a:ext>
            </a:extLst>
          </p:cNvPr>
          <p:cNvSpPr>
            <a:spLocks noGrp="1"/>
          </p:cNvSpPr>
          <p:nvPr>
            <p:ph type="title"/>
          </p:nvPr>
        </p:nvSpPr>
        <p:spPr/>
        <p:txBody>
          <a:bodyPr/>
          <a:lstStyle/>
          <a:p>
            <a:r>
              <a:rPr lang="en-US" dirty="0"/>
              <a:t>60 experimental configurations</a:t>
            </a:r>
          </a:p>
        </p:txBody>
      </p:sp>
      <p:sp>
        <p:nvSpPr>
          <p:cNvPr id="3" name="Segnaposto contenuto 2">
            <a:extLst>
              <a:ext uri="{FF2B5EF4-FFF2-40B4-BE49-F238E27FC236}">
                <a16:creationId xmlns:a16="http://schemas.microsoft.com/office/drawing/2014/main" id="{97CDADB8-BE75-4CCB-95CA-58530334E8BC}"/>
              </a:ext>
            </a:extLst>
          </p:cNvPr>
          <p:cNvSpPr>
            <a:spLocks noGrp="1"/>
          </p:cNvSpPr>
          <p:nvPr>
            <p:ph idx="1"/>
          </p:nvPr>
        </p:nvSpPr>
        <p:spPr/>
        <p:txBody>
          <a:bodyPr>
            <a:normAutofit fontScale="70000" lnSpcReduction="20000"/>
          </a:bodyPr>
          <a:lstStyle/>
          <a:p>
            <a:pPr marL="0" indent="0">
              <a:buNone/>
            </a:pPr>
            <a:r>
              <a:rPr lang="en-US" b="1" dirty="0"/>
              <a:t>Choice of deep learning architecture: </a:t>
            </a:r>
          </a:p>
          <a:p>
            <a:pPr lvl="1"/>
            <a:r>
              <a:rPr lang="en-US" dirty="0" err="1"/>
              <a:t>AlexNet</a:t>
            </a:r>
            <a:endParaRPr lang="en-US" dirty="0"/>
          </a:p>
          <a:p>
            <a:pPr lvl="1"/>
            <a:r>
              <a:rPr lang="en-US" dirty="0" err="1"/>
              <a:t>GoogLeNet</a:t>
            </a:r>
            <a:endParaRPr lang="en-US" dirty="0"/>
          </a:p>
          <a:p>
            <a:pPr marL="0" indent="0">
              <a:buNone/>
            </a:pPr>
            <a:r>
              <a:rPr lang="en-US" b="1" dirty="0"/>
              <a:t>Choice of training mechanism: </a:t>
            </a:r>
          </a:p>
          <a:p>
            <a:pPr lvl="1"/>
            <a:r>
              <a:rPr lang="en-US" dirty="0"/>
              <a:t>Transfer Learning</a:t>
            </a:r>
          </a:p>
          <a:p>
            <a:pPr lvl="1"/>
            <a:r>
              <a:rPr lang="en-US" dirty="0" err="1"/>
              <a:t>TrainingfromScratch</a:t>
            </a:r>
            <a:endParaRPr lang="en-US" dirty="0"/>
          </a:p>
          <a:p>
            <a:pPr marL="0" indent="0">
              <a:buNone/>
            </a:pPr>
            <a:r>
              <a:rPr lang="en-US" b="1" dirty="0"/>
              <a:t>Choice of dataset type: </a:t>
            </a:r>
          </a:p>
          <a:p>
            <a:pPr lvl="1"/>
            <a:r>
              <a:rPr lang="en-US" dirty="0"/>
              <a:t>Color</a:t>
            </a:r>
          </a:p>
          <a:p>
            <a:pPr lvl="1"/>
            <a:r>
              <a:rPr lang="en-US" dirty="0"/>
              <a:t>Grayscale</a:t>
            </a:r>
          </a:p>
          <a:p>
            <a:pPr lvl="1"/>
            <a:r>
              <a:rPr lang="en-US" dirty="0" err="1"/>
              <a:t>LeafSegmented</a:t>
            </a:r>
            <a:endParaRPr lang="en-US" dirty="0"/>
          </a:p>
          <a:p>
            <a:pPr marL="0" indent="0">
              <a:buNone/>
            </a:pPr>
            <a:r>
              <a:rPr lang="en-US" b="1" dirty="0"/>
              <a:t>Choice of training-testing set distribution: </a:t>
            </a:r>
          </a:p>
          <a:p>
            <a:pPr lvl="1"/>
            <a:r>
              <a:rPr lang="en-US" dirty="0"/>
              <a:t>Train:80%, Test:20% </a:t>
            </a:r>
          </a:p>
          <a:p>
            <a:pPr lvl="1"/>
            <a:r>
              <a:rPr lang="en-US" dirty="0"/>
              <a:t>Train:60%, Test:40%  </a:t>
            </a:r>
          </a:p>
          <a:p>
            <a:pPr lvl="1"/>
            <a:r>
              <a:rPr lang="en-US" dirty="0"/>
              <a:t>Train:50%, Test:50%  </a:t>
            </a:r>
          </a:p>
          <a:p>
            <a:pPr lvl="1"/>
            <a:r>
              <a:rPr lang="en-US" dirty="0"/>
              <a:t>Train:40%, Test:60%  </a:t>
            </a:r>
          </a:p>
          <a:p>
            <a:pPr lvl="1"/>
            <a:r>
              <a:rPr lang="en-US" dirty="0"/>
              <a:t>Train:20%, Test:80%</a:t>
            </a:r>
          </a:p>
        </p:txBody>
      </p:sp>
    </p:spTree>
    <p:extLst>
      <p:ext uri="{BB962C8B-B14F-4D97-AF65-F5344CB8AC3E}">
        <p14:creationId xmlns:p14="http://schemas.microsoft.com/office/powerpoint/2010/main" val="316598426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850</Words>
  <Application>Microsoft Office PowerPoint</Application>
  <PresentationFormat>Widescreen</PresentationFormat>
  <Paragraphs>77</Paragraphs>
  <Slides>14</Slides>
  <Notes>0</Notes>
  <HiddenSlides>0</HiddenSlides>
  <MMClips>0</MMClips>
  <ScaleCrop>false</ScaleCrop>
  <HeadingPairs>
    <vt:vector size="8" baseType="variant">
      <vt:variant>
        <vt:lpstr>Caratteri utilizzati</vt:lpstr>
      </vt:variant>
      <vt:variant>
        <vt:i4>4</vt:i4>
      </vt:variant>
      <vt:variant>
        <vt:lpstr>Tema</vt:lpstr>
      </vt:variant>
      <vt:variant>
        <vt:i4>1</vt:i4>
      </vt:variant>
      <vt:variant>
        <vt:lpstr>Server OLE incorporati</vt:lpstr>
      </vt:variant>
      <vt:variant>
        <vt:i4>1</vt:i4>
      </vt:variant>
      <vt:variant>
        <vt:lpstr>Titoli diapositive</vt:lpstr>
      </vt:variant>
      <vt:variant>
        <vt:i4>14</vt:i4>
      </vt:variant>
    </vt:vector>
  </HeadingPairs>
  <TitlesOfParts>
    <vt:vector size="20" baseType="lpstr">
      <vt:lpstr>Arial</vt:lpstr>
      <vt:lpstr>Calibri</vt:lpstr>
      <vt:lpstr>Calibri Light</vt:lpstr>
      <vt:lpstr>Courier New</vt:lpstr>
      <vt:lpstr>Tema di Office</vt:lpstr>
      <vt:lpstr>Acrobat Document</vt:lpstr>
      <vt:lpstr>Using Deep Learning for Image-Based Plant Disease Detection </vt:lpstr>
      <vt:lpstr>The Problem</vt:lpstr>
      <vt:lpstr>Solution</vt:lpstr>
      <vt:lpstr>Solution II</vt:lpstr>
      <vt:lpstr>Dataset Description</vt:lpstr>
      <vt:lpstr>Images</vt:lpstr>
      <vt:lpstr>Measurement of Performance </vt:lpstr>
      <vt:lpstr>                                 Approach</vt:lpstr>
      <vt:lpstr>60 experimental configurations</vt:lpstr>
      <vt:lpstr>Standardize the hyper-parameters across all the experiments</vt:lpstr>
      <vt:lpstr>RESULTS</vt:lpstr>
      <vt:lpstr>Considerations about other version of the dataset</vt:lpstr>
      <vt:lpstr>Results on Real Plant images</vt:lpstr>
      <vt:lpstr>Results with a different assumption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Deep Learning for Image-Based Plant Disease Detection</dc:title>
  <dc:creator>Alessandro Erba</dc:creator>
  <cp:lastModifiedBy>Alessandro Erba</cp:lastModifiedBy>
  <cp:revision>19</cp:revision>
  <dcterms:created xsi:type="dcterms:W3CDTF">2018-03-02T14:25:37Z</dcterms:created>
  <dcterms:modified xsi:type="dcterms:W3CDTF">2018-03-12T09:35:53Z</dcterms:modified>
</cp:coreProperties>
</file>