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57" r:id="rId5"/>
    <p:sldId id="259" r:id="rId6"/>
    <p:sldId id="258" r:id="rId7"/>
    <p:sldId id="266" r:id="rId8"/>
    <p:sldId id="264" r:id="rId9"/>
    <p:sldId id="265" r:id="rId10"/>
    <p:sldId id="263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1280" autoAdjust="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outlineViewPr>
    <p:cViewPr>
      <p:scale>
        <a:sx n="33" d="100"/>
        <a:sy n="33" d="100"/>
      </p:scale>
      <p:origin x="0" y="-341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DC02D5-50E7-458B-B09D-2516153D9D5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D0E668D-4255-4CE8-B1E6-CEFFCEA38868}">
      <dgm:prSet/>
      <dgm:spPr/>
      <dgm:t>
        <a:bodyPr/>
        <a:lstStyle/>
        <a:p>
          <a:r>
            <a:rPr lang="en-US"/>
            <a:t>Dataset</a:t>
          </a:r>
        </a:p>
      </dgm:t>
    </dgm:pt>
    <dgm:pt modelId="{7183A231-555E-42BC-B47E-80B2DB8C1B30}" type="parTrans" cxnId="{5A2597B9-3BDC-4E51-A621-9B586D4BE829}">
      <dgm:prSet/>
      <dgm:spPr/>
      <dgm:t>
        <a:bodyPr/>
        <a:lstStyle/>
        <a:p>
          <a:endParaRPr lang="en-US"/>
        </a:p>
      </dgm:t>
    </dgm:pt>
    <dgm:pt modelId="{3D643CA9-0CC7-49C0-9C43-ABF2A9856F22}" type="sibTrans" cxnId="{5A2597B9-3BDC-4E51-A621-9B586D4BE829}">
      <dgm:prSet/>
      <dgm:spPr/>
      <dgm:t>
        <a:bodyPr/>
        <a:lstStyle/>
        <a:p>
          <a:endParaRPr lang="en-US"/>
        </a:p>
      </dgm:t>
    </dgm:pt>
    <dgm:pt modelId="{A6A71CD8-AA02-4BCF-8370-E27DF0DFC443}">
      <dgm:prSet/>
      <dgm:spPr/>
      <dgm:t>
        <a:bodyPr/>
        <a:lstStyle/>
        <a:p>
          <a:r>
            <a:rPr lang="en-US" dirty="0"/>
            <a:t>Image Preprocessing and Labelling</a:t>
          </a:r>
        </a:p>
      </dgm:t>
    </dgm:pt>
    <dgm:pt modelId="{9AAFEB77-3BFD-4161-85C7-F2D118F67849}" type="parTrans" cxnId="{A8C03392-23BD-4716-AA43-FD6378E6BD0F}">
      <dgm:prSet/>
      <dgm:spPr/>
      <dgm:t>
        <a:bodyPr/>
        <a:lstStyle/>
        <a:p>
          <a:endParaRPr lang="en-US"/>
        </a:p>
      </dgm:t>
    </dgm:pt>
    <dgm:pt modelId="{44DE266E-782C-4CC5-9909-E386CA5D8196}" type="sibTrans" cxnId="{A8C03392-23BD-4716-AA43-FD6378E6BD0F}">
      <dgm:prSet/>
      <dgm:spPr/>
      <dgm:t>
        <a:bodyPr/>
        <a:lstStyle/>
        <a:p>
          <a:endParaRPr lang="en-US"/>
        </a:p>
      </dgm:t>
    </dgm:pt>
    <dgm:pt modelId="{03C38033-1770-4714-A4FA-3351EEE0E088}">
      <dgm:prSet/>
      <dgm:spPr/>
      <dgm:t>
        <a:bodyPr/>
        <a:lstStyle/>
        <a:p>
          <a:r>
            <a:rPr lang="en-US"/>
            <a:t>Augmentation Process</a:t>
          </a:r>
        </a:p>
      </dgm:t>
    </dgm:pt>
    <dgm:pt modelId="{BFBCE37A-7F8F-4F7E-8E0D-3092097D2F92}" type="parTrans" cxnId="{A3D3B425-13C7-46F8-846F-1CA027CCF294}">
      <dgm:prSet/>
      <dgm:spPr/>
      <dgm:t>
        <a:bodyPr/>
        <a:lstStyle/>
        <a:p>
          <a:endParaRPr lang="en-US"/>
        </a:p>
      </dgm:t>
    </dgm:pt>
    <dgm:pt modelId="{4A2FED30-E203-4819-914B-6CA2E9176A06}" type="sibTrans" cxnId="{A3D3B425-13C7-46F8-846F-1CA027CCF294}">
      <dgm:prSet/>
      <dgm:spPr/>
      <dgm:t>
        <a:bodyPr/>
        <a:lstStyle/>
        <a:p>
          <a:endParaRPr lang="en-US"/>
        </a:p>
      </dgm:t>
    </dgm:pt>
    <dgm:pt modelId="{62D862CC-5161-41AD-8C4A-B554984277F0}">
      <dgm:prSet/>
      <dgm:spPr/>
      <dgm:t>
        <a:bodyPr/>
        <a:lstStyle/>
        <a:p>
          <a:r>
            <a:rPr lang="en-US" dirty="0"/>
            <a:t>Neural Network Training</a:t>
          </a:r>
        </a:p>
      </dgm:t>
    </dgm:pt>
    <dgm:pt modelId="{4487466C-775E-4333-9116-8843F2814B8E}" type="parTrans" cxnId="{A5F8BD6F-AC78-4F70-90CA-17A22CDB1C24}">
      <dgm:prSet/>
      <dgm:spPr/>
      <dgm:t>
        <a:bodyPr/>
        <a:lstStyle/>
        <a:p>
          <a:endParaRPr lang="en-US"/>
        </a:p>
      </dgm:t>
    </dgm:pt>
    <dgm:pt modelId="{A6490135-5A95-4DA5-947A-FD7CA25C13B3}" type="sibTrans" cxnId="{A5F8BD6F-AC78-4F70-90CA-17A22CDB1C24}">
      <dgm:prSet/>
      <dgm:spPr/>
      <dgm:t>
        <a:bodyPr/>
        <a:lstStyle/>
        <a:p>
          <a:endParaRPr lang="en-US"/>
        </a:p>
      </dgm:t>
    </dgm:pt>
    <dgm:pt modelId="{B411181D-899E-4F9D-B811-91C4578B3B62}">
      <dgm:prSet/>
      <dgm:spPr/>
      <dgm:t>
        <a:bodyPr/>
        <a:lstStyle/>
        <a:p>
          <a:r>
            <a:rPr lang="en-US"/>
            <a:t>Performed Tests</a:t>
          </a:r>
        </a:p>
      </dgm:t>
    </dgm:pt>
    <dgm:pt modelId="{4866DBE3-0AB5-443F-B189-543F82258E69}" type="parTrans" cxnId="{0030B8A8-CF18-4446-8F00-3C4B4C71DF04}">
      <dgm:prSet/>
      <dgm:spPr/>
      <dgm:t>
        <a:bodyPr/>
        <a:lstStyle/>
        <a:p>
          <a:endParaRPr lang="en-US"/>
        </a:p>
      </dgm:t>
    </dgm:pt>
    <dgm:pt modelId="{5A65AA4F-2FC4-4828-BFCB-173CFCAF94C1}" type="sibTrans" cxnId="{0030B8A8-CF18-4446-8F00-3C4B4C71DF04}">
      <dgm:prSet/>
      <dgm:spPr/>
      <dgm:t>
        <a:bodyPr/>
        <a:lstStyle/>
        <a:p>
          <a:endParaRPr lang="en-US"/>
        </a:p>
      </dgm:t>
    </dgm:pt>
    <dgm:pt modelId="{6590C908-805E-4DA2-9B3A-EFCA4708E913}">
      <dgm:prSet/>
      <dgm:spPr/>
      <dgm:t>
        <a:bodyPr/>
        <a:lstStyle/>
        <a:p>
          <a:r>
            <a:rPr lang="en-US"/>
            <a:t>Fine-Tuning</a:t>
          </a:r>
        </a:p>
      </dgm:t>
    </dgm:pt>
    <dgm:pt modelId="{E027FCDF-587C-4D49-81FF-AF4D4D24BBBA}" type="parTrans" cxnId="{1846A951-F9CF-4A1D-B44A-5F320C9A22C7}">
      <dgm:prSet/>
      <dgm:spPr/>
      <dgm:t>
        <a:bodyPr/>
        <a:lstStyle/>
        <a:p>
          <a:endParaRPr lang="en-US"/>
        </a:p>
      </dgm:t>
    </dgm:pt>
    <dgm:pt modelId="{83A6E445-4503-4677-B91D-F1EF877966DC}" type="sibTrans" cxnId="{1846A951-F9CF-4A1D-B44A-5F320C9A22C7}">
      <dgm:prSet/>
      <dgm:spPr/>
      <dgm:t>
        <a:bodyPr/>
        <a:lstStyle/>
        <a:p>
          <a:endParaRPr lang="en-US"/>
        </a:p>
      </dgm:t>
    </dgm:pt>
    <dgm:pt modelId="{4FC29C70-2A8A-4946-AC53-8A4210B23D8C}">
      <dgm:prSet/>
      <dgm:spPr/>
      <dgm:t>
        <a:bodyPr/>
        <a:lstStyle/>
        <a:p>
          <a:r>
            <a:rPr lang="en-US" dirty="0"/>
            <a:t>Equipment</a:t>
          </a:r>
        </a:p>
      </dgm:t>
    </dgm:pt>
    <dgm:pt modelId="{1846219B-5F71-4545-A08C-9E0FC45D16EA}" type="parTrans" cxnId="{D0567F06-C972-4FEB-B644-D368DB5A1A6C}">
      <dgm:prSet/>
      <dgm:spPr/>
      <dgm:t>
        <a:bodyPr/>
        <a:lstStyle/>
        <a:p>
          <a:endParaRPr lang="en-US"/>
        </a:p>
      </dgm:t>
    </dgm:pt>
    <dgm:pt modelId="{36C6A43F-0D78-4B11-93E7-4F3522384D12}" type="sibTrans" cxnId="{D0567F06-C972-4FEB-B644-D368DB5A1A6C}">
      <dgm:prSet/>
      <dgm:spPr/>
      <dgm:t>
        <a:bodyPr/>
        <a:lstStyle/>
        <a:p>
          <a:endParaRPr lang="en-US"/>
        </a:p>
      </dgm:t>
    </dgm:pt>
    <dgm:pt modelId="{BEA491F6-8CF2-4675-8138-A19A30B1CD74}" type="pres">
      <dgm:prSet presAssocID="{BFDC02D5-50E7-458B-B09D-2516153D9D51}" presName="Name0" presStyleCnt="0">
        <dgm:presLayoutVars>
          <dgm:dir/>
          <dgm:resizeHandles val="exact"/>
        </dgm:presLayoutVars>
      </dgm:prSet>
      <dgm:spPr/>
    </dgm:pt>
    <dgm:pt modelId="{7B3B033D-CEBA-4836-9F19-7817808218E4}" type="pres">
      <dgm:prSet presAssocID="{4D0E668D-4255-4CE8-B1E6-CEFFCEA38868}" presName="parTxOnly" presStyleLbl="node1" presStyleIdx="0" presStyleCnt="7">
        <dgm:presLayoutVars>
          <dgm:bulletEnabled val="1"/>
        </dgm:presLayoutVars>
      </dgm:prSet>
      <dgm:spPr/>
    </dgm:pt>
    <dgm:pt modelId="{D4BC7DA7-76E2-4311-AB50-7A213C8CA6ED}" type="pres">
      <dgm:prSet presAssocID="{3D643CA9-0CC7-49C0-9C43-ABF2A9856F22}" presName="parSpace" presStyleCnt="0"/>
      <dgm:spPr/>
    </dgm:pt>
    <dgm:pt modelId="{B8B5E8A9-C92F-4638-9284-0CB384F762FA}" type="pres">
      <dgm:prSet presAssocID="{A6A71CD8-AA02-4BCF-8370-E27DF0DFC443}" presName="parTxOnly" presStyleLbl="node1" presStyleIdx="1" presStyleCnt="7">
        <dgm:presLayoutVars>
          <dgm:bulletEnabled val="1"/>
        </dgm:presLayoutVars>
      </dgm:prSet>
      <dgm:spPr/>
    </dgm:pt>
    <dgm:pt modelId="{EE50379B-67BC-4015-B446-8B28EF08933B}" type="pres">
      <dgm:prSet presAssocID="{44DE266E-782C-4CC5-9909-E386CA5D8196}" presName="parSpace" presStyleCnt="0"/>
      <dgm:spPr/>
    </dgm:pt>
    <dgm:pt modelId="{2ABE83B7-12CE-4FAC-B809-E6C5AF3E365E}" type="pres">
      <dgm:prSet presAssocID="{03C38033-1770-4714-A4FA-3351EEE0E088}" presName="parTxOnly" presStyleLbl="node1" presStyleIdx="2" presStyleCnt="7">
        <dgm:presLayoutVars>
          <dgm:bulletEnabled val="1"/>
        </dgm:presLayoutVars>
      </dgm:prSet>
      <dgm:spPr/>
    </dgm:pt>
    <dgm:pt modelId="{763967C1-11FB-4404-B24E-D4CCA2F2DE2A}" type="pres">
      <dgm:prSet presAssocID="{4A2FED30-E203-4819-914B-6CA2E9176A06}" presName="parSpace" presStyleCnt="0"/>
      <dgm:spPr/>
    </dgm:pt>
    <dgm:pt modelId="{9BFFA713-9C46-4DDB-99A7-66801D7B2E57}" type="pres">
      <dgm:prSet presAssocID="{62D862CC-5161-41AD-8C4A-B554984277F0}" presName="parTxOnly" presStyleLbl="node1" presStyleIdx="3" presStyleCnt="7">
        <dgm:presLayoutVars>
          <dgm:bulletEnabled val="1"/>
        </dgm:presLayoutVars>
      </dgm:prSet>
      <dgm:spPr/>
    </dgm:pt>
    <dgm:pt modelId="{9ABE0842-8E33-4D58-8BE8-F91BEA2935BF}" type="pres">
      <dgm:prSet presAssocID="{A6490135-5A95-4DA5-947A-FD7CA25C13B3}" presName="parSpace" presStyleCnt="0"/>
      <dgm:spPr/>
    </dgm:pt>
    <dgm:pt modelId="{933C696C-F316-422E-B82A-80685DC1BBCB}" type="pres">
      <dgm:prSet presAssocID="{B411181D-899E-4F9D-B811-91C4578B3B62}" presName="parTxOnly" presStyleLbl="node1" presStyleIdx="4" presStyleCnt="7">
        <dgm:presLayoutVars>
          <dgm:bulletEnabled val="1"/>
        </dgm:presLayoutVars>
      </dgm:prSet>
      <dgm:spPr/>
    </dgm:pt>
    <dgm:pt modelId="{20C05FA5-60A3-450F-A9D0-A65BC1444888}" type="pres">
      <dgm:prSet presAssocID="{5A65AA4F-2FC4-4828-BFCB-173CFCAF94C1}" presName="parSpace" presStyleCnt="0"/>
      <dgm:spPr/>
    </dgm:pt>
    <dgm:pt modelId="{91DB1191-FB9B-4AEC-8E93-26F4FAAADF37}" type="pres">
      <dgm:prSet presAssocID="{6590C908-805E-4DA2-9B3A-EFCA4708E913}" presName="parTxOnly" presStyleLbl="node1" presStyleIdx="5" presStyleCnt="7">
        <dgm:presLayoutVars>
          <dgm:bulletEnabled val="1"/>
        </dgm:presLayoutVars>
      </dgm:prSet>
      <dgm:spPr/>
    </dgm:pt>
    <dgm:pt modelId="{1E286F33-33DD-4CE4-A131-85C0E0159FC3}" type="pres">
      <dgm:prSet presAssocID="{83A6E445-4503-4677-B91D-F1EF877966DC}" presName="parSpace" presStyleCnt="0"/>
      <dgm:spPr/>
    </dgm:pt>
    <dgm:pt modelId="{CC3C0253-E8FD-4169-863A-E251EE95A5F8}" type="pres">
      <dgm:prSet presAssocID="{4FC29C70-2A8A-4946-AC53-8A4210B23D8C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D0567F06-C972-4FEB-B644-D368DB5A1A6C}" srcId="{BFDC02D5-50E7-458B-B09D-2516153D9D51}" destId="{4FC29C70-2A8A-4946-AC53-8A4210B23D8C}" srcOrd="6" destOrd="0" parTransId="{1846219B-5F71-4545-A08C-9E0FC45D16EA}" sibTransId="{36C6A43F-0D78-4B11-93E7-4F3522384D12}"/>
    <dgm:cxn modelId="{A3D3B425-13C7-46F8-846F-1CA027CCF294}" srcId="{BFDC02D5-50E7-458B-B09D-2516153D9D51}" destId="{03C38033-1770-4714-A4FA-3351EEE0E088}" srcOrd="2" destOrd="0" parTransId="{BFBCE37A-7F8F-4F7E-8E0D-3092097D2F92}" sibTransId="{4A2FED30-E203-4819-914B-6CA2E9176A06}"/>
    <dgm:cxn modelId="{3D6B4526-F1F2-4F4A-B952-3664122519F0}" type="presOf" srcId="{4FC29C70-2A8A-4946-AC53-8A4210B23D8C}" destId="{CC3C0253-E8FD-4169-863A-E251EE95A5F8}" srcOrd="0" destOrd="0" presId="urn:microsoft.com/office/officeart/2005/8/layout/hChevron3"/>
    <dgm:cxn modelId="{45D4F631-CF1B-4A69-B18F-E0C517E938A3}" type="presOf" srcId="{62D862CC-5161-41AD-8C4A-B554984277F0}" destId="{9BFFA713-9C46-4DDB-99A7-66801D7B2E57}" srcOrd="0" destOrd="0" presId="urn:microsoft.com/office/officeart/2005/8/layout/hChevron3"/>
    <dgm:cxn modelId="{A5F8BD6F-AC78-4F70-90CA-17A22CDB1C24}" srcId="{BFDC02D5-50E7-458B-B09D-2516153D9D51}" destId="{62D862CC-5161-41AD-8C4A-B554984277F0}" srcOrd="3" destOrd="0" parTransId="{4487466C-775E-4333-9116-8843F2814B8E}" sibTransId="{A6490135-5A95-4DA5-947A-FD7CA25C13B3}"/>
    <dgm:cxn modelId="{1846A951-F9CF-4A1D-B44A-5F320C9A22C7}" srcId="{BFDC02D5-50E7-458B-B09D-2516153D9D51}" destId="{6590C908-805E-4DA2-9B3A-EFCA4708E913}" srcOrd="5" destOrd="0" parTransId="{E027FCDF-587C-4D49-81FF-AF4D4D24BBBA}" sibTransId="{83A6E445-4503-4677-B91D-F1EF877966DC}"/>
    <dgm:cxn modelId="{D2A5B079-C309-4381-BF51-5A5450CDA4B0}" type="presOf" srcId="{4D0E668D-4255-4CE8-B1E6-CEFFCEA38868}" destId="{7B3B033D-CEBA-4836-9F19-7817808218E4}" srcOrd="0" destOrd="0" presId="urn:microsoft.com/office/officeart/2005/8/layout/hChevron3"/>
    <dgm:cxn modelId="{02BE1B81-2A69-43ED-AC95-58BFDA59D228}" type="presOf" srcId="{BFDC02D5-50E7-458B-B09D-2516153D9D51}" destId="{BEA491F6-8CF2-4675-8138-A19A30B1CD74}" srcOrd="0" destOrd="0" presId="urn:microsoft.com/office/officeart/2005/8/layout/hChevron3"/>
    <dgm:cxn modelId="{A8C03392-23BD-4716-AA43-FD6378E6BD0F}" srcId="{BFDC02D5-50E7-458B-B09D-2516153D9D51}" destId="{A6A71CD8-AA02-4BCF-8370-E27DF0DFC443}" srcOrd="1" destOrd="0" parTransId="{9AAFEB77-3BFD-4161-85C7-F2D118F67849}" sibTransId="{44DE266E-782C-4CC5-9909-E386CA5D8196}"/>
    <dgm:cxn modelId="{0030B8A8-CF18-4446-8F00-3C4B4C71DF04}" srcId="{BFDC02D5-50E7-458B-B09D-2516153D9D51}" destId="{B411181D-899E-4F9D-B811-91C4578B3B62}" srcOrd="4" destOrd="0" parTransId="{4866DBE3-0AB5-443F-B189-543F82258E69}" sibTransId="{5A65AA4F-2FC4-4828-BFCB-173CFCAF94C1}"/>
    <dgm:cxn modelId="{87014BB8-B931-4178-B467-7C6FCE127FCD}" type="presOf" srcId="{03C38033-1770-4714-A4FA-3351EEE0E088}" destId="{2ABE83B7-12CE-4FAC-B809-E6C5AF3E365E}" srcOrd="0" destOrd="0" presId="urn:microsoft.com/office/officeart/2005/8/layout/hChevron3"/>
    <dgm:cxn modelId="{5A2597B9-3BDC-4E51-A621-9B586D4BE829}" srcId="{BFDC02D5-50E7-458B-B09D-2516153D9D51}" destId="{4D0E668D-4255-4CE8-B1E6-CEFFCEA38868}" srcOrd="0" destOrd="0" parTransId="{7183A231-555E-42BC-B47E-80B2DB8C1B30}" sibTransId="{3D643CA9-0CC7-49C0-9C43-ABF2A9856F22}"/>
    <dgm:cxn modelId="{CE73CFD7-16E0-47B3-9C9C-7125080C6E26}" type="presOf" srcId="{6590C908-805E-4DA2-9B3A-EFCA4708E913}" destId="{91DB1191-FB9B-4AEC-8E93-26F4FAAADF37}" srcOrd="0" destOrd="0" presId="urn:microsoft.com/office/officeart/2005/8/layout/hChevron3"/>
    <dgm:cxn modelId="{BE4985E3-2ABE-4216-A0DB-80D287D8C085}" type="presOf" srcId="{B411181D-899E-4F9D-B811-91C4578B3B62}" destId="{933C696C-F316-422E-B82A-80685DC1BBCB}" srcOrd="0" destOrd="0" presId="urn:microsoft.com/office/officeart/2005/8/layout/hChevron3"/>
    <dgm:cxn modelId="{445ED4F1-AC29-4C39-8A50-7EDC9E497A0E}" type="presOf" srcId="{A6A71CD8-AA02-4BCF-8370-E27DF0DFC443}" destId="{B8B5E8A9-C92F-4638-9284-0CB384F762FA}" srcOrd="0" destOrd="0" presId="urn:microsoft.com/office/officeart/2005/8/layout/hChevron3"/>
    <dgm:cxn modelId="{6483DC52-C78B-4BC1-BAC8-7458E286DF56}" type="presParOf" srcId="{BEA491F6-8CF2-4675-8138-A19A30B1CD74}" destId="{7B3B033D-CEBA-4836-9F19-7817808218E4}" srcOrd="0" destOrd="0" presId="urn:microsoft.com/office/officeart/2005/8/layout/hChevron3"/>
    <dgm:cxn modelId="{997AF482-7EDB-4764-BA81-050B46D6CB2B}" type="presParOf" srcId="{BEA491F6-8CF2-4675-8138-A19A30B1CD74}" destId="{D4BC7DA7-76E2-4311-AB50-7A213C8CA6ED}" srcOrd="1" destOrd="0" presId="urn:microsoft.com/office/officeart/2005/8/layout/hChevron3"/>
    <dgm:cxn modelId="{883757CD-FA2A-416F-9C71-F6B1BD87F87F}" type="presParOf" srcId="{BEA491F6-8CF2-4675-8138-A19A30B1CD74}" destId="{B8B5E8A9-C92F-4638-9284-0CB384F762FA}" srcOrd="2" destOrd="0" presId="urn:microsoft.com/office/officeart/2005/8/layout/hChevron3"/>
    <dgm:cxn modelId="{991ACA0B-EE96-49B0-91A8-545A3C65E18E}" type="presParOf" srcId="{BEA491F6-8CF2-4675-8138-A19A30B1CD74}" destId="{EE50379B-67BC-4015-B446-8B28EF08933B}" srcOrd="3" destOrd="0" presId="urn:microsoft.com/office/officeart/2005/8/layout/hChevron3"/>
    <dgm:cxn modelId="{BDE4C275-9BAF-4B36-BB28-B2A507A011DE}" type="presParOf" srcId="{BEA491F6-8CF2-4675-8138-A19A30B1CD74}" destId="{2ABE83B7-12CE-4FAC-B809-E6C5AF3E365E}" srcOrd="4" destOrd="0" presId="urn:microsoft.com/office/officeart/2005/8/layout/hChevron3"/>
    <dgm:cxn modelId="{C36B7184-926D-4271-92BA-0C0E6D23E872}" type="presParOf" srcId="{BEA491F6-8CF2-4675-8138-A19A30B1CD74}" destId="{763967C1-11FB-4404-B24E-D4CCA2F2DE2A}" srcOrd="5" destOrd="0" presId="urn:microsoft.com/office/officeart/2005/8/layout/hChevron3"/>
    <dgm:cxn modelId="{928A6C4D-72E7-4394-9E93-6CE5431ED79B}" type="presParOf" srcId="{BEA491F6-8CF2-4675-8138-A19A30B1CD74}" destId="{9BFFA713-9C46-4DDB-99A7-66801D7B2E57}" srcOrd="6" destOrd="0" presId="urn:microsoft.com/office/officeart/2005/8/layout/hChevron3"/>
    <dgm:cxn modelId="{1929DBCC-2F6F-4E46-9CE1-C2558679BDEF}" type="presParOf" srcId="{BEA491F6-8CF2-4675-8138-A19A30B1CD74}" destId="{9ABE0842-8E33-4D58-8BE8-F91BEA2935BF}" srcOrd="7" destOrd="0" presId="urn:microsoft.com/office/officeart/2005/8/layout/hChevron3"/>
    <dgm:cxn modelId="{6A37912D-4D02-4875-AEB2-DA8EBE32A253}" type="presParOf" srcId="{BEA491F6-8CF2-4675-8138-A19A30B1CD74}" destId="{933C696C-F316-422E-B82A-80685DC1BBCB}" srcOrd="8" destOrd="0" presId="urn:microsoft.com/office/officeart/2005/8/layout/hChevron3"/>
    <dgm:cxn modelId="{715543F2-5052-4660-8420-5E112FCCEC92}" type="presParOf" srcId="{BEA491F6-8CF2-4675-8138-A19A30B1CD74}" destId="{20C05FA5-60A3-450F-A9D0-A65BC1444888}" srcOrd="9" destOrd="0" presId="urn:microsoft.com/office/officeart/2005/8/layout/hChevron3"/>
    <dgm:cxn modelId="{1DCB824E-871A-4D4E-9545-4DDB42D501F1}" type="presParOf" srcId="{BEA491F6-8CF2-4675-8138-A19A30B1CD74}" destId="{91DB1191-FB9B-4AEC-8E93-26F4FAAADF37}" srcOrd="10" destOrd="0" presId="urn:microsoft.com/office/officeart/2005/8/layout/hChevron3"/>
    <dgm:cxn modelId="{DA41891B-79A2-477D-B0FF-3CE451A561F8}" type="presParOf" srcId="{BEA491F6-8CF2-4675-8138-A19A30B1CD74}" destId="{1E286F33-33DD-4CE4-A131-85C0E0159FC3}" srcOrd="11" destOrd="0" presId="urn:microsoft.com/office/officeart/2005/8/layout/hChevron3"/>
    <dgm:cxn modelId="{AE018852-1DA1-433A-8F91-CFE9B17A69AC}" type="presParOf" srcId="{BEA491F6-8CF2-4675-8138-A19A30B1CD74}" destId="{CC3C0253-E8FD-4169-863A-E251EE95A5F8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3B033D-CEBA-4836-9F19-7817808218E4}">
      <dsp:nvSpPr>
        <dsp:cNvPr id="0" name=""/>
        <dsp:cNvSpPr/>
      </dsp:nvSpPr>
      <dsp:spPr>
        <a:xfrm>
          <a:off x="1540" y="1813168"/>
          <a:ext cx="1812503" cy="72500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Dataset</a:t>
          </a:r>
        </a:p>
      </dsp:txBody>
      <dsp:txXfrm>
        <a:off x="1540" y="1813168"/>
        <a:ext cx="1631253" cy="725001"/>
      </dsp:txXfrm>
    </dsp:sp>
    <dsp:sp modelId="{B8B5E8A9-C92F-4638-9284-0CB384F762FA}">
      <dsp:nvSpPr>
        <dsp:cNvPr id="0" name=""/>
        <dsp:cNvSpPr/>
      </dsp:nvSpPr>
      <dsp:spPr>
        <a:xfrm>
          <a:off x="1451543" y="1813168"/>
          <a:ext cx="1812503" cy="7250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Image Preprocessing and Labelling</a:t>
          </a:r>
        </a:p>
      </dsp:txBody>
      <dsp:txXfrm>
        <a:off x="1814044" y="1813168"/>
        <a:ext cx="1087502" cy="725001"/>
      </dsp:txXfrm>
    </dsp:sp>
    <dsp:sp modelId="{2ABE83B7-12CE-4FAC-B809-E6C5AF3E365E}">
      <dsp:nvSpPr>
        <dsp:cNvPr id="0" name=""/>
        <dsp:cNvSpPr/>
      </dsp:nvSpPr>
      <dsp:spPr>
        <a:xfrm>
          <a:off x="2901545" y="1813168"/>
          <a:ext cx="1812503" cy="7250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Augmentation Process</a:t>
          </a:r>
        </a:p>
      </dsp:txBody>
      <dsp:txXfrm>
        <a:off x="3264046" y="1813168"/>
        <a:ext cx="1087502" cy="725001"/>
      </dsp:txXfrm>
    </dsp:sp>
    <dsp:sp modelId="{9BFFA713-9C46-4DDB-99A7-66801D7B2E57}">
      <dsp:nvSpPr>
        <dsp:cNvPr id="0" name=""/>
        <dsp:cNvSpPr/>
      </dsp:nvSpPr>
      <dsp:spPr>
        <a:xfrm>
          <a:off x="4351548" y="1813168"/>
          <a:ext cx="1812503" cy="7250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Neural Network Training</a:t>
          </a:r>
        </a:p>
      </dsp:txBody>
      <dsp:txXfrm>
        <a:off x="4714049" y="1813168"/>
        <a:ext cx="1087502" cy="725001"/>
      </dsp:txXfrm>
    </dsp:sp>
    <dsp:sp modelId="{933C696C-F316-422E-B82A-80685DC1BBCB}">
      <dsp:nvSpPr>
        <dsp:cNvPr id="0" name=""/>
        <dsp:cNvSpPr/>
      </dsp:nvSpPr>
      <dsp:spPr>
        <a:xfrm>
          <a:off x="5801550" y="1813168"/>
          <a:ext cx="1812503" cy="7250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Performed Tests</a:t>
          </a:r>
        </a:p>
      </dsp:txBody>
      <dsp:txXfrm>
        <a:off x="6164051" y="1813168"/>
        <a:ext cx="1087502" cy="725001"/>
      </dsp:txXfrm>
    </dsp:sp>
    <dsp:sp modelId="{91DB1191-FB9B-4AEC-8E93-26F4FAAADF37}">
      <dsp:nvSpPr>
        <dsp:cNvPr id="0" name=""/>
        <dsp:cNvSpPr/>
      </dsp:nvSpPr>
      <dsp:spPr>
        <a:xfrm>
          <a:off x="7251553" y="1813168"/>
          <a:ext cx="1812503" cy="7250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Fine-Tuning</a:t>
          </a:r>
        </a:p>
      </dsp:txBody>
      <dsp:txXfrm>
        <a:off x="7614054" y="1813168"/>
        <a:ext cx="1087502" cy="725001"/>
      </dsp:txXfrm>
    </dsp:sp>
    <dsp:sp modelId="{CC3C0253-E8FD-4169-863A-E251EE95A5F8}">
      <dsp:nvSpPr>
        <dsp:cNvPr id="0" name=""/>
        <dsp:cNvSpPr/>
      </dsp:nvSpPr>
      <dsp:spPr>
        <a:xfrm>
          <a:off x="8701556" y="1813168"/>
          <a:ext cx="1812503" cy="7250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Equipment</a:t>
          </a:r>
        </a:p>
      </dsp:txBody>
      <dsp:txXfrm>
        <a:off x="9064057" y="1813168"/>
        <a:ext cx="1087502" cy="7250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3FFF5-09F3-49C7-8BE2-86F7D5B22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05C874-94D9-4199-8625-6A6B58068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EE27C-3C85-47DA-93FD-83CC4E17E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17A6-5C06-4143-BF78-0B7BFCBD851F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FF8F6-913E-43B2-BC7C-56AE6E930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5F8DC-71DD-47F7-94A5-694C72DFC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55EFD-383E-45E8-82D7-C9F5D90A0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18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FE574-7D3A-48B0-9D82-C2F1CA94A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0EBB78-7068-45F0-B3F7-25194E337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DF92D-AF85-4CB5-A052-7970ADC26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17A6-5C06-4143-BF78-0B7BFCBD851F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910C8-1EF6-430B-855C-F66D14DB5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A18E1-AE85-4CD2-8CE2-91C3D2009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55EFD-383E-45E8-82D7-C9F5D90A0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6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0A9C60-6D61-43CB-A020-494AA534E7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E85BC-7CF1-40DE-BF9D-A5A565468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8528A-56E3-4DF9-B7FB-D7F6B9381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17A6-5C06-4143-BF78-0B7BFCBD851F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F2355-1FC5-48E1-95F4-DF7907489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A6543-6BC2-45BB-BEC7-2F357BF3C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55EFD-383E-45E8-82D7-C9F5D90A0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79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B9C31-5FA0-475B-A3A8-13961E347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5C2B1-C11F-4A4A-87CF-3524D26E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C4D83-EB9F-4DAC-88E2-84F332414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17A6-5C06-4143-BF78-0B7BFCBD851F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D4B7A-1AA6-45A2-9380-679399728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135CC-7710-41F7-BE99-C09C721E0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55EFD-383E-45E8-82D7-C9F5D90A0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1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C3D10-7A49-4A0F-AD5E-FDF562BC4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9D072-A375-4DF4-A178-137E40696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DBAEA-08F1-4437-8206-A8111D888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17A6-5C06-4143-BF78-0B7BFCBD851F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3B075-37F9-4C17-9EC2-EA5A2C748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2B8A4-56D4-4612-B826-5884C2F6D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55EFD-383E-45E8-82D7-C9F5D90A0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87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BE378-A27C-45EE-8D81-A349F0768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1E004-7298-429A-8F8B-C8C76FE268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A5220B-3184-4478-A46F-AAAAD1A12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AEACE-8EE4-4F48-BC61-D17A17C35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17A6-5C06-4143-BF78-0B7BFCBD851F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E2C55-E8D7-4047-BF21-6D80F89A6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F23D4-C2C1-41B1-B168-85C647AD3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55EFD-383E-45E8-82D7-C9F5D90A0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10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6B66D-3A7B-4414-B4F5-043A51046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D8238-A672-48BE-A964-06277EEE3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B0E4D-C959-44F3-8B47-1835054AA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4B87A1-FC0B-48A6-8620-866F3A85F3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B53A6-2EBE-4324-85B3-5E0ACE2FCF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CF3CB6-B53E-4BED-833F-AF5D6A6AD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17A6-5C06-4143-BF78-0B7BFCBD851F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861427-29DF-499E-8E91-0FC3F7C34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B5C712-E6F1-4C57-A7A7-6786D5F13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55EFD-383E-45E8-82D7-C9F5D90A0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15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08C0A-219F-4BC4-9F51-B16C2FE9A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201C6A-E5DF-4139-ACF6-9DB3411B6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17A6-5C06-4143-BF78-0B7BFCBD851F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C16808-F1F6-4D0C-AAD6-EDF02B883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B13563-B282-4D2D-B603-1E122E6F0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55EFD-383E-45E8-82D7-C9F5D90A0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16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CFC16B-4F20-4A00-B898-266A29B7C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17A6-5C06-4143-BF78-0B7BFCBD851F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FB8792-2610-49D9-B6DB-CD71B374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08241C-75F0-4420-BE08-5BF445052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55EFD-383E-45E8-82D7-C9F5D90A0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1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5218A-6066-4B41-B487-42977BFEC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31C99-BFC5-40A6-908C-827333179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4CE817-4529-47B1-9CE5-9396DB407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C4208-4587-456E-8CFC-E011D48A4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17A6-5C06-4143-BF78-0B7BFCBD851F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36CA3-53AA-4B61-A2EF-F5B1C4021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DBC03-899C-4B64-8501-0A6340612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55EFD-383E-45E8-82D7-C9F5D90A0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2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7AF53-DBF3-4CCE-89FE-1C3D586ED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66B462-D1CC-48F4-ACD8-DCDB24F857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B7417-AAAF-4957-A9C5-1D0F29993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22B3C-40D0-47AB-A1B7-A21979427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17A6-5C06-4143-BF78-0B7BFCBD851F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9F864-ED2E-41B9-AEAE-AFCF01F4A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3E665-488B-4200-94D3-741C7F928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55EFD-383E-45E8-82D7-C9F5D90A0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42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3844F6-D78B-41D6-A893-5C72DFFA3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31854-242C-4EC5-A4C0-A672AA54F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5CF78-902A-4837-8D13-7A92DCD8F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C17A6-5C06-4143-BF78-0B7BFCBD851F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5D77F-75D4-466D-9AFD-FA28FA7CC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CBD2C-724E-4E9A-8D44-332AC990DB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55EFD-383E-45E8-82D7-C9F5D90A0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30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D3E23-9856-4454-8ACF-E56B1A1D8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287" y="1122363"/>
            <a:ext cx="11714921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Deep Neural Networks Based Recognition of</a:t>
            </a:r>
            <a:br>
              <a:rPr lang="en-US" b="1" dirty="0"/>
            </a:br>
            <a:r>
              <a:rPr lang="en-US" b="1" dirty="0"/>
              <a:t>Plant Diseases by Leaf Image Classification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248C22-1E74-4423-98CC-FDDD7A646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it-IT" dirty="0" err="1"/>
              <a:t>Research</a:t>
            </a:r>
            <a:r>
              <a:rPr lang="it-IT" dirty="0"/>
              <a:t> </a:t>
            </a:r>
            <a:r>
              <a:rPr lang="it-IT" dirty="0" err="1"/>
              <a:t>Article</a:t>
            </a:r>
            <a:r>
              <a:rPr lang="it-IT" dirty="0"/>
              <a:t>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029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4928A-3D1F-467B-9239-67B00FA62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48955-1553-48F6-B5C1-719A48A66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Digital image processing: color analysis and thresholding for detection and classification</a:t>
            </a:r>
          </a:p>
          <a:p>
            <a:r>
              <a:rPr lang="en-US" dirty="0"/>
              <a:t>Deep Convolutional Neural Network</a:t>
            </a:r>
          </a:p>
          <a:p>
            <a:r>
              <a:rPr lang="en-US" dirty="0"/>
              <a:t>Data retrieval: database of plant’s leaves that was gathered independently for diverse plant diseases</a:t>
            </a:r>
          </a:p>
          <a:p>
            <a:r>
              <a:rPr lang="en-US" dirty="0"/>
              <a:t>Healthy leaves and background images are in line with other classes, enabling the model to distinguish between diseased leaves and healthy ones or from the environment</a:t>
            </a:r>
          </a:p>
          <a:p>
            <a:r>
              <a:rPr lang="en-US" dirty="0"/>
              <a:t>Focus on the CNN part at the expense of hand-crafted feature extraction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830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9B7AE-35FA-452F-8F8B-02ED21D26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Procedure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5380F8C-FA70-432F-AF2C-5A7C92DE05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0174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5239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BCF47-3FDB-4449-9441-0D2268638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1ADC6-DF6D-4A46-86C1-780ED85B0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Downloaded from various sources on the Internet, searched by disease and plant name</a:t>
            </a:r>
          </a:p>
          <a:p>
            <a:r>
              <a:rPr lang="en-US" dirty="0"/>
              <a:t>13 classes representing plant diseases that can be visually determined from leaves</a:t>
            </a:r>
          </a:p>
          <a:p>
            <a:r>
              <a:rPr lang="en-US" dirty="0"/>
              <a:t>1 healthy leaves class + 1 background class</a:t>
            </a:r>
          </a:p>
          <a:p>
            <a:r>
              <a:rPr lang="en-US" dirty="0"/>
              <a:t>Duplicated images were removed with an automatic script + human expert verification</a:t>
            </a:r>
          </a:p>
          <a:p>
            <a:r>
              <a:rPr lang="en-US" dirty="0"/>
              <a:t>Data Augmentation: using more augmented images, the chance for the network to learn the appropriate features has been increased (</a:t>
            </a:r>
            <a:r>
              <a:rPr lang="en-US" u="sng" dirty="0"/>
              <a:t>remember</a:t>
            </a:r>
            <a:r>
              <a:rPr lang="en-US" dirty="0"/>
              <a:t>: the goal is to train the network to learn the features that distinguish one class from the others)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788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3978B-8F60-4381-A985-3E77C9566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Preprocessing and Labelling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3EA97-EE5D-4F2C-90BA-29DA9942C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Heterogeneous images in quality and resolution from the Internet were preprocessed to gain consistency</a:t>
            </a:r>
          </a:p>
          <a:p>
            <a:r>
              <a:rPr lang="en-US" dirty="0"/>
              <a:t>Square around plant leaves</a:t>
            </a:r>
          </a:p>
          <a:p>
            <a:r>
              <a:rPr lang="en-US" dirty="0"/>
              <a:t>256x256 images</a:t>
            </a:r>
          </a:p>
          <a:p>
            <a:r>
              <a:rPr lang="en-US" dirty="0"/>
              <a:t>Images labelled by experts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3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3978B-8F60-4381-A985-3E77C9566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87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Augmentation</a:t>
            </a:r>
            <a:r>
              <a:rPr lang="en-US" sz="3000" dirty="0"/>
              <a:t> </a:t>
            </a:r>
            <a:r>
              <a:rPr lang="en-US" sz="3600" dirty="0"/>
              <a:t>Process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3EA97-EE5D-4F2C-90BA-29DA9942C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8417"/>
            <a:ext cx="1089660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Purpose: increase the dataset and introduce slight distortion to help reducing overfitting</a:t>
            </a:r>
          </a:p>
          <a:p>
            <a:r>
              <a:rPr lang="en-US" sz="1800" dirty="0"/>
              <a:t>Transformation techniques:</a:t>
            </a:r>
          </a:p>
          <a:p>
            <a:pPr lvl="1"/>
            <a:r>
              <a:rPr lang="en-US" sz="1600" dirty="0"/>
              <a:t>affine transformation </a:t>
            </a:r>
            <a:r>
              <a:rPr lang="en-US" sz="1600" dirty="0">
                <a:sym typeface="Wingdings" panose="05000000000000000000" pitchFamily="2" charset="2"/>
              </a:rPr>
              <a:t> to express translations and rotations (3 points needed)</a:t>
            </a:r>
            <a:endParaRPr lang="en-US" sz="1600" dirty="0"/>
          </a:p>
          <a:p>
            <a:pPr lvl="1"/>
            <a:r>
              <a:rPr lang="en-US" sz="1600" dirty="0"/>
              <a:t>perspective </a:t>
            </a:r>
            <a:r>
              <a:rPr lang="en-US" sz="1600" dirty="0">
                <a:sym typeface="Wingdings" panose="05000000000000000000" pitchFamily="2" charset="2"/>
              </a:rPr>
              <a:t> 3x3 transformation matrix</a:t>
            </a:r>
            <a:endParaRPr lang="en-US" sz="1600" dirty="0"/>
          </a:p>
          <a:p>
            <a:pPr lvl="1"/>
            <a:r>
              <a:rPr lang="en-US" sz="1600" dirty="0"/>
              <a:t>simple image rotations on different axis by various degrees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47664C-CD58-4075-874F-957B30BFB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696" y="1993177"/>
            <a:ext cx="4507140" cy="488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01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F43CA-C2BA-4A83-9CC9-F32F4357B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8B770-0AFE-4B56-9E0C-9FB31B56C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err="1"/>
              <a:t>CaffeNet</a:t>
            </a:r>
            <a:r>
              <a:rPr lang="en-US" dirty="0"/>
              <a:t> as starting point: 8 layers </a:t>
            </a:r>
            <a:r>
              <a:rPr lang="en-US" dirty="0">
                <a:sym typeface="Wingdings" panose="05000000000000000000" pitchFamily="2" charset="2"/>
              </a:rPr>
              <a:t> 5 convolutional and 3 fully connected</a:t>
            </a:r>
          </a:p>
          <a:p>
            <a:r>
              <a:rPr lang="en-US" dirty="0">
                <a:sym typeface="Wingdings" panose="05000000000000000000" pitchFamily="2" charset="2"/>
              </a:rPr>
              <a:t>Last layer altered to fit 15 classes requirement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A5189D-854B-46A9-8929-CD559FC8C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83404"/>
            <a:ext cx="6048156" cy="35745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F1593A-C793-4F2A-B46F-26EC06A4E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156" y="3587751"/>
            <a:ext cx="6048156" cy="262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5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D2CBB-2D70-4FC3-8548-CC5CBFA79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Performed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52ED9-C657-4267-93D3-182808BAD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and validation sets</a:t>
            </a:r>
          </a:p>
          <a:p>
            <a:r>
              <a:rPr lang="en-US" dirty="0"/>
              <a:t>2589 images for the validation set</a:t>
            </a:r>
          </a:p>
          <a:p>
            <a:r>
              <a:rPr lang="en-US" dirty="0"/>
              <a:t>30880 images for the training set</a:t>
            </a:r>
          </a:p>
          <a:p>
            <a:r>
              <a:rPr lang="en-US" dirty="0"/>
              <a:t>10-fold cross-validation every 1000 iterations</a:t>
            </a:r>
          </a:p>
          <a:p>
            <a:r>
              <a:rPr lang="en-US" dirty="0"/>
              <a:t>Top-1 and top-5 error (target label is in one of the top-5 predictions)</a:t>
            </a:r>
          </a:p>
        </p:txBody>
      </p:sp>
    </p:spTree>
    <p:extLst>
      <p:ext uri="{BB962C8B-B14F-4D97-AF65-F5344CB8AC3E}">
        <p14:creationId xmlns:p14="http://schemas.microsoft.com/office/powerpoint/2010/main" val="2803694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885B-841A-4857-A1AB-86CD37001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F5938-B0B7-491F-97AE-3545CCD41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CaffeNet</a:t>
            </a:r>
            <a:r>
              <a:rPr lang="en-US" dirty="0"/>
              <a:t> has 1000 classes output learned from ImageNet</a:t>
            </a:r>
          </a:p>
          <a:p>
            <a:r>
              <a:rPr lang="en-US" dirty="0" err="1"/>
              <a:t>Softmax</a:t>
            </a:r>
            <a:r>
              <a:rPr lang="en-US" dirty="0"/>
              <a:t> classifier was completely replaced</a:t>
            </a:r>
          </a:p>
          <a:p>
            <a:r>
              <a:rPr lang="en-US" dirty="0"/>
              <a:t>Due to smaller dataset, overfitting was constrained using 10 as the top layer’s learning rate, 0.1 learning rate for the other seven learning layers.</a:t>
            </a:r>
          </a:p>
          <a:p>
            <a:r>
              <a:rPr lang="en-US" dirty="0"/>
              <a:t>Backpropagation ran for 100’000 iterations.</a:t>
            </a:r>
          </a:p>
        </p:txBody>
      </p:sp>
    </p:spTree>
    <p:extLst>
      <p:ext uri="{BB962C8B-B14F-4D97-AF65-F5344CB8AC3E}">
        <p14:creationId xmlns:p14="http://schemas.microsoft.com/office/powerpoint/2010/main" val="1537544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B1094-8B6B-4AC9-8F4F-D1F8DBAEF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BD7BC-B288-4F33-A313-B9238BCF7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PC in GPU mode, eight hours computation for a single training.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32C95E-AEC7-4BF5-9203-80A5DBF89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543" y="3429000"/>
            <a:ext cx="45529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08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6ECF2-28EA-4472-8285-18E0D1C13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950"/>
            <a:ext cx="10515600" cy="1325563"/>
          </a:xfrm>
        </p:spPr>
        <p:txBody>
          <a:bodyPr/>
          <a:lstStyle/>
          <a:p>
            <a:r>
              <a:rPr lang="en-US" dirty="0"/>
              <a:t>Results 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7103C-3F65-452E-8DDF-EE58667B1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5186"/>
            <a:ext cx="10515600" cy="4351338"/>
          </a:xfrm>
        </p:spPr>
        <p:txBody>
          <a:bodyPr/>
          <a:lstStyle/>
          <a:p>
            <a:r>
              <a:rPr lang="en-US" dirty="0"/>
              <a:t>After fine tuning, overall achieved accuracy: 96.3%</a:t>
            </a:r>
          </a:p>
          <a:p>
            <a:r>
              <a:rPr lang="en-US" dirty="0"/>
              <a:t>With no fine tuning, 95.8%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836F18-A3E3-45F0-A15B-439437AF5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3621"/>
            <a:ext cx="4124325" cy="3381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3648F4-6F07-44DD-B63E-7703ACEE6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2590" y="2163621"/>
            <a:ext cx="4362450" cy="22889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EA7FEB-18D1-4498-AFA8-1D5FF20758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5915" y="4452566"/>
            <a:ext cx="4429125" cy="24054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1F8982-3668-4587-A62F-D4E7E03D12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3479" y="2243137"/>
            <a:ext cx="3748521" cy="285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68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193E0-672C-420C-ACBF-D8DF8AB69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3E128-5F10-48E4-BCF5-CFCE178E3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 of efficient plant disease protection is closely related to the problems of sustainable agriculture and climate change.</a:t>
            </a:r>
          </a:p>
          <a:p>
            <a:r>
              <a:rPr lang="en-US" dirty="0"/>
              <a:t>Climate change:</a:t>
            </a:r>
          </a:p>
          <a:p>
            <a:pPr lvl="1"/>
            <a:r>
              <a:rPr lang="en-US" dirty="0"/>
              <a:t>alters stages and rates of pathogen development</a:t>
            </a:r>
          </a:p>
          <a:p>
            <a:pPr lvl="1"/>
            <a:r>
              <a:rPr lang="en-US" dirty="0"/>
              <a:t>modifies host resistance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physiological changes of host-pathogen interaction</a:t>
            </a:r>
          </a:p>
          <a:p>
            <a:r>
              <a:rPr lang="en-US" dirty="0"/>
              <a:t>Globalization: diseases spread is easier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some areas have not local experts for never seen diseases</a:t>
            </a:r>
          </a:p>
          <a:p>
            <a:r>
              <a:rPr lang="en-US" dirty="0"/>
              <a:t>Inexperienced pesticide usage causes long-term resistance of pathogens.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73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4679A-F907-4ADA-8087-1F1A96764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78F76-5D6A-4346-9E49-2F47C5B90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Timely and sophisticated diagnosis (most of the diseases just require trained professional eye examination)</a:t>
            </a:r>
          </a:p>
          <a:p>
            <a:r>
              <a:rPr lang="en-US" dirty="0"/>
              <a:t>Prevention of unnecessary waste of financial and other resources</a:t>
            </a:r>
          </a:p>
          <a:p>
            <a:r>
              <a:rPr lang="en-US" dirty="0"/>
              <a:t>Healthier production</a:t>
            </a:r>
          </a:p>
          <a:p>
            <a:r>
              <a:rPr lang="en-US" dirty="0"/>
              <a:t>Automated tool to identify plant diseases by the plant’s appearance and visual symptoms that could help amateurs (as support for gardening process) and experts (as verification system)</a:t>
            </a:r>
          </a:p>
        </p:txBody>
      </p:sp>
    </p:spTree>
    <p:extLst>
      <p:ext uri="{BB962C8B-B14F-4D97-AF65-F5344CB8AC3E}">
        <p14:creationId xmlns:p14="http://schemas.microsoft.com/office/powerpoint/2010/main" val="2864387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636-04A4-47DC-B4E2-246901482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Goal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5D987-25B1-460B-80E1-8FEE5BDE3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Development of plant disease recognition model, based on leaf image classification, by means of deep convolutional networks.</a:t>
            </a:r>
          </a:p>
        </p:txBody>
      </p:sp>
    </p:spTree>
    <p:extLst>
      <p:ext uri="{BB962C8B-B14F-4D97-AF65-F5344CB8AC3E}">
        <p14:creationId xmlns:p14="http://schemas.microsoft.com/office/powerpoint/2010/main" val="4143984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2F1E-1DDB-4884-8B6B-49DC18780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Procedure and Framework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F20A6-4CD8-43FE-B2D5-2EDE8480B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Gathering</a:t>
            </a:r>
            <a:r>
              <a:rPr lang="it-IT" dirty="0"/>
              <a:t> of images </a:t>
            </a:r>
            <a:r>
              <a:rPr lang="en-US" dirty="0"/>
              <a:t>assessed</a:t>
            </a:r>
            <a:r>
              <a:rPr lang="it-IT" dirty="0"/>
              <a:t> by </a:t>
            </a:r>
            <a:r>
              <a:rPr lang="en-US" dirty="0"/>
              <a:t>agricultural</a:t>
            </a:r>
            <a:r>
              <a:rPr lang="it-IT" dirty="0"/>
              <a:t> </a:t>
            </a:r>
            <a:r>
              <a:rPr lang="en-US" dirty="0"/>
              <a:t>experts</a:t>
            </a:r>
          </a:p>
          <a:p>
            <a:r>
              <a:rPr lang="en-US" dirty="0"/>
              <a:t>Creation of a database</a:t>
            </a:r>
          </a:p>
          <a:p>
            <a:r>
              <a:rPr lang="en-US" dirty="0"/>
              <a:t>Caffe, a deep learning framework developed by Berkley Vision and Learning Centre, was used to perform the deep CNN training.</a:t>
            </a:r>
          </a:p>
        </p:txBody>
      </p:sp>
    </p:spTree>
    <p:extLst>
      <p:ext uri="{BB962C8B-B14F-4D97-AF65-F5344CB8AC3E}">
        <p14:creationId xmlns:p14="http://schemas.microsoft.com/office/powerpoint/2010/main" val="3571810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DCB76-07A7-4219-ADE6-42ACDDAD0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Achieved</a:t>
            </a:r>
            <a:r>
              <a:rPr lang="it-IT" dirty="0"/>
              <a:t> </a:t>
            </a:r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F0431-3802-4B90-8A92-C0916D055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is able to recognize 13 different types of plant diseases out of healthy leaves, with the ability to distinguish plant leaves from their surroundings.</a:t>
            </a:r>
          </a:p>
          <a:p>
            <a:r>
              <a:rPr lang="en-US" dirty="0"/>
              <a:t>Experimental results: between 91% and 98%, for separate class tests, on average 96.3%.</a:t>
            </a:r>
          </a:p>
        </p:txBody>
      </p:sp>
    </p:spTree>
    <p:extLst>
      <p:ext uri="{BB962C8B-B14F-4D97-AF65-F5344CB8AC3E}">
        <p14:creationId xmlns:p14="http://schemas.microsoft.com/office/powerpoint/2010/main" val="3460207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4FBC1-0E6C-4E0F-8826-380B42265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AFA09-127F-4098-A470-38DB8DF18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Double-stranded ribonucleic acid (RNA) analysis, nucleic acid probes, and microscopy</a:t>
            </a:r>
          </a:p>
          <a:p>
            <a:r>
              <a:rPr lang="en-US" dirty="0"/>
              <a:t>Issues: they miss the objective of a rapid, cost-effective, and reliable health monitoring</a:t>
            </a:r>
          </a:p>
        </p:txBody>
      </p:sp>
    </p:spTree>
    <p:extLst>
      <p:ext uri="{BB962C8B-B14F-4D97-AF65-F5344CB8AC3E}">
        <p14:creationId xmlns:p14="http://schemas.microsoft.com/office/powerpoint/2010/main" val="1783477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F3680-AEDC-4B03-B57F-79DF3B02E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the Art for Plant Disease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260DC-F81C-43C2-A2C4-012524F3F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Artificial Neural Networks (classification only)</a:t>
            </a:r>
          </a:p>
          <a:p>
            <a:pPr lvl="1"/>
            <a:r>
              <a:rPr lang="en-US" dirty="0" err="1"/>
              <a:t>FeedForward</a:t>
            </a:r>
            <a:endParaRPr lang="en-US" dirty="0"/>
          </a:p>
          <a:p>
            <a:pPr lvl="1"/>
            <a:r>
              <a:rPr lang="en-US" dirty="0"/>
              <a:t>Particle Swarm Optimization (PSO)</a:t>
            </a:r>
          </a:p>
          <a:p>
            <a:pPr lvl="1"/>
            <a:r>
              <a:rPr lang="en-US" dirty="0"/>
              <a:t>Ensemble</a:t>
            </a:r>
          </a:p>
          <a:p>
            <a:pPr lvl="1"/>
            <a:r>
              <a:rPr lang="en-US" dirty="0"/>
              <a:t>+ Clustering</a:t>
            </a:r>
          </a:p>
          <a:p>
            <a:r>
              <a:rPr lang="en-US" dirty="0"/>
              <a:t>Support Vector Machines (classification only)</a:t>
            </a:r>
          </a:p>
          <a:p>
            <a:r>
              <a:rPr lang="en-US" dirty="0"/>
              <a:t>Different methods of image:</a:t>
            </a:r>
          </a:p>
          <a:p>
            <a:pPr lvl="1"/>
            <a:r>
              <a:rPr lang="en-US" dirty="0"/>
              <a:t>spectroscopic and imaging-based and volatile profiling-based plant disease detection methods</a:t>
            </a:r>
          </a:p>
          <a:p>
            <a:pPr lvl="1"/>
            <a:r>
              <a:rPr lang="en-US" dirty="0" err="1"/>
              <a:t>YcbCr</a:t>
            </a:r>
            <a:r>
              <a:rPr lang="en-US" dirty="0"/>
              <a:t>, HSI, and CIELB </a:t>
            </a:r>
            <a:r>
              <a:rPr lang="en-US" dirty="0" err="1"/>
              <a:t>colour</a:t>
            </a:r>
            <a:r>
              <a:rPr lang="en-US" dirty="0"/>
              <a:t> models: disease spots successfully detected and remained unaffected by the noise from different sources, such as camera flash</a:t>
            </a:r>
          </a:p>
          <a:p>
            <a:pPr lvl="1"/>
            <a:r>
              <a:rPr lang="en-US" dirty="0"/>
              <a:t>shape features extraction: threshold segmentation to determine leaf area and triangle threshold for lesioning area</a:t>
            </a:r>
          </a:p>
          <a:p>
            <a:pPr lvl="1"/>
            <a:r>
              <a:rPr lang="en-US" dirty="0"/>
              <a:t>texture features such as inertia, homogeneity, and correlation obtained by calculating the gray level cooccurrence matrix on image</a:t>
            </a:r>
          </a:p>
          <a:p>
            <a:pPr lvl="1"/>
            <a:r>
              <a:rPr lang="en-US" dirty="0"/>
              <a:t>they are well-known and conventional methods for feature extraction</a:t>
            </a:r>
          </a:p>
          <a:p>
            <a:pPr lvl="1"/>
            <a:r>
              <a:rPr lang="it-IT" dirty="0" err="1"/>
              <a:t>consequences</a:t>
            </a:r>
            <a:r>
              <a:rPr lang="it-IT" dirty="0"/>
              <a:t> of </a:t>
            </a:r>
            <a:r>
              <a:rPr lang="it-IT" dirty="0" err="1"/>
              <a:t>their</a:t>
            </a:r>
            <a:r>
              <a:rPr lang="it-IT" dirty="0"/>
              <a:t> use: </a:t>
            </a:r>
            <a:r>
              <a:rPr lang="it-IT" dirty="0" err="1"/>
              <a:t>robust</a:t>
            </a:r>
            <a:r>
              <a:rPr lang="it-IT" dirty="0"/>
              <a:t> feature set for image </a:t>
            </a:r>
            <a:r>
              <a:rPr lang="it-IT" dirty="0" err="1"/>
              <a:t>improvement</a:t>
            </a:r>
            <a:r>
              <a:rPr lang="it-IT" dirty="0"/>
              <a:t> </a:t>
            </a:r>
            <a:r>
              <a:rPr lang="en-US" dirty="0"/>
              <a:t>and</a:t>
            </a:r>
            <a:r>
              <a:rPr lang="it-IT" dirty="0"/>
              <a:t> </a:t>
            </a:r>
            <a:r>
              <a:rPr lang="en-US" dirty="0"/>
              <a:t>better</a:t>
            </a:r>
            <a:r>
              <a:rPr lang="it-IT" dirty="0"/>
              <a:t> </a:t>
            </a:r>
            <a:r>
              <a:rPr lang="it-IT" dirty="0" err="1"/>
              <a:t>classification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00437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5A1D7-47D3-4FD4-94A5-002978F79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76360"/>
            <a:ext cx="10515600" cy="1325563"/>
          </a:xfrm>
        </p:spPr>
        <p:txBody>
          <a:bodyPr/>
          <a:lstStyle/>
          <a:p>
            <a:r>
              <a:rPr lang="en-US" dirty="0"/>
              <a:t>Our work</a:t>
            </a:r>
          </a:p>
        </p:txBody>
      </p:sp>
    </p:spTree>
    <p:extLst>
      <p:ext uri="{BB962C8B-B14F-4D97-AF65-F5344CB8AC3E}">
        <p14:creationId xmlns:p14="http://schemas.microsoft.com/office/powerpoint/2010/main" val="2516980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</TotalTime>
  <Words>804</Words>
  <Application>Microsoft Office PowerPoint</Application>
  <PresentationFormat>Widescreen</PresentationFormat>
  <Paragraphs>91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Deep Neural Networks Based Recognition of Plant Diseases by Leaf Image Classification</vt:lpstr>
      <vt:lpstr>Problem</vt:lpstr>
      <vt:lpstr>Needs</vt:lpstr>
      <vt:lpstr>Goal</vt:lpstr>
      <vt:lpstr>Procedure and Framework</vt:lpstr>
      <vt:lpstr>Achieved Results</vt:lpstr>
      <vt:lpstr>Old approaches</vt:lpstr>
      <vt:lpstr>State of the Art for Plant Disease Recognition</vt:lpstr>
      <vt:lpstr>Our work</vt:lpstr>
      <vt:lpstr>General approach</vt:lpstr>
      <vt:lpstr>Detailed Procedure</vt:lpstr>
      <vt:lpstr>Dataset</vt:lpstr>
      <vt:lpstr>Image Preprocessing and Labelling</vt:lpstr>
      <vt:lpstr>Augmentation Process</vt:lpstr>
      <vt:lpstr>Neural Network Training</vt:lpstr>
      <vt:lpstr>Performed Tests</vt:lpstr>
      <vt:lpstr>Fine Tuning</vt:lpstr>
      <vt:lpstr>Equipment</vt:lpstr>
      <vt:lpstr>Results and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Neural Networks Based Recognition of Plant Diseases by Leaf Image Classification</dc:title>
  <dc:creator>Giuseppe Mascellaro</dc:creator>
  <cp:lastModifiedBy>Giuseppe Mascellaro</cp:lastModifiedBy>
  <cp:revision>139</cp:revision>
  <dcterms:created xsi:type="dcterms:W3CDTF">2018-03-02T10:17:17Z</dcterms:created>
  <dcterms:modified xsi:type="dcterms:W3CDTF">2018-03-12T20:06:22Z</dcterms:modified>
</cp:coreProperties>
</file>