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89" r:id="rId2"/>
  </p:sldMasterIdLst>
  <p:notesMasterIdLst>
    <p:notesMasterId r:id="rId39"/>
  </p:notesMasterIdLst>
  <p:sldIdLst>
    <p:sldId id="280" r:id="rId3"/>
    <p:sldId id="256" r:id="rId4"/>
    <p:sldId id="281" r:id="rId5"/>
    <p:sldId id="257" r:id="rId6"/>
    <p:sldId id="258" r:id="rId7"/>
    <p:sldId id="259" r:id="rId8"/>
    <p:sldId id="282" r:id="rId9"/>
    <p:sldId id="260" r:id="rId10"/>
    <p:sldId id="261" r:id="rId11"/>
    <p:sldId id="262" r:id="rId12"/>
    <p:sldId id="263" r:id="rId13"/>
    <p:sldId id="264" r:id="rId14"/>
    <p:sldId id="265" r:id="rId15"/>
    <p:sldId id="266" r:id="rId16"/>
    <p:sldId id="289" r:id="rId17"/>
    <p:sldId id="268" r:id="rId18"/>
    <p:sldId id="283" r:id="rId19"/>
    <p:sldId id="294" r:id="rId20"/>
    <p:sldId id="295" r:id="rId21"/>
    <p:sldId id="269" r:id="rId22"/>
    <p:sldId id="270" r:id="rId23"/>
    <p:sldId id="271" r:id="rId24"/>
    <p:sldId id="272" r:id="rId25"/>
    <p:sldId id="273" r:id="rId26"/>
    <p:sldId id="275" r:id="rId27"/>
    <p:sldId id="277" r:id="rId28"/>
    <p:sldId id="278" r:id="rId29"/>
    <p:sldId id="284" r:id="rId30"/>
    <p:sldId id="285" r:id="rId31"/>
    <p:sldId id="286" r:id="rId32"/>
    <p:sldId id="290" r:id="rId33"/>
    <p:sldId id="291" r:id="rId34"/>
    <p:sldId id="292" r:id="rId35"/>
    <p:sldId id="293" r:id="rId36"/>
    <p:sldId id="287" r:id="rId37"/>
    <p:sldId id="28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5887CE-9A7D-4466-B52F-1935A255BC5E}">
          <p14:sldIdLst>
            <p14:sldId id="280"/>
            <p14:sldId id="256"/>
            <p14:sldId id="281"/>
            <p14:sldId id="257"/>
            <p14:sldId id="258"/>
            <p14:sldId id="259"/>
            <p14:sldId id="282"/>
            <p14:sldId id="260"/>
            <p14:sldId id="261"/>
            <p14:sldId id="262"/>
            <p14:sldId id="263"/>
            <p14:sldId id="264"/>
            <p14:sldId id="265"/>
            <p14:sldId id="266"/>
            <p14:sldId id="289"/>
            <p14:sldId id="268"/>
            <p14:sldId id="283"/>
            <p14:sldId id="294"/>
            <p14:sldId id="295"/>
            <p14:sldId id="269"/>
            <p14:sldId id="270"/>
            <p14:sldId id="271"/>
            <p14:sldId id="272"/>
            <p14:sldId id="273"/>
            <p14:sldId id="275"/>
            <p14:sldId id="277"/>
            <p14:sldId id="278"/>
            <p14:sldId id="284"/>
            <p14:sldId id="285"/>
            <p14:sldId id="286"/>
            <p14:sldId id="290"/>
            <p14:sldId id="291"/>
            <p14:sldId id="292"/>
            <p14:sldId id="293"/>
            <p14:sldId id="287"/>
            <p14:sldId id="2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rvis" initials="J" lastIdx="1" clrIdx="0">
    <p:extLst>
      <p:ext uri="{19B8F6BF-5375-455C-9EA6-DF929625EA0E}">
        <p15:presenceInfo xmlns:p15="http://schemas.microsoft.com/office/powerpoint/2012/main" userId="Jarv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685800" y="4343400"/>
            <a:ext cx="5486040" cy="41144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2975760" cy="4568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3881880" y="0"/>
            <a:ext cx="2975760" cy="4568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8686800"/>
            <a:ext cx="2975760" cy="4568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3881880" y="8686800"/>
            <a:ext cx="2975760" cy="456840"/>
          </a:xfrm>
          <a:prstGeom prst="rect">
            <a:avLst/>
          </a:prstGeom>
        </p:spPr>
        <p:txBody>
          <a:bodyPr lIns="0" tIns="0" rIns="0" bIns="0" anchor="b"/>
          <a:lstStyle/>
          <a:p>
            <a:pPr algn="r"/>
            <a:fld id="{0B864FB7-2F05-4FCE-ADAB-441AA9D8A848}"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6040" cy="411444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73" name="TextShape 2"/>
          <p:cNvSpPr txBox="1"/>
          <p:nvPr/>
        </p:nvSpPr>
        <p:spPr>
          <a:xfrm>
            <a:off x="3884760" y="8685360"/>
            <a:ext cx="2971440" cy="456840"/>
          </a:xfrm>
          <a:prstGeom prst="rect">
            <a:avLst/>
          </a:prstGeom>
          <a:noFill/>
          <a:ln>
            <a:noFill/>
          </a:ln>
        </p:spPr>
        <p:txBody>
          <a:bodyPr anchor="b"/>
          <a:lstStyle/>
          <a:p>
            <a:pPr algn="r">
              <a:lnSpc>
                <a:spcPct val="100000"/>
              </a:lnSpc>
            </a:pPr>
            <a:fld id="{93BA1972-327F-47EF-BF3F-D96736FBB0F4}" type="slidenum">
              <a:rPr lang="en-IN" sz="1200" b="0" strike="noStrike" spc="-1">
                <a:solidFill>
                  <a:srgbClr val="000000"/>
                </a:solidFill>
                <a:uFill>
                  <a:solidFill>
                    <a:srgbClr val="FFFFFF"/>
                  </a:solidFill>
                </a:uFill>
                <a:latin typeface="+mn-lt"/>
                <a:ea typeface="+mn-ea"/>
              </a:rPr>
              <a:t>2</a:t>
            </a:fld>
            <a:endParaRPr lang="en-IN" sz="1200" b="0" strike="noStrike" spc="-1">
              <a:solidFill>
                <a:srgbClr val="000000"/>
              </a:solidFill>
              <a:uFill>
                <a:solidFill>
                  <a:srgbClr val="FFFFFF"/>
                </a:solidFill>
              </a:uFill>
              <a:latin typeface="Times New Roman"/>
            </a:endParaRPr>
          </a:p>
        </p:txBody>
      </p:sp>
      <p:sp>
        <p:nvSpPr>
          <p:cNvPr id="174" name="TextShape 3"/>
          <p:cNvSpPr txBox="1"/>
          <p:nvPr/>
        </p:nvSpPr>
        <p:spPr>
          <a:xfrm>
            <a:off x="0" y="0"/>
            <a:ext cx="2971440" cy="456840"/>
          </a:xfrm>
          <a:prstGeom prst="rect">
            <a:avLst/>
          </a:prstGeom>
          <a:noFill/>
          <a:ln>
            <a:noFill/>
          </a:ln>
        </p:spPr>
        <p:txBody>
          <a:bodyPr/>
          <a:lstStyle/>
          <a:p>
            <a:pPr>
              <a:lnSpc>
                <a:spcPct val="100000"/>
              </a:lnSpc>
            </a:pPr>
            <a:r>
              <a:rPr lang="en-IN" sz="1200" b="0" strike="noStrike" spc="-1">
                <a:solidFill>
                  <a:srgbClr val="000000"/>
                </a:solidFill>
                <a:uFill>
                  <a:solidFill>
                    <a:srgbClr val="FFFFFF"/>
                  </a:solidFill>
                </a:uFill>
                <a:latin typeface="+mn-lt"/>
                <a:ea typeface="+mn-ea"/>
              </a:rPr>
              <a:t>Hostel Management System</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1735560" y="1599840"/>
            <a:ext cx="5671800" cy="4525560"/>
          </a:xfrm>
          <a:prstGeom prst="rect">
            <a:avLst/>
          </a:prstGeom>
          <a:ln>
            <a:noFill/>
          </a:ln>
        </p:spPr>
      </p:pic>
      <p:pic>
        <p:nvPicPr>
          <p:cNvPr id="38" name="Picture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633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94561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45382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91865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39094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4/28/2017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992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2"/>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3"/>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5879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6"/>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85393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99241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lnSpc>
                <a:spcPct val="100000"/>
              </a:lnSpc>
            </a:pPr>
            <a:fld id="{8B76CCA1-572B-4F2A-93F3-B221F2C10CEB}"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7FD96B1-C20F-40E4-836B-3A95908DFAEA}"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53454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lnSpc>
                <a:spcPct val="100000"/>
              </a:lnSpc>
            </a:pPr>
            <a:fld id="{8B76CCA1-572B-4F2A-93F3-B221F2C10CEB}"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7FD96B1-C20F-40E4-836B-3A95908DFAEA}"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04672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lnSpc>
                <a:spcPct val="100000"/>
              </a:lnSpc>
            </a:pPr>
            <a:fld id="{8B76CCA1-572B-4F2A-93F3-B221F2C10CEB}"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7FD96B1-C20F-40E4-836B-3A95908DFAEA}"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41065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lnSpc>
                <a:spcPct val="100000"/>
              </a:lnSpc>
            </a:pPr>
            <a:fld id="{8B76CCA1-572B-4F2A-93F3-B221F2C10CEB}"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7FD96B1-C20F-40E4-836B-3A95908DFAEA}"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448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fld id="{8B76CCA1-572B-4F2A-93F3-B221F2C10CEB}"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7FD96B1-C20F-40E4-836B-3A95908DFAEA}"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1820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fld id="{8B76CCA1-572B-4F2A-93F3-B221F2C10CEB}"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7FD96B1-C20F-40E4-836B-3A95908DFAEA}"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85990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70238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C84FFE5C-51F3-48E3-8B72-4569A99030DE}"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3A97125-DB00-4B22-8711-AE141BF5D083}"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4119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8B76CCA1-572B-4F2A-93F3-B221F2C10CEB}"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7FD96B1-C20F-40E4-836B-3A95908DFAEA}" type="slidenum">
              <a:rPr lang="en-IN" sz="1200" b="0" strike="noStrike" spc="-1">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nSpc>
                <a:spcPct val="100000"/>
              </a:lnSpc>
            </a:pPr>
            <a:fld id="{8B76CCA1-572B-4F2A-93F3-B221F2C10CEB}" type="datetime1">
              <a:rPr lang="en-IN" sz="1200" b="0" strike="noStrike" spc="-1" smtClean="0">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lgn="r">
              <a:lnSpc>
                <a:spcPct val="100000"/>
              </a:lnSpc>
            </a:pPr>
            <a:fld id="{17FD96B1-C20F-40E4-836B-3A95908DFAEA}" type="slidenum">
              <a:rPr lang="en-IN" sz="1200" b="0" strike="noStrike" spc="-1" smtClean="0">
                <a:solidFill>
                  <a:srgbClr val="8B8B8B"/>
                </a:solidFill>
                <a:uFill>
                  <a:solidFill>
                    <a:srgbClr val="FFFFFF"/>
                  </a:solidFill>
                </a:uFill>
                <a:latin typeface="Calibri"/>
              </a:rPr>
              <a:t>‹#›</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31955896"/>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hyperlink" Target="http://www.bing.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78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533520"/>
            <a:ext cx="8229240" cy="5592240"/>
          </a:xfrm>
          <a:prstGeom prst="rect">
            <a:avLst/>
          </a:prstGeom>
          <a:noFill/>
          <a:ln>
            <a:noFill/>
          </a:ln>
        </p:spPr>
        <p:txBody>
          <a:bodyPr/>
          <a:lstStyle/>
          <a:p>
            <a:pPr>
              <a:lnSpc>
                <a:spcPct val="100000"/>
              </a:lnSpc>
            </a:pPr>
            <a:r>
              <a:rPr lang="en-US" sz="2800" u="sng" strike="noStrike" spc="-1" dirty="0" smtClean="0">
                <a:uFill>
                  <a:solidFill>
                    <a:srgbClr val="FFFFFF"/>
                  </a:solidFill>
                </a:uFill>
                <a:latin typeface="+mj-lt"/>
              </a:rPr>
              <a:t>3</a:t>
            </a:r>
            <a:r>
              <a:rPr lang="en-US" sz="2800" u="sng" strike="noStrike" spc="-1" dirty="0">
                <a:uFill>
                  <a:solidFill>
                    <a:srgbClr val="FFFFFF"/>
                  </a:solidFill>
                </a:uFill>
                <a:latin typeface="+mj-lt"/>
              </a:rPr>
              <a:t>. Seat </a:t>
            </a:r>
            <a:r>
              <a:rPr lang="en-US" sz="2800" u="sng" strike="noStrike" spc="-1" dirty="0" smtClean="0">
                <a:uFill>
                  <a:solidFill>
                    <a:srgbClr val="FFFFFF"/>
                  </a:solidFill>
                </a:uFill>
                <a:latin typeface="+mj-lt"/>
              </a:rPr>
              <a:t>Availability</a:t>
            </a:r>
          </a:p>
          <a:p>
            <a:pPr>
              <a:lnSpc>
                <a:spcPct val="100000"/>
              </a:lnSpc>
            </a:pPr>
            <a:endParaRPr lang="en-US" sz="3200" u="sng" strike="noStrike" spc="-1" dirty="0">
              <a:uFill>
                <a:solidFill>
                  <a:srgbClr val="FFFFFF"/>
                </a:solidFill>
              </a:uFill>
              <a:latin typeface="+mj-lt"/>
            </a:endParaRPr>
          </a:p>
          <a:p>
            <a:pPr marL="457560" lvl="1" algn="just">
              <a:lnSpc>
                <a:spcPct val="100000"/>
              </a:lnSpc>
              <a:buClr>
                <a:srgbClr val="000000"/>
              </a:buClr>
            </a:pPr>
            <a:r>
              <a:rPr lang="en-US" sz="2400" b="0" strike="noStrike" spc="-1" dirty="0">
                <a:uFill>
                  <a:solidFill>
                    <a:srgbClr val="FFFFFF"/>
                  </a:solidFill>
                </a:uFill>
                <a:latin typeface="+mj-lt"/>
              </a:rPr>
              <a:t>This option is provided in the home panel to check if there is seat available in hostels. The benefit of this is user (either student or admin) don’t have to go through the trouble of logging in to check this. Students can check for seat prior to going for registration</a:t>
            </a:r>
            <a:r>
              <a:rPr lang="en-US" sz="2400" b="0" strike="noStrike" spc="-1" dirty="0" smtClean="0">
                <a:uFill>
                  <a:solidFill>
                    <a:srgbClr val="FFFFFF"/>
                  </a:solidFill>
                </a:uFill>
                <a:latin typeface="+mj-lt"/>
              </a:rPr>
              <a:t>.</a:t>
            </a:r>
          </a:p>
          <a:p>
            <a:pPr marL="457560" lvl="1" algn="just">
              <a:lnSpc>
                <a:spcPct val="100000"/>
              </a:lnSpc>
              <a:buClr>
                <a:srgbClr val="000000"/>
              </a:buClr>
            </a:pPr>
            <a:endParaRPr lang="en-US" sz="2400" b="0" strike="noStrike" spc="-1" dirty="0">
              <a:uFill>
                <a:solidFill>
                  <a:srgbClr val="FFFFFF"/>
                </a:solidFill>
              </a:uFill>
              <a:latin typeface="+mj-lt"/>
            </a:endParaRPr>
          </a:p>
          <a:p>
            <a:pPr>
              <a:lnSpc>
                <a:spcPct val="100000"/>
              </a:lnSpc>
            </a:pPr>
            <a:r>
              <a:rPr lang="en-US" sz="3000" u="sng" strike="noStrike" spc="-1" dirty="0">
                <a:uFill>
                  <a:solidFill>
                    <a:srgbClr val="FFFFFF"/>
                  </a:solidFill>
                </a:uFill>
                <a:latin typeface="+mj-lt"/>
              </a:rPr>
              <a:t>4. About</a:t>
            </a:r>
            <a:endParaRPr lang="en-US" sz="3200" u="sng" strike="noStrike" spc="-1" dirty="0">
              <a:uFill>
                <a:solidFill>
                  <a:srgbClr val="FFFFFF"/>
                </a:solidFill>
              </a:uFill>
              <a:latin typeface="+mj-lt"/>
            </a:endParaRPr>
          </a:p>
          <a:p>
            <a:pPr marL="457560" lvl="1" algn="just">
              <a:lnSpc>
                <a:spcPct val="100000"/>
              </a:lnSpc>
              <a:buClr>
                <a:srgbClr val="000000"/>
              </a:buClr>
            </a:pPr>
            <a:r>
              <a:rPr lang="en-US" sz="2400" b="0" strike="noStrike" spc="-1" dirty="0">
                <a:uFill>
                  <a:solidFill>
                    <a:srgbClr val="FFFFFF"/>
                  </a:solidFill>
                </a:uFill>
                <a:latin typeface="+mj-lt"/>
              </a:rPr>
              <a:t>This section provides an overview of functionalities of project and technologies used.</a:t>
            </a:r>
          </a:p>
          <a:p>
            <a:endParaRPr lang="en-US" sz="3200" b="0" strike="noStrike" spc="-1" dirty="0">
              <a:uFill>
                <a:solidFill>
                  <a:srgbClr val="FFFFFF"/>
                </a:solidFill>
              </a:uFill>
              <a:latin typeface="+mj-lt"/>
            </a:endParaRPr>
          </a:p>
          <a:p>
            <a:endParaRPr lang="en-US" sz="3200" b="0" strike="noStrike" spc="-1" dirty="0">
              <a:uFill>
                <a:solidFill>
                  <a:srgbClr val="FFFFFF"/>
                </a:solidFill>
              </a:uFill>
              <a:latin typeface="+mj-lt"/>
            </a:endParaRPr>
          </a:p>
          <a:p>
            <a:pPr>
              <a:lnSpc>
                <a:spcPct val="100000"/>
              </a:lnSpc>
            </a:pPr>
            <a:endParaRPr lang="en-US" sz="3200" b="0" strike="noStrike" spc="-1" dirty="0">
              <a:uFill>
                <a:solidFill>
                  <a:srgbClr val="FFFFFF"/>
                </a:solidFill>
              </a:uFill>
              <a:latin typeface="+mj-lt"/>
            </a:endParaRPr>
          </a:p>
        </p:txBody>
      </p:sp>
      <p:sp>
        <p:nvSpPr>
          <p:cNvPr id="140" name="TextShape 2"/>
          <p:cNvSpPr txBox="1"/>
          <p:nvPr/>
        </p:nvSpPr>
        <p:spPr>
          <a:xfrm>
            <a:off x="457200" y="6356520"/>
            <a:ext cx="2133360" cy="364680"/>
          </a:xfrm>
          <a:prstGeom prst="rect">
            <a:avLst/>
          </a:prstGeom>
          <a:noFill/>
          <a:ln>
            <a:noFill/>
          </a:ln>
        </p:spPr>
        <p:txBody>
          <a:bodyPr anchor="ctr"/>
          <a:lstStyle/>
          <a:p>
            <a:pPr>
              <a:lnSpc>
                <a:spcPct val="100000"/>
              </a:lnSpc>
            </a:pPr>
            <a:fld id="{D5BDFB26-A19B-4352-83CF-8785358A2E97}"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290946" y="-148680"/>
            <a:ext cx="8229240" cy="1142640"/>
          </a:xfrm>
          <a:prstGeom prst="rect">
            <a:avLst/>
          </a:prstGeom>
          <a:noFill/>
          <a:ln>
            <a:noFill/>
          </a:ln>
        </p:spPr>
        <p:txBody>
          <a:bodyPr anchor="ctr"/>
          <a:lstStyle/>
          <a:p>
            <a:pPr algn="ctr">
              <a:lnSpc>
                <a:spcPct val="100000"/>
              </a:lnSpc>
            </a:pPr>
            <a:r>
              <a:rPr lang="en-US" sz="5400" strike="noStrike" spc="-1" dirty="0" smtClean="0">
                <a:uFill>
                  <a:solidFill>
                    <a:srgbClr val="FFFFFF"/>
                  </a:solidFill>
                </a:uFill>
                <a:latin typeface="+mj-lt"/>
              </a:rPr>
              <a:t>Functionalities Offered</a:t>
            </a:r>
            <a:endParaRPr lang="en-US" sz="5400" strike="noStrike" spc="-1" dirty="0">
              <a:uFill>
                <a:solidFill>
                  <a:srgbClr val="FFFFFF"/>
                </a:solidFill>
              </a:uFill>
              <a:latin typeface="+mj-lt"/>
            </a:endParaRPr>
          </a:p>
        </p:txBody>
      </p:sp>
      <p:sp>
        <p:nvSpPr>
          <p:cNvPr id="142" name="TextShape 2"/>
          <p:cNvSpPr txBox="1"/>
          <p:nvPr/>
        </p:nvSpPr>
        <p:spPr>
          <a:xfrm>
            <a:off x="457200" y="1052820"/>
            <a:ext cx="8229240" cy="5486040"/>
          </a:xfrm>
          <a:prstGeom prst="rect">
            <a:avLst/>
          </a:prstGeom>
          <a:noFill/>
          <a:ln>
            <a:noFill/>
          </a:ln>
        </p:spPr>
        <p:txBody>
          <a:bodyPr/>
          <a:lstStyle/>
          <a:p>
            <a:pPr>
              <a:lnSpc>
                <a:spcPct val="100000"/>
              </a:lnSpc>
            </a:pPr>
            <a:r>
              <a:rPr lang="en-US" sz="2000" i="1" u="sng" strike="noStrike" spc="-1" dirty="0">
                <a:uFill>
                  <a:solidFill>
                    <a:srgbClr val="FFFFFF"/>
                  </a:solidFill>
                </a:uFill>
                <a:latin typeface="+mj-lt"/>
              </a:rPr>
              <a:t>Student </a:t>
            </a:r>
            <a:r>
              <a:rPr lang="en-US" sz="2000" i="1" u="sng" strike="noStrike" spc="-1" dirty="0" smtClean="0">
                <a:uFill>
                  <a:solidFill>
                    <a:srgbClr val="FFFFFF"/>
                  </a:solidFill>
                </a:uFill>
                <a:latin typeface="+mj-lt"/>
              </a:rPr>
              <a:t>panel</a:t>
            </a:r>
            <a:endParaRPr lang="en-US" sz="2000" i="1" u="sng" spc="-1" dirty="0">
              <a:uFill>
                <a:solidFill>
                  <a:srgbClr val="FFFFFF"/>
                </a:solidFill>
              </a:uFill>
              <a:latin typeface="+mj-lt"/>
            </a:endParaRPr>
          </a:p>
          <a:p>
            <a:pPr>
              <a:lnSpc>
                <a:spcPct val="100000"/>
              </a:lnSpc>
            </a:pPr>
            <a:endParaRPr lang="en-US" sz="2000" strike="noStrike" spc="-1" dirty="0" smtClean="0">
              <a:uFill>
                <a:solidFill>
                  <a:srgbClr val="FFFFFF"/>
                </a:solidFill>
              </a:uFill>
              <a:latin typeface="+mj-lt"/>
            </a:endParaRPr>
          </a:p>
          <a:p>
            <a:pPr>
              <a:lnSpc>
                <a:spcPct val="100000"/>
              </a:lnSpc>
            </a:pPr>
            <a:r>
              <a:rPr lang="en-US" sz="2000" strike="noStrike" spc="-1" dirty="0" smtClean="0">
                <a:uFill>
                  <a:solidFill>
                    <a:srgbClr val="FFFFFF"/>
                  </a:solidFill>
                </a:uFill>
                <a:latin typeface="+mj-lt"/>
              </a:rPr>
              <a:t>1</a:t>
            </a:r>
            <a:r>
              <a:rPr lang="en-US" sz="2000" strike="noStrike" spc="-1" dirty="0">
                <a:uFill>
                  <a:solidFill>
                    <a:srgbClr val="FFFFFF"/>
                  </a:solidFill>
                </a:uFill>
                <a:latin typeface="+mj-lt"/>
              </a:rPr>
              <a:t>. Account Book</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Students can check their registration details.</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They can check the dates till their fees are paid for hostel and mess.</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They can view the next due date for payment of fees.</a:t>
            </a:r>
          </a:p>
          <a:p>
            <a:pPr>
              <a:lnSpc>
                <a:spcPct val="100000"/>
              </a:lnSpc>
            </a:pPr>
            <a:r>
              <a:rPr lang="en-US" sz="2000" strike="noStrike" spc="-1" dirty="0">
                <a:uFill>
                  <a:solidFill>
                    <a:srgbClr val="FFFFFF"/>
                  </a:solidFill>
                </a:uFill>
                <a:latin typeface="+mj-lt"/>
              </a:rPr>
              <a:t>2. Meal Corner</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Students are provided with 3 options for meal decision for current day.</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Veg meal</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Non-veg meal</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Meal off for the day</a:t>
            </a:r>
          </a:p>
          <a:p>
            <a:pPr>
              <a:lnSpc>
                <a:spcPct val="100000"/>
              </a:lnSpc>
            </a:pPr>
            <a:r>
              <a:rPr lang="en-US" sz="2000" strike="noStrike" spc="-1" dirty="0">
                <a:uFill>
                  <a:solidFill>
                    <a:srgbClr val="FFFFFF"/>
                  </a:solidFill>
                </a:uFill>
                <a:latin typeface="+mj-lt"/>
              </a:rPr>
              <a:t>3. Fee Extension</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Students can upload an application for fee extension and send it to admin for review.</a:t>
            </a:r>
          </a:p>
          <a:p>
            <a:pPr>
              <a:lnSpc>
                <a:spcPct val="100000"/>
              </a:lnSpc>
            </a:pPr>
            <a:r>
              <a:rPr lang="en-US" sz="2000" strike="noStrike" spc="-1" dirty="0">
                <a:uFill>
                  <a:solidFill>
                    <a:srgbClr val="FFFFFF"/>
                  </a:solidFill>
                </a:uFill>
                <a:latin typeface="+mj-lt"/>
              </a:rPr>
              <a:t>4. Logout</a:t>
            </a:r>
          </a:p>
          <a:p>
            <a:pPr marL="743040" lvl="1" indent="-285480">
              <a:lnSpc>
                <a:spcPct val="100000"/>
              </a:lnSpc>
              <a:buClr>
                <a:srgbClr val="000000"/>
              </a:buClr>
              <a:buFont typeface="Arial"/>
              <a:buChar char="–"/>
            </a:pPr>
            <a:r>
              <a:rPr lang="en-US" sz="2000" strike="noStrike" spc="-1" dirty="0">
                <a:uFill>
                  <a:solidFill>
                    <a:srgbClr val="FFFFFF"/>
                  </a:solidFill>
                </a:uFill>
                <a:latin typeface="+mj-lt"/>
              </a:rPr>
              <a:t>When user presses logout he is returned to the home panel and session is closed.</a:t>
            </a:r>
          </a:p>
          <a:p>
            <a:endParaRPr lang="en-US" sz="2000" strike="noStrike" spc="-1" dirty="0">
              <a:uFill>
                <a:solidFill>
                  <a:srgbClr val="FFFFFF"/>
                </a:solidFill>
              </a:uFill>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10760" y="42480"/>
            <a:ext cx="8229240" cy="6476760"/>
          </a:xfrm>
          <a:prstGeom prst="rect">
            <a:avLst/>
          </a:prstGeom>
          <a:noFill/>
          <a:ln>
            <a:noFill/>
          </a:ln>
        </p:spPr>
        <p:txBody>
          <a:bodyPr/>
          <a:lstStyle/>
          <a:p>
            <a:pPr>
              <a:lnSpc>
                <a:spcPct val="100000"/>
              </a:lnSpc>
            </a:pPr>
            <a:r>
              <a:rPr lang="en-US" sz="5200" strike="noStrike" spc="-1" dirty="0">
                <a:uFill>
                  <a:solidFill>
                    <a:srgbClr val="FFFFFF"/>
                  </a:solidFill>
                </a:uFill>
                <a:latin typeface="+mj-lt"/>
              </a:rPr>
              <a:t>Admin </a:t>
            </a:r>
            <a:r>
              <a:rPr lang="en-US" sz="5200" strike="noStrike" spc="-1" dirty="0" smtClean="0">
                <a:uFill>
                  <a:solidFill>
                    <a:srgbClr val="FFFFFF"/>
                  </a:solidFill>
                </a:uFill>
                <a:latin typeface="+mj-lt"/>
              </a:rPr>
              <a:t>Panel</a:t>
            </a:r>
          </a:p>
          <a:p>
            <a:pPr>
              <a:lnSpc>
                <a:spcPct val="100000"/>
              </a:lnSpc>
            </a:pPr>
            <a:endParaRPr lang="en-US" sz="3200" strike="noStrike" spc="-1" dirty="0">
              <a:uFill>
                <a:solidFill>
                  <a:srgbClr val="FFFFFF"/>
                </a:solidFill>
              </a:uFill>
              <a:latin typeface="+mj-lt"/>
            </a:endParaRPr>
          </a:p>
          <a:p>
            <a:pPr>
              <a:lnSpc>
                <a:spcPct val="100000"/>
              </a:lnSpc>
            </a:pPr>
            <a:r>
              <a:rPr lang="en-US" sz="2000" b="1" strike="noStrike" spc="-1" dirty="0">
                <a:uFill>
                  <a:solidFill>
                    <a:srgbClr val="FFFFFF"/>
                  </a:solidFill>
                </a:uFill>
                <a:latin typeface="Cambria"/>
              </a:rPr>
              <a:t>1. Seat Allotment </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The Administrator is provided with a registration form with all the necessary details to be filled. Once he clicks the allot button all necessary changes are made to the database on server. </a:t>
            </a:r>
            <a:endParaRPr lang="en-US" sz="2000" b="0" strike="noStrike" spc="-1" dirty="0">
              <a:uFill>
                <a:solidFill>
                  <a:srgbClr val="FFFFFF"/>
                </a:solidFill>
              </a:uFill>
              <a:latin typeface="Calibri"/>
            </a:endParaRPr>
          </a:p>
          <a:p>
            <a:pPr>
              <a:lnSpc>
                <a:spcPct val="100000"/>
              </a:lnSpc>
            </a:pPr>
            <a:r>
              <a:rPr lang="en-US" sz="2000" b="1" strike="noStrike" spc="-1" dirty="0">
                <a:uFill>
                  <a:solidFill>
                    <a:srgbClr val="FFFFFF"/>
                  </a:solidFill>
                </a:uFill>
                <a:latin typeface="Cambria"/>
              </a:rPr>
              <a:t>2. Accounts</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Administrator can manage the accounts of individual students. The functions provided in there are:</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Search student by name.</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Open accounts of particular student by roll number.</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View and approve fee extension application of students.</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Update the accounts of students.</a:t>
            </a:r>
            <a:endParaRPr lang="en-US" sz="2000" b="0" strike="noStrike" spc="-1" dirty="0">
              <a:uFill>
                <a:solidFill>
                  <a:srgbClr val="FFFFFF"/>
                </a:solidFill>
              </a:uFill>
              <a:latin typeface="Calibri"/>
            </a:endParaRPr>
          </a:p>
          <a:p>
            <a:pPr>
              <a:lnSpc>
                <a:spcPct val="100000"/>
              </a:lnSpc>
            </a:pPr>
            <a:r>
              <a:rPr lang="en-US" sz="2000" b="1" strike="noStrike" spc="-1" dirty="0">
                <a:uFill>
                  <a:solidFill>
                    <a:srgbClr val="FFFFFF"/>
                  </a:solidFill>
                </a:uFill>
                <a:latin typeface="Cambria"/>
              </a:rPr>
              <a:t>3. Mess Corner</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Hostel authorities can check how many student have selected vegetarian, non-vegetarian or meal off option.</a:t>
            </a:r>
            <a:endParaRPr lang="en-US" sz="2000" b="0" strike="noStrike" spc="-1" dirty="0">
              <a:uFill>
                <a:solidFill>
                  <a:srgbClr val="FFFFFF"/>
                </a:solidFill>
              </a:uFill>
              <a:latin typeface="Calibri"/>
            </a:endParaRPr>
          </a:p>
          <a:p>
            <a:pPr>
              <a:lnSpc>
                <a:spcPct val="100000"/>
              </a:lnSpc>
            </a:pPr>
            <a:r>
              <a:rPr lang="en-US" sz="2000" b="1" strike="noStrike" spc="-1" dirty="0">
                <a:uFill>
                  <a:solidFill>
                    <a:srgbClr val="FFFFFF"/>
                  </a:solidFill>
                </a:uFill>
                <a:latin typeface="Cambria"/>
              </a:rPr>
              <a:t>4. Logout</a:t>
            </a:r>
            <a:endParaRPr lang="en-US" sz="2000" b="0" strike="noStrike" spc="-1" dirty="0">
              <a:uFill>
                <a:solidFill>
                  <a:srgbClr val="FFFFFF"/>
                </a:solidFill>
              </a:uFill>
              <a:latin typeface="Calibri"/>
            </a:endParaRPr>
          </a:p>
          <a:p>
            <a:pPr marL="743040" lvl="1" indent="-285480" algn="just">
              <a:lnSpc>
                <a:spcPct val="100000"/>
              </a:lnSpc>
              <a:buClr>
                <a:srgbClr val="000000"/>
              </a:buClr>
              <a:buFont typeface="Arial"/>
              <a:buChar char="–"/>
            </a:pPr>
            <a:r>
              <a:rPr lang="en-US" sz="2000" b="0" strike="noStrike" spc="-1" dirty="0">
                <a:uFill>
                  <a:solidFill>
                    <a:srgbClr val="FFFFFF"/>
                  </a:solidFill>
                </a:uFill>
                <a:latin typeface="Cambria"/>
              </a:rPr>
              <a:t>When user presses logout he is returned to the home panel and session is closed.</a:t>
            </a:r>
            <a:endParaRPr lang="en-US" sz="2000" b="0" strike="noStrike" spc="-1" dirty="0">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
        <p:nvSpPr>
          <p:cNvPr id="145" name="TextShape 2"/>
          <p:cNvSpPr txBox="1"/>
          <p:nvPr/>
        </p:nvSpPr>
        <p:spPr>
          <a:xfrm>
            <a:off x="360000" y="6493320"/>
            <a:ext cx="2133360" cy="364680"/>
          </a:xfrm>
          <a:prstGeom prst="rect">
            <a:avLst/>
          </a:prstGeom>
          <a:noFill/>
          <a:ln>
            <a:noFill/>
          </a:ln>
        </p:spPr>
        <p:txBody>
          <a:bodyPr anchor="ctr"/>
          <a:lstStyle/>
          <a:p>
            <a:pPr>
              <a:lnSpc>
                <a:spcPct val="100000"/>
              </a:lnSpc>
            </a:pPr>
            <a:fld id="{24471637-B315-4ED6-B554-ECAEB4CE2000}"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75000"/>
                <a:alpha val="97000"/>
              </a:schemeClr>
            </a:gs>
            <a:gs pos="23000">
              <a:schemeClr val="accent5">
                <a:lumMod val="89000"/>
              </a:schemeClr>
            </a:gs>
            <a:gs pos="69000">
              <a:schemeClr val="accent5">
                <a:lumMod val="75000"/>
              </a:schemeClr>
            </a:gs>
            <a:gs pos="97000">
              <a:schemeClr val="accent5">
                <a:lumMod val="7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147" name="TextShape 1"/>
          <p:cNvSpPr txBox="1"/>
          <p:nvPr/>
        </p:nvSpPr>
        <p:spPr>
          <a:xfrm>
            <a:off x="457200" y="6356520"/>
            <a:ext cx="2133360" cy="364680"/>
          </a:xfrm>
          <a:prstGeom prst="rect">
            <a:avLst/>
          </a:prstGeom>
          <a:noFill/>
          <a:ln>
            <a:noFill/>
          </a:ln>
        </p:spPr>
        <p:txBody>
          <a:bodyPr anchor="ctr"/>
          <a:lstStyle/>
          <a:p>
            <a:pPr>
              <a:lnSpc>
                <a:spcPct val="100000"/>
              </a:lnSpc>
            </a:pPr>
            <a:fld id="{C6686B51-DCCE-45DE-A38B-2D22E361005A}"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
        <p:nvSpPr>
          <p:cNvPr id="2" name="Title 1"/>
          <p:cNvSpPr>
            <a:spLocks noGrp="1"/>
          </p:cNvSpPr>
          <p:nvPr>
            <p:ph type="ctrTitle"/>
          </p:nvPr>
        </p:nvSpPr>
        <p:spPr>
          <a:xfrm>
            <a:off x="-195740" y="157017"/>
            <a:ext cx="8240613" cy="1062183"/>
          </a:xfrm>
        </p:spPr>
        <p:txBody>
          <a:bodyPr/>
          <a:lstStyle/>
          <a:p>
            <a:r>
              <a:rPr lang="en-US" dirty="0" smtClean="0"/>
              <a:t>	</a:t>
            </a:r>
            <a:r>
              <a:rPr lang="en-US" sz="6000" dirty="0" smtClean="0"/>
              <a:t>E-R Diagram</a:t>
            </a:r>
            <a:endParaRPr lang="en-US" sz="60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1128" r="-1440"/>
          <a:stretch/>
        </p:blipFill>
        <p:spPr>
          <a:xfrm>
            <a:off x="0" y="1173018"/>
            <a:ext cx="9107055" cy="5283686"/>
          </a:xfrm>
          <a:prstGeom prst="rect">
            <a:avLst/>
          </a:prstGeom>
        </p:spPr>
      </p:pic>
      <p:cxnSp>
        <p:nvCxnSpPr>
          <p:cNvPr id="4" name="Straight Connector 3"/>
          <p:cNvCxnSpPr/>
          <p:nvPr/>
        </p:nvCxnSpPr>
        <p:spPr>
          <a:xfrm>
            <a:off x="1828800" y="3223491"/>
            <a:ext cx="1671782" cy="1274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572000" y="3205018"/>
            <a:ext cx="1708727" cy="1274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40945" y="3223491"/>
            <a:ext cx="1311564" cy="10437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t="16574" r="2320" b="1"/>
          <a:stretch/>
        </p:blipFill>
        <p:spPr>
          <a:xfrm>
            <a:off x="0" y="1865745"/>
            <a:ext cx="8765309" cy="5727022"/>
          </a:xfrm>
          <a:prstGeom prst="rect">
            <a:avLst/>
          </a:prstGeom>
          <a:ln>
            <a:noFill/>
          </a:ln>
        </p:spPr>
      </p:pic>
      <p:sp>
        <p:nvSpPr>
          <p:cNvPr id="2" name="Title 1"/>
          <p:cNvSpPr>
            <a:spLocks noGrp="1"/>
          </p:cNvSpPr>
          <p:nvPr>
            <p:ph type="ctrTitle"/>
          </p:nvPr>
        </p:nvSpPr>
        <p:spPr>
          <a:xfrm>
            <a:off x="376915" y="398382"/>
            <a:ext cx="6620968" cy="1550490"/>
          </a:xfrm>
        </p:spPr>
        <p:txBody>
          <a:bodyPr/>
          <a:lstStyle/>
          <a:p>
            <a:r>
              <a:rPr lang="en-US" sz="4400" dirty="0" smtClean="0"/>
              <a:t>State Chart Diagram Server End</a:t>
            </a:r>
            <a:endParaRPr lang="en-US" sz="4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StateChart</a:t>
            </a:r>
            <a:r>
              <a:rPr lang="en-US" dirty="0" smtClean="0"/>
              <a:t> Diagram For Client End</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762" y="2052638"/>
            <a:ext cx="6850438" cy="4551362"/>
          </a:xfrm>
        </p:spPr>
      </p:pic>
    </p:spTree>
    <p:extLst>
      <p:ext uri="{BB962C8B-B14F-4D97-AF65-F5344CB8AC3E}">
        <p14:creationId xmlns:p14="http://schemas.microsoft.com/office/powerpoint/2010/main" val="3754131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149"/>
          <p:cNvPicPr/>
          <p:nvPr/>
        </p:nvPicPr>
        <p:blipFill rotWithShape="1">
          <a:blip r:embed="rId2"/>
          <a:srcRect l="-238" t="11362" r="411" b="858"/>
          <a:stretch/>
        </p:blipFill>
        <p:spPr>
          <a:xfrm>
            <a:off x="808800" y="951346"/>
            <a:ext cx="7873382" cy="5906654"/>
          </a:xfrm>
          <a:prstGeom prst="rect">
            <a:avLst/>
          </a:prstGeom>
          <a:ln>
            <a:noFill/>
          </a:ln>
        </p:spPr>
      </p:pic>
      <p:sp>
        <p:nvSpPr>
          <p:cNvPr id="2" name="Title 1"/>
          <p:cNvSpPr>
            <a:spLocks noGrp="1"/>
          </p:cNvSpPr>
          <p:nvPr>
            <p:ph type="title"/>
          </p:nvPr>
        </p:nvSpPr>
        <p:spPr>
          <a:xfrm>
            <a:off x="226092" y="0"/>
            <a:ext cx="6479508" cy="1126700"/>
          </a:xfrm>
        </p:spPr>
        <p:txBody>
          <a:bodyPr/>
          <a:lstStyle/>
          <a:p>
            <a:r>
              <a:rPr lang="en-US" dirty="0" smtClean="0"/>
              <a:t>Activity Diagram</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Relational Schema Of </a:t>
            </a:r>
            <a:r>
              <a:rPr lang="en-US" sz="4000" dirty="0"/>
              <a:t>T</a:t>
            </a:r>
            <a:r>
              <a:rPr lang="en-US" sz="4000" dirty="0" smtClean="0"/>
              <a:t>he Project</a:t>
            </a:r>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76" y="2545976"/>
            <a:ext cx="7803556" cy="4397121"/>
          </a:xfrm>
          <a:prstGeom prst="rect">
            <a:avLst/>
          </a:prstGeom>
        </p:spPr>
      </p:pic>
    </p:spTree>
    <p:extLst>
      <p:ext uri="{BB962C8B-B14F-4D97-AF65-F5344CB8AC3E}">
        <p14:creationId xmlns:p14="http://schemas.microsoft.com/office/powerpoint/2010/main" val="2463659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4" name="Rectangle 3"/>
          <p:cNvSpPr/>
          <p:nvPr/>
        </p:nvSpPr>
        <p:spPr>
          <a:xfrm>
            <a:off x="715817" y="2071729"/>
            <a:ext cx="6433127" cy="3416320"/>
          </a:xfrm>
          <a:prstGeom prst="rect">
            <a:avLst/>
          </a:prstGeom>
        </p:spPr>
        <p:txBody>
          <a:bodyPr wrap="square">
            <a:spAutoFit/>
          </a:bodyPr>
          <a:lstStyle/>
          <a:p>
            <a:r>
              <a:rPr lang="en-US" altLang="en-US" sz="2400" dirty="0"/>
              <a:t>Functional dependencies (FDs)</a:t>
            </a:r>
          </a:p>
          <a:p>
            <a:pPr lvl="1"/>
            <a:r>
              <a:rPr lang="en-US" altLang="en-US" sz="2400" dirty="0"/>
              <a:t>Are used to specify </a:t>
            </a:r>
            <a:r>
              <a:rPr lang="en-US" altLang="en-US" sz="2400" i="1" dirty="0"/>
              <a:t>formal measures</a:t>
            </a:r>
            <a:r>
              <a:rPr lang="en-US" altLang="en-US" sz="2400" dirty="0"/>
              <a:t> of the "goodness" of relational designs</a:t>
            </a:r>
          </a:p>
          <a:p>
            <a:pPr lvl="1"/>
            <a:r>
              <a:rPr lang="en-US" altLang="en-US" sz="2400" dirty="0"/>
              <a:t>And keys are used to define </a:t>
            </a:r>
            <a:r>
              <a:rPr lang="en-US" altLang="en-US" sz="2400" b="1" dirty="0"/>
              <a:t>normal forms</a:t>
            </a:r>
            <a:r>
              <a:rPr lang="en-US" altLang="en-US" sz="2400" dirty="0"/>
              <a:t> for relations</a:t>
            </a:r>
          </a:p>
          <a:p>
            <a:pPr lvl="1"/>
            <a:r>
              <a:rPr lang="en-US" altLang="en-US" sz="2400" dirty="0"/>
              <a:t>Are </a:t>
            </a:r>
            <a:r>
              <a:rPr lang="en-US" altLang="en-US" sz="2400" b="1" dirty="0"/>
              <a:t>constraints</a:t>
            </a:r>
            <a:r>
              <a:rPr lang="en-US" altLang="en-US" sz="2400" dirty="0"/>
              <a:t> that are derived from the </a:t>
            </a:r>
            <a:r>
              <a:rPr lang="en-US" altLang="en-US" sz="2400" i="1" dirty="0"/>
              <a:t>meaning</a:t>
            </a:r>
            <a:r>
              <a:rPr lang="en-US" altLang="en-US" sz="2400" dirty="0"/>
              <a:t>  and </a:t>
            </a:r>
            <a:r>
              <a:rPr lang="en-US" altLang="en-US" sz="2400" i="1" dirty="0"/>
              <a:t>interrelationships</a:t>
            </a:r>
            <a:r>
              <a:rPr lang="en-US" altLang="en-US" sz="2400" dirty="0"/>
              <a:t>  of the data </a:t>
            </a:r>
            <a:r>
              <a:rPr lang="en-US" altLang="en-US" sz="2400" dirty="0" smtClean="0"/>
              <a:t>attributes.</a:t>
            </a:r>
          </a:p>
          <a:p>
            <a:pPr lvl="1"/>
            <a:endParaRPr lang="en-US" altLang="en-US" sz="2400" dirty="0"/>
          </a:p>
        </p:txBody>
      </p:sp>
    </p:spTree>
    <p:extLst>
      <p:ext uri="{BB962C8B-B14F-4D97-AF65-F5344CB8AC3E}">
        <p14:creationId xmlns:p14="http://schemas.microsoft.com/office/powerpoint/2010/main" val="4071054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in The Project</a:t>
            </a:r>
            <a:endParaRPr lang="en-US" dirty="0"/>
          </a:p>
        </p:txBody>
      </p:sp>
      <p:pic>
        <p:nvPicPr>
          <p:cNvPr id="4" name="Picture 3"/>
          <p:cNvPicPr>
            <a:picLocks noChangeAspect="1"/>
          </p:cNvPicPr>
          <p:nvPr/>
        </p:nvPicPr>
        <p:blipFill>
          <a:blip r:embed="rId2"/>
          <a:stretch>
            <a:fillRect/>
          </a:stretch>
        </p:blipFill>
        <p:spPr>
          <a:xfrm>
            <a:off x="101600" y="3257550"/>
            <a:ext cx="8937625" cy="1200150"/>
          </a:xfrm>
          <a:prstGeom prst="rect">
            <a:avLst/>
          </a:prstGeom>
        </p:spPr>
      </p:pic>
      <p:pic>
        <p:nvPicPr>
          <p:cNvPr id="6" name="Picture 5"/>
          <p:cNvPicPr>
            <a:picLocks noChangeAspect="1"/>
          </p:cNvPicPr>
          <p:nvPr/>
        </p:nvPicPr>
        <p:blipFill>
          <a:blip r:embed="rId3"/>
          <a:stretch>
            <a:fillRect/>
          </a:stretch>
        </p:blipFill>
        <p:spPr>
          <a:xfrm>
            <a:off x="0" y="5238750"/>
            <a:ext cx="8975725" cy="1543050"/>
          </a:xfrm>
          <a:prstGeom prst="rect">
            <a:avLst/>
          </a:prstGeom>
        </p:spPr>
      </p:pic>
      <p:sp>
        <p:nvSpPr>
          <p:cNvPr id="7" name="TextBox 6"/>
          <p:cNvSpPr txBox="1"/>
          <p:nvPr/>
        </p:nvSpPr>
        <p:spPr>
          <a:xfrm>
            <a:off x="5883564" y="2752436"/>
            <a:ext cx="1603846" cy="369332"/>
          </a:xfrm>
          <a:prstGeom prst="rect">
            <a:avLst/>
          </a:prstGeom>
          <a:noFill/>
        </p:spPr>
        <p:txBody>
          <a:bodyPr wrap="square" rtlCol="0">
            <a:spAutoFit/>
          </a:bodyPr>
          <a:lstStyle/>
          <a:p>
            <a:r>
              <a:rPr lang="en-US" dirty="0" smtClean="0"/>
              <a:t>Admin Table</a:t>
            </a:r>
            <a:endParaRPr lang="en-US" dirty="0"/>
          </a:p>
        </p:txBody>
      </p:sp>
      <p:sp>
        <p:nvSpPr>
          <p:cNvPr id="9" name="TextBox 8"/>
          <p:cNvSpPr txBox="1"/>
          <p:nvPr/>
        </p:nvSpPr>
        <p:spPr>
          <a:xfrm>
            <a:off x="3205018" y="4775200"/>
            <a:ext cx="2170546" cy="369332"/>
          </a:xfrm>
          <a:prstGeom prst="rect">
            <a:avLst/>
          </a:prstGeom>
          <a:noFill/>
        </p:spPr>
        <p:txBody>
          <a:bodyPr wrap="square" rtlCol="0">
            <a:spAutoFit/>
          </a:bodyPr>
          <a:lstStyle/>
          <a:p>
            <a:r>
              <a:rPr lang="en-US" dirty="0" smtClean="0"/>
              <a:t>Student Table</a:t>
            </a:r>
            <a:endParaRPr lang="en-US" dirty="0"/>
          </a:p>
        </p:txBody>
      </p:sp>
    </p:spTree>
    <p:extLst>
      <p:ext uri="{BB962C8B-B14F-4D97-AF65-F5344CB8AC3E}">
        <p14:creationId xmlns:p14="http://schemas.microsoft.com/office/powerpoint/2010/main" val="274137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3"/>
          <p:cNvSpPr txBox="1"/>
          <p:nvPr/>
        </p:nvSpPr>
        <p:spPr>
          <a:xfrm>
            <a:off x="457200" y="6356520"/>
            <a:ext cx="2133360" cy="364680"/>
          </a:xfrm>
          <a:prstGeom prst="rect">
            <a:avLst/>
          </a:prstGeom>
          <a:noFill/>
          <a:ln>
            <a:noFill/>
          </a:ln>
        </p:spPr>
        <p:txBody>
          <a:bodyPr anchor="ctr"/>
          <a:lstStyle/>
          <a:p>
            <a:pPr>
              <a:lnSpc>
                <a:spcPct val="100000"/>
              </a:lnSpc>
            </a:pPr>
            <a:fld id="{A194A819-A013-4D8E-931B-B25FA3AB48EF}" type="datetime1">
              <a:rPr lang="en-IN" sz="1200" b="0" strike="noStrike" spc="-1">
                <a:solidFill>
                  <a:srgbClr val="8B8B8B"/>
                </a:solidFill>
                <a:uFill>
                  <a:solidFill>
                    <a:srgbClr val="FFFFFF"/>
                  </a:solidFill>
                </a:uFill>
                <a:latin typeface="Goudy Old Style" panose="02020502050305020303" pitchFamily="18" charset="0"/>
              </a:rPr>
              <a:t>28-04-2017</a:t>
            </a:fld>
            <a:endParaRPr lang="en-IN" sz="1200" b="0" strike="noStrike" spc="-1">
              <a:solidFill>
                <a:srgbClr val="000000"/>
              </a:solidFill>
              <a:uFill>
                <a:solidFill>
                  <a:srgbClr val="FFFFFF"/>
                </a:solidFill>
              </a:uFill>
              <a:latin typeface="Goudy Old Style" panose="02020502050305020303" pitchFamily="18" charset="0"/>
            </a:endParaRPr>
          </a:p>
        </p:txBody>
      </p:sp>
      <p:sp>
        <p:nvSpPr>
          <p:cNvPr id="2" name="Title 1"/>
          <p:cNvSpPr>
            <a:spLocks noGrp="1"/>
          </p:cNvSpPr>
          <p:nvPr>
            <p:ph type="ctrTitle"/>
          </p:nvPr>
        </p:nvSpPr>
        <p:spPr>
          <a:xfrm>
            <a:off x="229133" y="422564"/>
            <a:ext cx="6620968" cy="3329581"/>
          </a:xfrm>
        </p:spPr>
        <p:txBody>
          <a:bodyPr/>
          <a:lstStyle/>
          <a:p>
            <a:r>
              <a:rPr lang="en-US" sz="5400" dirty="0" smtClean="0"/>
              <a:t>Project Report On Hostel Management System</a:t>
            </a:r>
            <a:endParaRPr lang="en-US" sz="5400" dirty="0"/>
          </a:p>
        </p:txBody>
      </p:sp>
      <p:sp>
        <p:nvSpPr>
          <p:cNvPr id="3" name="Subtitle 2"/>
          <p:cNvSpPr>
            <a:spLocks noGrp="1"/>
          </p:cNvSpPr>
          <p:nvPr>
            <p:ph type="subTitle" idx="1"/>
          </p:nvPr>
        </p:nvSpPr>
        <p:spPr>
          <a:xfrm>
            <a:off x="2067169" y="5495100"/>
            <a:ext cx="6620968" cy="861420"/>
          </a:xfrm>
        </p:spPr>
        <p:txBody>
          <a:bodyPr/>
          <a:lstStyle/>
          <a:p>
            <a:r>
              <a:rPr lang="en-US" dirty="0" smtClean="0"/>
              <a:t>Submitted to :-</a:t>
            </a:r>
          </a:p>
          <a:p>
            <a:r>
              <a:rPr lang="en-US" dirty="0"/>
              <a:t>	</a:t>
            </a:r>
            <a:r>
              <a:rPr lang="en-US" dirty="0" smtClean="0"/>
              <a:t> Dr. Amrita </a:t>
            </a:r>
            <a:r>
              <a:rPr lang="en-US" dirty="0" err="1" smtClean="0"/>
              <a:t>chaturvedi</a:t>
            </a:r>
            <a:endParaRPr lang="en-US" dirty="0" smtClean="0"/>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76800" y="-373237"/>
            <a:ext cx="9072000" cy="6714000"/>
          </a:xfrm>
          <a:prstGeom prst="rect">
            <a:avLst/>
          </a:prstGeom>
          <a:noFill/>
          <a:ln>
            <a:noFill/>
          </a:ln>
        </p:spPr>
        <p:txBody>
          <a:bodyPr lIns="90000" tIns="45000" rIns="90000" bIns="45000" anchor="ctr"/>
          <a:lstStyle/>
          <a:p>
            <a:pPr algn="just"/>
            <a:endParaRPr lang="en-IN" sz="1800" b="1" strike="noStrike" spc="-1" dirty="0">
              <a:solidFill>
                <a:schemeClr val="tx2"/>
              </a:solidFill>
              <a:uFill>
                <a:solidFill>
                  <a:srgbClr val="FFFFFF"/>
                </a:solidFill>
              </a:uFill>
              <a:latin typeface="Arial"/>
            </a:endParaRPr>
          </a:p>
        </p:txBody>
      </p:sp>
      <p:sp>
        <p:nvSpPr>
          <p:cNvPr id="4" name="Title 3"/>
          <p:cNvSpPr>
            <a:spLocks noGrp="1"/>
          </p:cNvSpPr>
          <p:nvPr>
            <p:ph type="title"/>
          </p:nvPr>
        </p:nvSpPr>
        <p:spPr>
          <a:xfrm>
            <a:off x="580114" y="487218"/>
            <a:ext cx="6620968" cy="1981200"/>
          </a:xfrm>
        </p:spPr>
        <p:txBody>
          <a:bodyPr/>
          <a:lstStyle/>
          <a:p>
            <a:r>
              <a:rPr lang="en-US" dirty="0" smtClean="0"/>
              <a:t>SCREEN SHOTS</a:t>
            </a:r>
            <a:endParaRPr lang="en-US" dirty="0"/>
          </a:p>
        </p:txBody>
      </p:sp>
      <p:sp>
        <p:nvSpPr>
          <p:cNvPr id="7" name="Text Placeholder 6"/>
          <p:cNvSpPr>
            <a:spLocks noGrp="1"/>
          </p:cNvSpPr>
          <p:nvPr>
            <p:ph type="body" sz="half" idx="2"/>
          </p:nvPr>
        </p:nvSpPr>
        <p:spPr>
          <a:xfrm>
            <a:off x="714535" y="3095973"/>
            <a:ext cx="6620968" cy="2362200"/>
          </a:xfrm>
        </p:spPr>
        <p:txBody>
          <a:bodyPr>
            <a:normAutofit/>
          </a:bodyPr>
          <a:lstStyle/>
          <a:p>
            <a:r>
              <a:rPr lang="en-US" sz="4000" dirty="0" smtClean="0"/>
              <a:t>Here are some </a:t>
            </a:r>
            <a:r>
              <a:rPr lang="en-US" sz="4000" dirty="0" err="1" smtClean="0"/>
              <a:t>ScreenShots</a:t>
            </a:r>
            <a:r>
              <a:rPr lang="en-US" sz="4000" dirty="0" smtClean="0"/>
              <a:t> From The Working Application </a:t>
            </a:r>
            <a:endParaRPr lang="en-US" sz="4000" dirty="0"/>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809805" y="1427336"/>
            <a:ext cx="2447925" cy="1866900"/>
          </a:xfr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151"/>
          <p:cNvPicPr/>
          <p:nvPr/>
        </p:nvPicPr>
        <p:blipFill>
          <a:blip r:embed="rId2"/>
          <a:stretch/>
        </p:blipFill>
        <p:spPr>
          <a:xfrm>
            <a:off x="1744581" y="1422400"/>
            <a:ext cx="6041673" cy="4810796"/>
          </a:xfrm>
          <a:prstGeom prst="rect">
            <a:avLst/>
          </a:prstGeom>
          <a:ln>
            <a:noFill/>
          </a:ln>
        </p:spPr>
      </p:pic>
      <p:sp>
        <p:nvSpPr>
          <p:cNvPr id="4" name="Title 3"/>
          <p:cNvSpPr>
            <a:spLocks noGrp="1"/>
          </p:cNvSpPr>
          <p:nvPr>
            <p:ph type="title"/>
          </p:nvPr>
        </p:nvSpPr>
        <p:spPr/>
        <p:txBody>
          <a:bodyPr/>
          <a:lstStyle/>
          <a:p>
            <a:r>
              <a:rPr lang="en-US" dirty="0" err="1" smtClean="0"/>
              <a:t>StartUp</a:t>
            </a:r>
            <a:r>
              <a:rPr lang="en-US" dirty="0" smtClean="0"/>
              <a:t> Panel</a:t>
            </a:r>
            <a:br>
              <a:rPr lang="en-US" dirty="0" smtClean="0"/>
            </a:b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Picture 153"/>
          <p:cNvPicPr/>
          <p:nvPr/>
        </p:nvPicPr>
        <p:blipFill>
          <a:blip r:embed="rId2"/>
          <a:stretch/>
        </p:blipFill>
        <p:spPr>
          <a:xfrm>
            <a:off x="2153400" y="1511313"/>
            <a:ext cx="5512782" cy="4525560"/>
          </a:xfrm>
          <a:prstGeom prst="rect">
            <a:avLst/>
          </a:prstGeom>
          <a:ln>
            <a:noFill/>
          </a:ln>
        </p:spPr>
      </p:pic>
      <p:sp>
        <p:nvSpPr>
          <p:cNvPr id="2" name="Title 1"/>
          <p:cNvSpPr>
            <a:spLocks noGrp="1"/>
          </p:cNvSpPr>
          <p:nvPr>
            <p:ph type="title"/>
          </p:nvPr>
        </p:nvSpPr>
        <p:spPr/>
        <p:txBody>
          <a:bodyPr/>
          <a:lstStyle/>
          <a:p>
            <a:r>
              <a:rPr lang="en-US" dirty="0" smtClean="0"/>
              <a:t>Student Login Panel</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p:cNvPicPr/>
          <p:nvPr/>
        </p:nvPicPr>
        <p:blipFill>
          <a:blip r:embed="rId2"/>
          <a:stretch/>
        </p:blipFill>
        <p:spPr>
          <a:xfrm>
            <a:off x="1934764" y="1622836"/>
            <a:ext cx="5204945" cy="4676364"/>
          </a:xfrm>
          <a:prstGeom prst="rect">
            <a:avLst/>
          </a:prstGeom>
          <a:ln>
            <a:noFill/>
          </a:ln>
        </p:spPr>
      </p:pic>
      <p:sp>
        <p:nvSpPr>
          <p:cNvPr id="3" name="Title 2"/>
          <p:cNvSpPr>
            <a:spLocks noGrp="1"/>
          </p:cNvSpPr>
          <p:nvPr>
            <p:ph type="title"/>
          </p:nvPr>
        </p:nvSpPr>
        <p:spPr/>
        <p:txBody>
          <a:bodyPr/>
          <a:lstStyle/>
          <a:p>
            <a:r>
              <a:rPr lang="en-US" dirty="0" smtClean="0"/>
              <a:t> Student Logged Panel </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Picture 157"/>
          <p:cNvPicPr/>
          <p:nvPr/>
        </p:nvPicPr>
        <p:blipFill>
          <a:blip r:embed="rId2"/>
          <a:stretch/>
        </p:blipFill>
        <p:spPr>
          <a:xfrm>
            <a:off x="1025774" y="1553712"/>
            <a:ext cx="5384262" cy="4525560"/>
          </a:xfrm>
          <a:prstGeom prst="rect">
            <a:avLst/>
          </a:prstGeom>
          <a:ln>
            <a:noFill/>
          </a:ln>
        </p:spPr>
      </p:pic>
      <p:sp>
        <p:nvSpPr>
          <p:cNvPr id="2" name="Title 1"/>
          <p:cNvSpPr>
            <a:spLocks noGrp="1"/>
          </p:cNvSpPr>
          <p:nvPr>
            <p:ph type="title"/>
          </p:nvPr>
        </p:nvSpPr>
        <p:spPr/>
        <p:txBody>
          <a:bodyPr/>
          <a:lstStyle/>
          <a:p>
            <a:r>
              <a:rPr lang="en-US" dirty="0" smtClean="0"/>
              <a:t>Student Account’s Section</a:t>
            </a:r>
            <a:br>
              <a:rPr lang="en-US" dirty="0" smtClean="0"/>
            </a:b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icture 161"/>
          <p:cNvPicPr/>
          <p:nvPr/>
        </p:nvPicPr>
        <p:blipFill>
          <a:blip r:embed="rId2"/>
          <a:stretch/>
        </p:blipFill>
        <p:spPr>
          <a:xfrm>
            <a:off x="1788874" y="1382193"/>
            <a:ext cx="5284800" cy="4525560"/>
          </a:xfrm>
          <a:prstGeom prst="rect">
            <a:avLst/>
          </a:prstGeom>
          <a:ln>
            <a:noFill/>
          </a:ln>
        </p:spPr>
      </p:pic>
      <p:sp>
        <p:nvSpPr>
          <p:cNvPr id="2" name="Title 1"/>
          <p:cNvSpPr>
            <a:spLocks noGrp="1"/>
          </p:cNvSpPr>
          <p:nvPr>
            <p:ph type="title"/>
          </p:nvPr>
        </p:nvSpPr>
        <p:spPr>
          <a:xfrm>
            <a:off x="212436" y="92500"/>
            <a:ext cx="7055380" cy="1400530"/>
          </a:xfrm>
        </p:spPr>
        <p:txBody>
          <a:bodyPr/>
          <a:lstStyle/>
          <a:p>
            <a:r>
              <a:rPr lang="en-US" dirty="0" smtClean="0"/>
              <a:t>Meal Corner for Students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Picture 165"/>
          <p:cNvPicPr/>
          <p:nvPr/>
        </p:nvPicPr>
        <p:blipFill>
          <a:blip r:embed="rId2"/>
          <a:stretch/>
        </p:blipFill>
        <p:spPr>
          <a:xfrm>
            <a:off x="1908527" y="1853248"/>
            <a:ext cx="5315400" cy="4525560"/>
          </a:xfrm>
          <a:prstGeom prst="rect">
            <a:avLst/>
          </a:prstGeom>
          <a:ln>
            <a:noFill/>
          </a:ln>
        </p:spPr>
      </p:pic>
      <p:sp>
        <p:nvSpPr>
          <p:cNvPr id="2" name="Title 1"/>
          <p:cNvSpPr>
            <a:spLocks noGrp="1"/>
          </p:cNvSpPr>
          <p:nvPr>
            <p:ph type="title"/>
          </p:nvPr>
        </p:nvSpPr>
        <p:spPr/>
        <p:txBody>
          <a:bodyPr/>
          <a:lstStyle/>
          <a:p>
            <a:r>
              <a:rPr lang="en-US" dirty="0" smtClean="0"/>
              <a:t>Seat Allotment Panel </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p:nvPr/>
        </p:nvPicPr>
        <p:blipFill>
          <a:blip r:embed="rId2"/>
          <a:stretch/>
        </p:blipFill>
        <p:spPr>
          <a:xfrm>
            <a:off x="2056727" y="1892146"/>
            <a:ext cx="5267160" cy="4525560"/>
          </a:xfrm>
          <a:prstGeom prst="rect">
            <a:avLst/>
          </a:prstGeom>
          <a:ln>
            <a:noFill/>
          </a:ln>
        </p:spPr>
      </p:pic>
      <p:sp>
        <p:nvSpPr>
          <p:cNvPr id="169" name="TextShape 1"/>
          <p:cNvSpPr txBox="1"/>
          <p:nvPr/>
        </p:nvSpPr>
        <p:spPr>
          <a:xfrm>
            <a:off x="0" y="403942"/>
            <a:ext cx="8712000" cy="1700640"/>
          </a:xfrm>
          <a:prstGeom prst="rect">
            <a:avLst/>
          </a:prstGeom>
          <a:noFill/>
          <a:ln>
            <a:noFill/>
          </a:ln>
        </p:spPr>
        <p:txBody>
          <a:bodyPr lIns="90000" tIns="45000" rIns="90000" bIns="45000"/>
          <a:lstStyle/>
          <a:p>
            <a:pPr algn="just"/>
            <a:r>
              <a:rPr lang="en-IN" sz="3200" strike="noStrike" spc="-1" dirty="0" smtClean="0">
                <a:uFill>
                  <a:solidFill>
                    <a:srgbClr val="FFFFFF"/>
                  </a:solidFill>
                </a:uFill>
                <a:latin typeface="+mj-lt"/>
              </a:rPr>
              <a:t>SEARCH AND ACCOUNT MANAGEMENT</a:t>
            </a:r>
            <a:endParaRPr lang="en-IN" sz="3200" strike="noStrike" spc="-1" dirty="0">
              <a:uFill>
                <a:solidFill>
                  <a:srgbClr val="FFFFFF"/>
                </a:solidFill>
              </a:uFill>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92" y="620514"/>
            <a:ext cx="6620969" cy="1713670"/>
          </a:xfrm>
        </p:spPr>
        <p:txBody>
          <a:bodyPr/>
          <a:lstStyle/>
          <a:p>
            <a:r>
              <a:rPr lang="en-US" sz="5400" dirty="0" smtClean="0"/>
              <a:t>Tables Created in The Database</a:t>
            </a:r>
            <a:endParaRPr lang="en-US" sz="5400" dirty="0"/>
          </a:p>
        </p:txBody>
      </p:sp>
      <p:sp>
        <p:nvSpPr>
          <p:cNvPr id="7" name="Text Placeholder 6"/>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45" y="3347451"/>
            <a:ext cx="5310910" cy="70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10" y="4650619"/>
            <a:ext cx="8903854" cy="1232833"/>
          </a:xfrm>
          <a:prstGeom prst="rect">
            <a:avLst/>
          </a:prstGeom>
        </p:spPr>
      </p:pic>
      <p:sp>
        <p:nvSpPr>
          <p:cNvPr id="8" name="TextBox 7"/>
          <p:cNvSpPr txBox="1"/>
          <p:nvPr/>
        </p:nvSpPr>
        <p:spPr>
          <a:xfrm>
            <a:off x="2175163" y="2819035"/>
            <a:ext cx="2050473" cy="461665"/>
          </a:xfrm>
          <a:prstGeom prst="rect">
            <a:avLst/>
          </a:prstGeom>
          <a:noFill/>
        </p:spPr>
        <p:txBody>
          <a:bodyPr wrap="square" rtlCol="0">
            <a:spAutoFit/>
          </a:bodyPr>
          <a:lstStyle/>
          <a:p>
            <a:r>
              <a:rPr lang="en-US" sz="2400" dirty="0" smtClean="0"/>
              <a:t>Admin Table</a:t>
            </a:r>
          </a:p>
        </p:txBody>
      </p:sp>
      <p:sp>
        <p:nvSpPr>
          <p:cNvPr id="9" name="TextBox 8"/>
          <p:cNvSpPr txBox="1"/>
          <p:nvPr/>
        </p:nvSpPr>
        <p:spPr>
          <a:xfrm>
            <a:off x="6345383" y="4070045"/>
            <a:ext cx="2549236" cy="461665"/>
          </a:xfrm>
          <a:prstGeom prst="rect">
            <a:avLst/>
          </a:prstGeom>
          <a:noFill/>
        </p:spPr>
        <p:txBody>
          <a:bodyPr wrap="square" rtlCol="0">
            <a:spAutoFit/>
          </a:bodyPr>
          <a:lstStyle/>
          <a:p>
            <a:r>
              <a:rPr lang="en-US" sz="2400" dirty="0" smtClean="0"/>
              <a:t>Student Table</a:t>
            </a:r>
          </a:p>
        </p:txBody>
      </p:sp>
    </p:spTree>
    <p:extLst>
      <p:ext uri="{BB962C8B-B14F-4D97-AF65-F5344CB8AC3E}">
        <p14:creationId xmlns:p14="http://schemas.microsoft.com/office/powerpoint/2010/main" val="2279584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497" y="274784"/>
            <a:ext cx="6620968" cy="1932708"/>
          </a:xfrm>
        </p:spPr>
        <p:txBody>
          <a:bodyPr/>
          <a:lstStyle/>
          <a:p>
            <a:r>
              <a:rPr lang="en-US" sz="5400" dirty="0"/>
              <a:t>Tables Created in The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207" y="4990834"/>
            <a:ext cx="3909839" cy="14007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11" y="2531756"/>
            <a:ext cx="2228117" cy="4136900"/>
          </a:xfrm>
          <a:prstGeom prst="rect">
            <a:avLst/>
          </a:prstGeom>
        </p:spPr>
      </p:pic>
      <p:sp>
        <p:nvSpPr>
          <p:cNvPr id="7" name="TextBox 6"/>
          <p:cNvSpPr txBox="1"/>
          <p:nvPr/>
        </p:nvSpPr>
        <p:spPr>
          <a:xfrm>
            <a:off x="5661890" y="4082473"/>
            <a:ext cx="2004291" cy="830997"/>
          </a:xfrm>
          <a:prstGeom prst="rect">
            <a:avLst/>
          </a:prstGeom>
          <a:noFill/>
        </p:spPr>
        <p:txBody>
          <a:bodyPr wrap="square" rtlCol="0">
            <a:spAutoFit/>
          </a:bodyPr>
          <a:lstStyle/>
          <a:p>
            <a:r>
              <a:rPr lang="en-US" sz="2400" dirty="0" smtClean="0"/>
              <a:t>Password Table</a:t>
            </a:r>
            <a:endParaRPr lang="en-US" sz="2400" dirty="0"/>
          </a:p>
        </p:txBody>
      </p:sp>
      <p:sp>
        <p:nvSpPr>
          <p:cNvPr id="10" name="TextBox 9"/>
          <p:cNvSpPr txBox="1"/>
          <p:nvPr/>
        </p:nvSpPr>
        <p:spPr>
          <a:xfrm>
            <a:off x="3140365" y="2531756"/>
            <a:ext cx="2521525" cy="1077218"/>
          </a:xfrm>
          <a:prstGeom prst="rect">
            <a:avLst/>
          </a:prstGeom>
          <a:noFill/>
        </p:spPr>
        <p:txBody>
          <a:bodyPr wrap="square" rtlCol="0">
            <a:spAutoFit/>
          </a:bodyPr>
          <a:lstStyle/>
          <a:p>
            <a:r>
              <a:rPr lang="en-US" sz="2800" dirty="0" smtClean="0"/>
              <a:t>Meal Table</a:t>
            </a:r>
          </a:p>
          <a:p>
            <a:endParaRPr lang="en-US" dirty="0"/>
          </a:p>
          <a:p>
            <a:endParaRPr lang="en-US" dirty="0"/>
          </a:p>
        </p:txBody>
      </p:sp>
    </p:spTree>
    <p:extLst>
      <p:ext uri="{BB962C8B-B14F-4D97-AF65-F5344CB8AC3E}">
        <p14:creationId xmlns:p14="http://schemas.microsoft.com/office/powerpoint/2010/main" val="216906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910" y="748281"/>
            <a:ext cx="7055380" cy="1400530"/>
          </a:xfrm>
        </p:spPr>
        <p:txBody>
          <a:bodyPr/>
          <a:lstStyle/>
          <a:p>
            <a:r>
              <a:rPr lang="en" dirty="0" smtClean="0"/>
              <a:t>     </a:t>
            </a:r>
            <a:r>
              <a:rPr lang="en" sz="6000" dirty="0" smtClean="0"/>
              <a:t>DBMS Project </a:t>
            </a:r>
            <a:endParaRPr lang="en-US" sz="6000" dirty="0"/>
          </a:p>
        </p:txBody>
      </p:sp>
      <p:sp>
        <p:nvSpPr>
          <p:cNvPr id="3" name="Content Placeholder 2"/>
          <p:cNvSpPr>
            <a:spLocks noGrp="1"/>
          </p:cNvSpPr>
          <p:nvPr>
            <p:ph idx="1"/>
          </p:nvPr>
        </p:nvSpPr>
        <p:spPr>
          <a:xfrm>
            <a:off x="827699" y="2052925"/>
            <a:ext cx="8168519" cy="4195481"/>
          </a:xfrm>
        </p:spPr>
        <p:txBody>
          <a:bodyPr>
            <a:normAutofit/>
          </a:bodyPr>
          <a:lstStyle/>
          <a:p>
            <a:pPr marL="0" indent="0">
              <a:buNone/>
            </a:pPr>
            <a:r>
              <a:rPr lang="en-US" dirty="0" smtClean="0"/>
              <a:t>                                             </a:t>
            </a:r>
            <a:r>
              <a:rPr lang="en-US" sz="5400" b="1" dirty="0" smtClean="0"/>
              <a:t>…</a:t>
            </a:r>
          </a:p>
          <a:p>
            <a:pPr marL="0" indent="0">
              <a:buNone/>
            </a:pPr>
            <a:endParaRPr lang="en-US" sz="5400" b="1" dirty="0" smtClean="0"/>
          </a:p>
          <a:p>
            <a:pPr lvl="0">
              <a:spcBef>
                <a:spcPts val="0"/>
              </a:spcBef>
              <a:buNone/>
            </a:pPr>
            <a:r>
              <a:rPr lang="en" sz="3600" dirty="0"/>
              <a:t>Nimish Dusad(IIT2015509)</a:t>
            </a:r>
          </a:p>
          <a:p>
            <a:pPr lvl="0">
              <a:spcBef>
                <a:spcPts val="0"/>
              </a:spcBef>
              <a:buNone/>
            </a:pPr>
            <a:r>
              <a:rPr lang="en" sz="3600" dirty="0"/>
              <a:t>Raghav Tayal(ISM2015007)</a:t>
            </a:r>
          </a:p>
          <a:p>
            <a:pPr lvl="0">
              <a:spcBef>
                <a:spcPts val="0"/>
              </a:spcBef>
              <a:buNone/>
            </a:pPr>
            <a:r>
              <a:rPr lang="en" sz="3600" dirty="0"/>
              <a:t>Ankit Singh(ITM2015009</a:t>
            </a:r>
            <a:r>
              <a:rPr lang="en" sz="3600" dirty="0" smtClean="0"/>
              <a:t>)</a:t>
            </a:r>
          </a:p>
          <a:p>
            <a:pPr lvl="0">
              <a:spcBef>
                <a:spcPts val="0"/>
              </a:spcBef>
              <a:buNone/>
            </a:pPr>
            <a:r>
              <a:rPr lang="en" sz="3600" dirty="0" smtClean="0"/>
              <a:t>Mritunjay Chaudhary(BIM2015004)</a:t>
            </a:r>
            <a:endParaRPr lang="en" sz="3600" dirty="0"/>
          </a:p>
          <a:p>
            <a:pPr marL="0" indent="0">
              <a:buNone/>
            </a:pPr>
            <a:endParaRPr lang="en-US" sz="4800" dirty="0"/>
          </a:p>
        </p:txBody>
      </p:sp>
    </p:spTree>
    <p:extLst>
      <p:ext uri="{BB962C8B-B14F-4D97-AF65-F5344CB8AC3E}">
        <p14:creationId xmlns:p14="http://schemas.microsoft.com/office/powerpoint/2010/main" val="2976767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Tables Created in The Database</a:t>
            </a:r>
            <a:endParaRPr lang="en-US" dirty="0"/>
          </a:p>
        </p:txBody>
      </p:sp>
      <p:pic>
        <p:nvPicPr>
          <p:cNvPr id="6"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873" r="15435"/>
          <a:stretch/>
        </p:blipFill>
        <p:spPr>
          <a:xfrm>
            <a:off x="240146" y="3805383"/>
            <a:ext cx="8811491" cy="2623126"/>
          </a:xfrm>
        </p:spPr>
      </p:pic>
      <p:sp>
        <p:nvSpPr>
          <p:cNvPr id="7" name="TextBox 6"/>
          <p:cNvSpPr txBox="1"/>
          <p:nvPr/>
        </p:nvSpPr>
        <p:spPr>
          <a:xfrm>
            <a:off x="3546764" y="3038764"/>
            <a:ext cx="3602182" cy="523220"/>
          </a:xfrm>
          <a:prstGeom prst="rect">
            <a:avLst/>
          </a:prstGeom>
          <a:noFill/>
        </p:spPr>
        <p:txBody>
          <a:bodyPr wrap="square" rtlCol="0">
            <a:spAutoFit/>
          </a:bodyPr>
          <a:lstStyle/>
          <a:p>
            <a:r>
              <a:rPr lang="en-US" sz="2800" dirty="0" smtClean="0"/>
              <a:t>Fee Table</a:t>
            </a:r>
            <a:endParaRPr lang="en-US" sz="2800" dirty="0"/>
          </a:p>
        </p:txBody>
      </p:sp>
    </p:spTree>
    <p:extLst>
      <p:ext uri="{BB962C8B-B14F-4D97-AF65-F5344CB8AC3E}">
        <p14:creationId xmlns:p14="http://schemas.microsoft.com/office/powerpoint/2010/main" val="170551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Of Tables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sz="2800" b="1" dirty="0"/>
              <a:t>Normalization:</a:t>
            </a:r>
          </a:p>
          <a:p>
            <a:pPr lvl="1"/>
            <a:r>
              <a:rPr lang="en-US" altLang="en-US" dirty="0"/>
              <a:t>The process of decomposing unsatisfactory "bad" relations by breaking up their attributes into smaller relations</a:t>
            </a:r>
          </a:p>
          <a:p>
            <a:pPr marL="0" indent="0">
              <a:buNone/>
            </a:pPr>
            <a:endParaRPr lang="en-US" altLang="en-US" dirty="0"/>
          </a:p>
          <a:p>
            <a:pPr marL="0" indent="0">
              <a:buNone/>
            </a:pPr>
            <a:r>
              <a:rPr lang="en-US" altLang="en-US" sz="2800" b="1" dirty="0" smtClean="0"/>
              <a:t>Normal </a:t>
            </a:r>
            <a:r>
              <a:rPr lang="en-US" altLang="en-US" sz="2800" b="1" dirty="0"/>
              <a:t>form:</a:t>
            </a:r>
          </a:p>
          <a:p>
            <a:pPr lvl="1"/>
            <a:r>
              <a:rPr lang="en-US" altLang="en-US" dirty="0"/>
              <a:t>Condition using keys and FDs of a relation to certify whether a relation schema is in a particular normal form </a:t>
            </a:r>
          </a:p>
          <a:p>
            <a:pPr fontAlgn="base"/>
            <a:r>
              <a:rPr lang="en-US" dirty="0"/>
              <a:t>First normal form (1NF)</a:t>
            </a:r>
          </a:p>
          <a:p>
            <a:pPr fontAlgn="base"/>
            <a:r>
              <a:rPr lang="en-US" dirty="0"/>
              <a:t>Second normal form (2NF)</a:t>
            </a:r>
          </a:p>
          <a:p>
            <a:pPr fontAlgn="base"/>
            <a:r>
              <a:rPr lang="en-US" dirty="0"/>
              <a:t>Third normal form (3NF)</a:t>
            </a:r>
          </a:p>
          <a:p>
            <a:pPr fontAlgn="base"/>
            <a:r>
              <a:rPr lang="en-US" dirty="0"/>
              <a:t>Boyce-</a:t>
            </a:r>
            <a:r>
              <a:rPr lang="en-US" dirty="0" err="1"/>
              <a:t>Codd</a:t>
            </a:r>
            <a:r>
              <a:rPr lang="en-US" dirty="0"/>
              <a:t> normal form (BCNF)</a:t>
            </a:r>
          </a:p>
          <a:p>
            <a:pPr marL="457207" lvl="1" indent="0">
              <a:buNone/>
            </a:pPr>
            <a:endParaRPr lang="en-US" altLang="en-US" dirty="0"/>
          </a:p>
          <a:p>
            <a:pPr marL="0" indent="0">
              <a:buNone/>
            </a:pPr>
            <a:endParaRPr lang="en-US" dirty="0"/>
          </a:p>
        </p:txBody>
      </p:sp>
    </p:spTree>
    <p:extLst>
      <p:ext uri="{BB962C8B-B14F-4D97-AF65-F5344CB8AC3E}">
        <p14:creationId xmlns:p14="http://schemas.microsoft.com/office/powerpoint/2010/main" val="2026242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NORMAL  FORM</a:t>
            </a:r>
            <a:endParaRPr lang="en-US" dirty="0"/>
          </a:p>
        </p:txBody>
      </p:sp>
      <p:sp>
        <p:nvSpPr>
          <p:cNvPr id="3" name="Content Placeholder 2"/>
          <p:cNvSpPr>
            <a:spLocks noGrp="1"/>
          </p:cNvSpPr>
          <p:nvPr>
            <p:ph idx="1"/>
          </p:nvPr>
        </p:nvSpPr>
        <p:spPr>
          <a:xfrm>
            <a:off x="827700" y="1330037"/>
            <a:ext cx="6711654" cy="4918370"/>
          </a:xfrm>
        </p:spPr>
        <p:txBody>
          <a:bodyPr/>
          <a:lstStyle/>
          <a:p>
            <a:pPr marL="0" indent="0">
              <a:buNone/>
            </a:pPr>
            <a:r>
              <a:rPr lang="en-US" altLang="en-US" dirty="0" smtClean="0"/>
              <a:t>Disallows :-</a:t>
            </a:r>
            <a:endParaRPr lang="en-US" altLang="en-US" dirty="0"/>
          </a:p>
          <a:p>
            <a:pPr lvl="1"/>
            <a:r>
              <a:rPr lang="en-US" altLang="en-US" dirty="0"/>
              <a:t>composite attributes</a:t>
            </a:r>
          </a:p>
          <a:p>
            <a:pPr lvl="1"/>
            <a:r>
              <a:rPr lang="en-US" altLang="en-US" dirty="0"/>
              <a:t>multivalued attributes</a:t>
            </a:r>
          </a:p>
          <a:p>
            <a:pPr lvl="1"/>
            <a:r>
              <a:rPr lang="en-US" altLang="en-US" b="1" dirty="0"/>
              <a:t>nested relations</a:t>
            </a:r>
            <a:r>
              <a:rPr lang="en-US" altLang="en-US" dirty="0"/>
              <a:t>; attributes whose values for an </a:t>
            </a:r>
            <a:r>
              <a:rPr lang="en-US" altLang="en-US" i="1" dirty="0"/>
              <a:t>individual tuple</a:t>
            </a:r>
            <a:r>
              <a:rPr lang="en-US" altLang="en-US" dirty="0"/>
              <a:t> are </a:t>
            </a:r>
            <a:r>
              <a:rPr lang="en-US" altLang="en-US" dirty="0" smtClean="0"/>
              <a:t>non-atomic. </a:t>
            </a:r>
          </a:p>
          <a:p>
            <a:pPr marL="457207" lvl="1" indent="0">
              <a:buNone/>
            </a:pPr>
            <a:endParaRPr lang="en-US" altLang="en-US" dirty="0"/>
          </a:p>
          <a:p>
            <a:pPr marL="0" indent="0">
              <a:buNone/>
            </a:pPr>
            <a:r>
              <a:rPr lang="en-US" sz="2400" b="1" dirty="0" smtClean="0"/>
              <a:t>We’ve created all the tables such that No duplicate entry of data is Allowed, thus ensuring that the tables are in 1NF.</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46" y="5158620"/>
            <a:ext cx="8903854" cy="1232833"/>
          </a:xfrm>
          <a:prstGeom prst="rect">
            <a:avLst/>
          </a:prstGeom>
        </p:spPr>
      </p:pic>
    </p:spTree>
    <p:extLst>
      <p:ext uri="{BB962C8B-B14F-4D97-AF65-F5344CB8AC3E}">
        <p14:creationId xmlns:p14="http://schemas.microsoft.com/office/powerpoint/2010/main" val="1918220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Normal Form </a:t>
            </a:r>
            <a:endParaRPr lang="en-US" dirty="0"/>
          </a:p>
        </p:txBody>
      </p:sp>
      <p:sp>
        <p:nvSpPr>
          <p:cNvPr id="3" name="Content Placeholder 2"/>
          <p:cNvSpPr>
            <a:spLocks noGrp="1"/>
          </p:cNvSpPr>
          <p:nvPr>
            <p:ph idx="1"/>
          </p:nvPr>
        </p:nvSpPr>
        <p:spPr/>
        <p:txBody>
          <a:bodyPr/>
          <a:lstStyle/>
          <a:p>
            <a:r>
              <a:rPr lang="en-US" altLang="en-US" dirty="0"/>
              <a:t>A relation schema R is in </a:t>
            </a:r>
            <a:r>
              <a:rPr lang="en-US" altLang="en-US" b="1" dirty="0"/>
              <a:t>second normal form (2NF)</a:t>
            </a:r>
            <a:r>
              <a:rPr lang="en-US" altLang="en-US" dirty="0"/>
              <a:t> if every non-prime attribute A in R is fully functionally dependent on the primary key</a:t>
            </a:r>
          </a:p>
          <a:p>
            <a:endParaRPr lang="en-US" altLang="en-US" dirty="0"/>
          </a:p>
          <a:p>
            <a:r>
              <a:rPr lang="en-US" altLang="en-US" dirty="0"/>
              <a:t>R can be decomposed into 2NF relations via the process of 2NF normalization </a:t>
            </a:r>
          </a:p>
          <a:p>
            <a:pPr marL="0" indent="0">
              <a:buNone/>
            </a:pPr>
            <a:endParaRPr lang="en-US" dirty="0" smtClean="0"/>
          </a:p>
          <a:p>
            <a:pPr marL="0" indent="0">
              <a:buNone/>
            </a:pPr>
            <a:r>
              <a:rPr lang="en-US" sz="2800" b="1" dirty="0" smtClean="0"/>
              <a:t>All the Tables have a Single Primary key Attribute ,  thus Ensuring a 2-NF for the relational schema.</a:t>
            </a:r>
          </a:p>
        </p:txBody>
      </p:sp>
    </p:spTree>
    <p:extLst>
      <p:ext uri="{BB962C8B-B14F-4D97-AF65-F5344CB8AC3E}">
        <p14:creationId xmlns:p14="http://schemas.microsoft.com/office/powerpoint/2010/main" val="2131330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Normal Form</a:t>
            </a:r>
            <a:endParaRPr lang="en-US" dirty="0"/>
          </a:p>
        </p:txBody>
      </p:sp>
      <p:sp>
        <p:nvSpPr>
          <p:cNvPr id="3" name="Content Placeholder 2"/>
          <p:cNvSpPr>
            <a:spLocks noGrp="1"/>
          </p:cNvSpPr>
          <p:nvPr>
            <p:ph idx="1"/>
          </p:nvPr>
        </p:nvSpPr>
        <p:spPr/>
        <p:txBody>
          <a:bodyPr/>
          <a:lstStyle/>
          <a:p>
            <a:pPr>
              <a:lnSpc>
                <a:spcPct val="90000"/>
              </a:lnSpc>
            </a:pPr>
            <a:r>
              <a:rPr lang="en-US" altLang="en-US" sz="2400" dirty="0"/>
              <a:t>A relation schema R is in </a:t>
            </a:r>
            <a:r>
              <a:rPr lang="en-US" altLang="en-US" sz="2400" b="1" dirty="0"/>
              <a:t>third normal form (3NF)</a:t>
            </a:r>
            <a:r>
              <a:rPr lang="en-US" altLang="en-US" sz="2400" dirty="0"/>
              <a:t> if it is in 2NF </a:t>
            </a:r>
            <a:r>
              <a:rPr lang="en-US" altLang="en-US" sz="2400" i="1" dirty="0"/>
              <a:t>and</a:t>
            </a:r>
            <a:r>
              <a:rPr lang="en-US" altLang="en-US" sz="2400" dirty="0"/>
              <a:t> no non-prime attribute A in R is transitively dependent on the primary key</a:t>
            </a:r>
          </a:p>
          <a:p>
            <a:pPr>
              <a:lnSpc>
                <a:spcPct val="90000"/>
              </a:lnSpc>
            </a:pPr>
            <a:r>
              <a:rPr lang="en-US" altLang="en-US" sz="2400" dirty="0"/>
              <a:t>R can be decomposed into 3NF relations via the process of 3NF normalization </a:t>
            </a:r>
            <a:r>
              <a:rPr lang="en-US" altLang="en-US" sz="2400" dirty="0" smtClean="0"/>
              <a:t>.</a:t>
            </a:r>
          </a:p>
          <a:p>
            <a:pPr>
              <a:lnSpc>
                <a:spcPct val="90000"/>
              </a:lnSpc>
            </a:pPr>
            <a:endParaRPr lang="en-US" altLang="en-US" dirty="0"/>
          </a:p>
          <a:p>
            <a:pPr marL="0" indent="0">
              <a:lnSpc>
                <a:spcPct val="90000"/>
              </a:lnSpc>
              <a:buNone/>
            </a:pPr>
            <a:endParaRPr lang="en-US" altLang="en-US" dirty="0"/>
          </a:p>
          <a:p>
            <a:endParaRPr lang="en-US" dirty="0"/>
          </a:p>
        </p:txBody>
      </p:sp>
    </p:spTree>
    <p:extLst>
      <p:ext uri="{BB962C8B-B14F-4D97-AF65-F5344CB8AC3E}">
        <p14:creationId xmlns:p14="http://schemas.microsoft.com/office/powerpoint/2010/main" val="730705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normAutofit/>
          </a:bodyPr>
          <a:lstStyle/>
          <a:p>
            <a:r>
              <a:rPr lang="en-US" sz="2800" dirty="0" smtClean="0"/>
              <a:t>Extension of the Offline Database System to an Online Linkage via extrinsic Server Handling.</a:t>
            </a:r>
          </a:p>
          <a:p>
            <a:r>
              <a:rPr lang="en-US" sz="2800" dirty="0" smtClean="0"/>
              <a:t>Improvisation in the Seat Allotment Procedure used .</a:t>
            </a:r>
          </a:p>
          <a:p>
            <a:r>
              <a:rPr lang="en-US" sz="2800" dirty="0" smtClean="0"/>
              <a:t>Mailing Facility for every event related to an Enrolled Student on the Database.</a:t>
            </a:r>
          </a:p>
          <a:p>
            <a:endParaRPr lang="en-US" sz="2800" dirty="0"/>
          </a:p>
        </p:txBody>
      </p:sp>
    </p:spTree>
    <p:extLst>
      <p:ext uri="{BB962C8B-B14F-4D97-AF65-F5344CB8AC3E}">
        <p14:creationId xmlns:p14="http://schemas.microsoft.com/office/powerpoint/2010/main" val="341309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93" y="388064"/>
            <a:ext cx="7055380" cy="1400530"/>
          </a:xfrm>
        </p:spPr>
        <p:txBody>
          <a:bodyPr/>
          <a:lstStyle/>
          <a:p>
            <a:r>
              <a:rPr lang="en-US" sz="5400" dirty="0" smtClean="0"/>
              <a:t>Bibliography</a:t>
            </a:r>
            <a:endParaRPr lang="en-US" sz="5400" dirty="0"/>
          </a:p>
        </p:txBody>
      </p:sp>
      <p:sp>
        <p:nvSpPr>
          <p:cNvPr id="3" name="Content Placeholder 2"/>
          <p:cNvSpPr>
            <a:spLocks noGrp="1"/>
          </p:cNvSpPr>
          <p:nvPr>
            <p:ph idx="1"/>
          </p:nvPr>
        </p:nvSpPr>
        <p:spPr/>
        <p:txBody>
          <a:bodyPr>
            <a:normAutofit lnSpcReduction="10000"/>
          </a:bodyPr>
          <a:lstStyle/>
          <a:p>
            <a:pPr lvl="0"/>
            <a:r>
              <a:rPr lang="en-IN" sz="2400" u="sng" dirty="0">
                <a:hlinkClick r:id="rId2"/>
              </a:rPr>
              <a:t>www.google.com</a:t>
            </a:r>
            <a:endParaRPr lang="en-US" sz="2400" dirty="0"/>
          </a:p>
          <a:p>
            <a:pPr lvl="0"/>
            <a:r>
              <a:rPr lang="en-IN" sz="2400" u="sng" dirty="0">
                <a:hlinkClick r:id="rId3"/>
              </a:rPr>
              <a:t>www.bing.com</a:t>
            </a:r>
            <a:endParaRPr lang="en-US" sz="2400" dirty="0"/>
          </a:p>
          <a:p>
            <a:pPr lvl="0"/>
            <a:r>
              <a:rPr lang="en-IN" sz="2400" u="sng" dirty="0"/>
              <a:t>Java swing O’REILLY</a:t>
            </a:r>
            <a:endParaRPr lang="en-US" sz="2400" dirty="0"/>
          </a:p>
          <a:p>
            <a:pPr lvl="0"/>
            <a:r>
              <a:rPr lang="en-IN" sz="2400" u="sng" dirty="0"/>
              <a:t>A definitive guide to java swing by John </a:t>
            </a:r>
            <a:r>
              <a:rPr lang="en-IN" sz="2400" u="sng" dirty="0" err="1" smtClean="0"/>
              <a:t>Zukowski</a:t>
            </a:r>
            <a:endParaRPr lang="en-US" sz="2400" dirty="0"/>
          </a:p>
          <a:p>
            <a:pPr lvl="0"/>
            <a:r>
              <a:rPr lang="en-US" sz="2400" dirty="0" smtClean="0"/>
              <a:t>Database System Concepts by </a:t>
            </a:r>
            <a:r>
              <a:rPr lang="en-US" sz="2400" dirty="0" err="1" smtClean="0"/>
              <a:t>SilberSchatz</a:t>
            </a:r>
            <a:endParaRPr lang="en-US" sz="2400" dirty="0"/>
          </a:p>
          <a:p>
            <a:pPr lvl="0"/>
            <a:r>
              <a:rPr lang="en-IN" sz="2400" dirty="0" smtClean="0"/>
              <a:t>Java Complete </a:t>
            </a:r>
            <a:r>
              <a:rPr lang="en-IN" sz="2400" dirty="0"/>
              <a:t>Reference by Herbert </a:t>
            </a:r>
            <a:r>
              <a:rPr lang="en-IN" sz="2400" dirty="0" err="1"/>
              <a:t>Schildt</a:t>
            </a:r>
            <a:endParaRPr lang="en-US" sz="2400" dirty="0"/>
          </a:p>
          <a:p>
            <a:pPr lvl="0"/>
            <a:r>
              <a:rPr lang="en-IN" sz="2400" dirty="0"/>
              <a:t>www.stackoverflow.com</a:t>
            </a:r>
            <a:endParaRPr lang="en-US" sz="2400" dirty="0"/>
          </a:p>
          <a:p>
            <a:endParaRPr lang="en-US" sz="2400" dirty="0"/>
          </a:p>
        </p:txBody>
      </p:sp>
    </p:spTree>
    <p:extLst>
      <p:ext uri="{BB962C8B-B14F-4D97-AF65-F5344CB8AC3E}">
        <p14:creationId xmlns:p14="http://schemas.microsoft.com/office/powerpoint/2010/main" val="1441484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263236" y="472633"/>
            <a:ext cx="8229240" cy="1142640"/>
          </a:xfrm>
          <a:prstGeom prst="rect">
            <a:avLst/>
          </a:prstGeom>
          <a:noFill/>
          <a:ln>
            <a:noFill/>
          </a:ln>
        </p:spPr>
        <p:txBody>
          <a:bodyPr anchor="ctr"/>
          <a:lstStyle/>
          <a:p>
            <a:pPr algn="ctr">
              <a:lnSpc>
                <a:spcPct val="100000"/>
              </a:lnSpc>
            </a:pPr>
            <a:r>
              <a:rPr lang="en-US" sz="4400" strike="noStrike" spc="-1" dirty="0">
                <a:uFill>
                  <a:solidFill>
                    <a:srgbClr val="FFFFFF"/>
                  </a:solidFill>
                </a:uFill>
              </a:rPr>
              <a:t>Acknowledgements</a:t>
            </a:r>
            <a:endParaRPr lang="en-US" sz="1800" strike="noStrike" spc="-1" dirty="0">
              <a:uFill>
                <a:solidFill>
                  <a:srgbClr val="FFFFFF"/>
                </a:solidFill>
              </a:uFill>
            </a:endParaRPr>
          </a:p>
        </p:txBody>
      </p:sp>
      <p:sp>
        <p:nvSpPr>
          <p:cNvPr id="126" name="TextShape 2"/>
          <p:cNvSpPr txBox="1"/>
          <p:nvPr/>
        </p:nvSpPr>
        <p:spPr>
          <a:xfrm>
            <a:off x="346364" y="2567524"/>
            <a:ext cx="8229240" cy="4525560"/>
          </a:xfrm>
          <a:prstGeom prst="rect">
            <a:avLst/>
          </a:prstGeom>
          <a:noFill/>
          <a:ln>
            <a:noFill/>
          </a:ln>
        </p:spPr>
        <p:txBody>
          <a:bodyPr/>
          <a:lstStyle/>
          <a:p>
            <a:pPr algn="ctr">
              <a:lnSpc>
                <a:spcPct val="100000"/>
              </a:lnSpc>
            </a:pPr>
            <a:r>
              <a:rPr lang="en-US" sz="2400" b="0" strike="noStrike" spc="-1" dirty="0">
                <a:uFill>
                  <a:solidFill>
                    <a:srgbClr val="FFFFFF"/>
                  </a:solidFill>
                </a:uFill>
                <a:latin typeface="+mj-lt"/>
              </a:rPr>
              <a:t>We would like to express our </a:t>
            </a:r>
            <a:r>
              <a:rPr lang="en-US" sz="2400" spc="-1" dirty="0" smtClean="0">
                <a:uFill>
                  <a:solidFill>
                    <a:srgbClr val="FFFFFF"/>
                  </a:solidFill>
                </a:uFill>
                <a:latin typeface="+mj-lt"/>
              </a:rPr>
              <a:t>heartfelt gratitude to</a:t>
            </a:r>
            <a:r>
              <a:rPr lang="en-US" sz="2400" b="0" strike="noStrike" spc="-1" dirty="0" smtClean="0">
                <a:uFill>
                  <a:solidFill>
                    <a:srgbClr val="FFFFFF"/>
                  </a:solidFill>
                </a:uFill>
                <a:latin typeface="+mj-lt"/>
              </a:rPr>
              <a:t>  our Professor </a:t>
            </a:r>
            <a:r>
              <a:rPr lang="en-US" sz="2400" b="0" u="sng" strike="noStrike" spc="-1" dirty="0">
                <a:uFill>
                  <a:solidFill>
                    <a:srgbClr val="FFFFFF"/>
                  </a:solidFill>
                </a:uFill>
                <a:latin typeface="+mj-lt"/>
              </a:rPr>
              <a:t>Dr. Amrita </a:t>
            </a:r>
            <a:r>
              <a:rPr lang="en-US" sz="2400" b="0" u="sng" strike="noStrike" spc="-1" dirty="0" err="1">
                <a:uFill>
                  <a:solidFill>
                    <a:srgbClr val="FFFFFF"/>
                  </a:solidFill>
                </a:uFill>
                <a:latin typeface="+mj-lt"/>
              </a:rPr>
              <a:t>Chaturvedi</a:t>
            </a:r>
            <a:r>
              <a:rPr lang="en-US" sz="2400" b="0" u="sng" strike="noStrike" spc="-1" dirty="0">
                <a:uFill>
                  <a:solidFill>
                    <a:srgbClr val="FFFFFF"/>
                  </a:solidFill>
                </a:uFill>
                <a:latin typeface="+mj-lt"/>
              </a:rPr>
              <a:t> </a:t>
            </a:r>
            <a:r>
              <a:rPr lang="en-US" sz="2400" b="0" strike="noStrike" spc="-1" dirty="0">
                <a:uFill>
                  <a:solidFill>
                    <a:srgbClr val="FFFFFF"/>
                  </a:solidFill>
                </a:uFill>
                <a:latin typeface="+mj-lt"/>
              </a:rPr>
              <a:t>as well as </a:t>
            </a:r>
            <a:r>
              <a:rPr lang="en-US" sz="2400" b="0" strike="noStrike" spc="-1" dirty="0" smtClean="0">
                <a:uFill>
                  <a:solidFill>
                    <a:srgbClr val="FFFFFF"/>
                  </a:solidFill>
                </a:uFill>
                <a:latin typeface="+mj-lt"/>
              </a:rPr>
              <a:t>our </a:t>
            </a:r>
            <a:r>
              <a:rPr lang="en-US" sz="2400" b="0" strike="noStrike" spc="-1" dirty="0">
                <a:uFill>
                  <a:solidFill>
                    <a:srgbClr val="FFFFFF"/>
                  </a:solidFill>
                </a:uFill>
                <a:latin typeface="+mj-lt"/>
              </a:rPr>
              <a:t>TA’s who gave us </a:t>
            </a:r>
            <a:r>
              <a:rPr lang="en-US" sz="2400" b="0" strike="noStrike" spc="-1" dirty="0" smtClean="0">
                <a:uFill>
                  <a:solidFill>
                    <a:srgbClr val="FFFFFF"/>
                  </a:solidFill>
                </a:uFill>
                <a:latin typeface="+mj-lt"/>
              </a:rPr>
              <a:t>this </a:t>
            </a:r>
            <a:r>
              <a:rPr lang="en-US" sz="2400" b="0" strike="noStrike" spc="-1" dirty="0">
                <a:uFill>
                  <a:solidFill>
                    <a:srgbClr val="FFFFFF"/>
                  </a:solidFill>
                </a:uFill>
                <a:latin typeface="+mj-lt"/>
              </a:rPr>
              <a:t>opportunity to </a:t>
            </a:r>
            <a:r>
              <a:rPr lang="en-US" sz="2400" spc="-1" dirty="0" smtClean="0">
                <a:uFill>
                  <a:solidFill>
                    <a:srgbClr val="FFFFFF"/>
                  </a:solidFill>
                </a:uFill>
                <a:latin typeface="+mj-lt"/>
              </a:rPr>
              <a:t>work on </a:t>
            </a:r>
            <a:r>
              <a:rPr lang="en-US" sz="2400" b="0" strike="noStrike" spc="-1" dirty="0" smtClean="0">
                <a:uFill>
                  <a:solidFill>
                    <a:srgbClr val="FFFFFF"/>
                  </a:solidFill>
                </a:uFill>
                <a:latin typeface="+mj-lt"/>
              </a:rPr>
              <a:t>the project </a:t>
            </a:r>
            <a:r>
              <a:rPr lang="en-US" sz="2400" b="0" strike="noStrike" spc="-1" dirty="0">
                <a:uFill>
                  <a:solidFill>
                    <a:srgbClr val="FFFFFF"/>
                  </a:solidFill>
                </a:uFill>
                <a:latin typeface="+mj-lt"/>
              </a:rPr>
              <a:t>on the topic </a:t>
            </a:r>
            <a:r>
              <a:rPr lang="en-US" sz="2400" b="0" i="1" strike="noStrike" spc="-1" dirty="0">
                <a:solidFill>
                  <a:schemeClr val="accent3">
                    <a:lumMod val="40000"/>
                    <a:lumOff val="60000"/>
                  </a:schemeClr>
                </a:solidFill>
                <a:uFill>
                  <a:solidFill>
                    <a:srgbClr val="FFFFFF"/>
                  </a:solidFill>
                </a:uFill>
                <a:latin typeface="+mj-lt"/>
              </a:rPr>
              <a:t>Hostel Management </a:t>
            </a:r>
            <a:r>
              <a:rPr lang="en-US" sz="2400" b="0" i="1" strike="noStrike" spc="-1" dirty="0" smtClean="0">
                <a:solidFill>
                  <a:schemeClr val="accent3">
                    <a:lumMod val="40000"/>
                    <a:lumOff val="60000"/>
                  </a:schemeClr>
                </a:solidFill>
                <a:uFill>
                  <a:solidFill>
                    <a:srgbClr val="FFFFFF"/>
                  </a:solidFill>
                </a:uFill>
                <a:latin typeface="+mj-lt"/>
              </a:rPr>
              <a:t>System</a:t>
            </a:r>
            <a:r>
              <a:rPr lang="en-US" sz="2400" spc="-1" dirty="0" smtClean="0">
                <a:uFill>
                  <a:solidFill>
                    <a:srgbClr val="FFFFFF"/>
                  </a:solidFill>
                </a:uFill>
                <a:latin typeface="+mj-lt"/>
              </a:rPr>
              <a:t>.</a:t>
            </a:r>
          </a:p>
          <a:p>
            <a:pPr algn="ctr">
              <a:lnSpc>
                <a:spcPct val="100000"/>
              </a:lnSpc>
            </a:pPr>
            <a:endParaRPr lang="en-US" sz="2400" spc="-1" dirty="0" smtClean="0">
              <a:uFill>
                <a:solidFill>
                  <a:srgbClr val="FFFFFF"/>
                </a:solidFill>
              </a:uFill>
              <a:latin typeface="+mj-lt"/>
            </a:endParaRPr>
          </a:p>
          <a:p>
            <a:pPr algn="ctr">
              <a:lnSpc>
                <a:spcPct val="100000"/>
              </a:lnSpc>
            </a:pPr>
            <a:r>
              <a:rPr lang="en-US" sz="2400" spc="-1" dirty="0" smtClean="0">
                <a:uFill>
                  <a:solidFill>
                    <a:srgbClr val="FFFFFF"/>
                  </a:solidFill>
                </a:uFill>
                <a:latin typeface="+mj-lt"/>
              </a:rPr>
              <a:t>A </a:t>
            </a:r>
            <a:r>
              <a:rPr lang="en-US" sz="2400" spc="-1" dirty="0" err="1" smtClean="0">
                <a:uFill>
                  <a:solidFill>
                    <a:srgbClr val="FFFFFF"/>
                  </a:solidFill>
                </a:uFill>
                <a:latin typeface="+mj-lt"/>
              </a:rPr>
              <a:t>shoutout</a:t>
            </a:r>
            <a:r>
              <a:rPr lang="en-US" sz="2400" spc="-1" dirty="0" smtClean="0">
                <a:uFill>
                  <a:solidFill>
                    <a:srgbClr val="FFFFFF"/>
                  </a:solidFill>
                </a:uFill>
                <a:latin typeface="+mj-lt"/>
              </a:rPr>
              <a:t> to everyone who contributed directly or indirectly towards building the project.</a:t>
            </a:r>
          </a:p>
          <a:p>
            <a:pPr algn="ctr">
              <a:lnSpc>
                <a:spcPct val="100000"/>
              </a:lnSpc>
            </a:pPr>
            <a:endParaRPr lang="en-US" sz="2400" spc="-1" dirty="0" smtClean="0">
              <a:uFill>
                <a:solidFill>
                  <a:srgbClr val="FFFFFF"/>
                </a:solidFill>
              </a:uFill>
              <a:latin typeface="+mj-lt"/>
            </a:endParaRPr>
          </a:p>
          <a:p>
            <a:pPr algn="ctr">
              <a:lnSpc>
                <a:spcPct val="100000"/>
              </a:lnSpc>
            </a:pPr>
            <a:endParaRPr lang="en-US" sz="3200" b="0" strike="noStrike" spc="-1" dirty="0">
              <a:uFill>
                <a:solidFill>
                  <a:srgbClr val="FFFFFF"/>
                </a:solidFill>
              </a:uFill>
              <a:latin typeface="+mj-lt"/>
            </a:endParaRPr>
          </a:p>
          <a:p>
            <a:pPr algn="ctr">
              <a:lnSpc>
                <a:spcPct val="100000"/>
              </a:lnSpc>
            </a:pPr>
            <a:endParaRPr lang="en-US" sz="3200" b="0" strike="noStrike" spc="-1" dirty="0">
              <a:uFill>
                <a:solidFill>
                  <a:srgbClr val="FFFFFF"/>
                </a:solidFill>
              </a:uFill>
              <a:latin typeface="Calibri"/>
            </a:endParaRPr>
          </a:p>
        </p:txBody>
      </p:sp>
      <p:sp>
        <p:nvSpPr>
          <p:cNvPr id="127" name="TextShape 3"/>
          <p:cNvSpPr txBox="1"/>
          <p:nvPr/>
        </p:nvSpPr>
        <p:spPr>
          <a:xfrm>
            <a:off x="457200" y="6356520"/>
            <a:ext cx="2133360" cy="364680"/>
          </a:xfrm>
          <a:prstGeom prst="rect">
            <a:avLst/>
          </a:prstGeom>
          <a:noFill/>
          <a:ln>
            <a:noFill/>
          </a:ln>
        </p:spPr>
        <p:txBody>
          <a:bodyPr anchor="ctr"/>
          <a:lstStyle/>
          <a:p>
            <a:pPr>
              <a:lnSpc>
                <a:spcPct val="100000"/>
              </a:lnSpc>
            </a:pPr>
            <a:fld id="{018D17FD-F147-46CE-8CA4-CE5BCE63FD05}"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60000" y="720000"/>
            <a:ext cx="8229240" cy="1142640"/>
          </a:xfrm>
          <a:prstGeom prst="rect">
            <a:avLst/>
          </a:prstGeom>
          <a:noFill/>
          <a:ln>
            <a:noFill/>
          </a:ln>
        </p:spPr>
        <p:txBody>
          <a:bodyPr anchor="ctr"/>
          <a:lstStyle/>
          <a:p>
            <a:pPr algn="ctr">
              <a:lnSpc>
                <a:spcPct val="100000"/>
              </a:lnSpc>
            </a:pPr>
            <a:r>
              <a:rPr lang="en-US" sz="4400" strike="noStrike" spc="-1" dirty="0">
                <a:uFill>
                  <a:solidFill>
                    <a:srgbClr val="FFFFFF"/>
                  </a:solidFill>
                </a:uFill>
                <a:latin typeface="Century Gothic" panose="020B0502020202020204" pitchFamily="34" charset="0"/>
              </a:rPr>
              <a:t>Introduction</a:t>
            </a:r>
            <a:endParaRPr lang="en-US" sz="1800" strike="noStrike" spc="-1" dirty="0">
              <a:uFill>
                <a:solidFill>
                  <a:srgbClr val="FFFFFF"/>
                </a:solidFill>
              </a:uFill>
              <a:latin typeface="Century Gothic" panose="020B0502020202020204" pitchFamily="34" charset="0"/>
            </a:endParaRPr>
          </a:p>
        </p:txBody>
      </p:sp>
      <p:sp>
        <p:nvSpPr>
          <p:cNvPr id="129" name="TextShape 2"/>
          <p:cNvSpPr txBox="1"/>
          <p:nvPr/>
        </p:nvSpPr>
        <p:spPr>
          <a:xfrm>
            <a:off x="457200" y="2016000"/>
            <a:ext cx="8229240" cy="4525560"/>
          </a:xfrm>
          <a:prstGeom prst="rect">
            <a:avLst/>
          </a:prstGeom>
          <a:noFill/>
          <a:ln>
            <a:noFill/>
          </a:ln>
        </p:spPr>
        <p:txBody>
          <a:bodyPr/>
          <a:lstStyle/>
          <a:p>
            <a:pPr algn="just">
              <a:lnSpc>
                <a:spcPct val="100000"/>
              </a:lnSpc>
            </a:pPr>
            <a:endParaRPr lang="en-US" sz="2400" b="0" strike="noStrike" spc="-1" dirty="0" smtClean="0">
              <a:solidFill>
                <a:srgbClr val="000000"/>
              </a:solidFill>
              <a:uFill>
                <a:solidFill>
                  <a:srgbClr val="FFFFFF"/>
                </a:solidFill>
              </a:uFill>
              <a:latin typeface="Cambria"/>
            </a:endParaRPr>
          </a:p>
          <a:p>
            <a:pPr algn="just">
              <a:lnSpc>
                <a:spcPct val="100000"/>
              </a:lnSpc>
            </a:pPr>
            <a:r>
              <a:rPr lang="en-US" sz="2400" b="0" strike="noStrike" spc="-1" dirty="0" smtClean="0">
                <a:uFill>
                  <a:solidFill>
                    <a:srgbClr val="FFFFFF"/>
                  </a:solidFill>
                </a:uFill>
                <a:latin typeface="+mj-lt"/>
              </a:rPr>
              <a:t>In </a:t>
            </a:r>
            <a:r>
              <a:rPr lang="en-US" sz="2400" b="0" strike="noStrike" spc="-1" dirty="0">
                <a:uFill>
                  <a:solidFill>
                    <a:srgbClr val="FFFFFF"/>
                  </a:solidFill>
                </a:uFill>
                <a:latin typeface="+mj-lt"/>
              </a:rPr>
              <a:t>general in all </a:t>
            </a:r>
            <a:r>
              <a:rPr lang="en-US" sz="2400" b="0" strike="noStrike" spc="-1" dirty="0" smtClean="0">
                <a:uFill>
                  <a:solidFill>
                    <a:srgbClr val="FFFFFF"/>
                  </a:solidFill>
                </a:uFill>
                <a:latin typeface="+mj-lt"/>
              </a:rPr>
              <a:t>institutions’ hostels </a:t>
            </a:r>
            <a:r>
              <a:rPr lang="en-US" sz="2400" b="0" strike="noStrike" spc="-1" dirty="0">
                <a:uFill>
                  <a:solidFill>
                    <a:srgbClr val="FFFFFF"/>
                  </a:solidFill>
                </a:uFill>
                <a:latin typeface="+mj-lt"/>
              </a:rPr>
              <a:t>are managed manually by the hostel office and hence there is a lot of strain on the person who are running the hostel and software’s are not usually used in this context. This particular project deals with the problems on managing a hostel and designing of computerized system that will be compatible to the existing system with the system which is more user friendly and more GUI oriented</a:t>
            </a:r>
            <a:r>
              <a:rPr lang="en-US" sz="2400" b="0" strike="noStrike" spc="-1" dirty="0">
                <a:solidFill>
                  <a:srgbClr val="000000"/>
                </a:solidFill>
                <a:uFill>
                  <a:solidFill>
                    <a:srgbClr val="FFFFFF"/>
                  </a:solidFill>
                </a:uFill>
                <a:latin typeface="Cambria"/>
              </a:rPr>
              <a:t>.</a:t>
            </a:r>
            <a:endParaRPr lang="en-US" sz="3200" b="0" strike="noStrike" spc="-1" dirty="0">
              <a:solidFill>
                <a:srgbClr val="000000"/>
              </a:solidFill>
              <a:uFill>
                <a:solidFill>
                  <a:srgbClr val="FFFFFF"/>
                </a:solidFill>
              </a:uFill>
              <a:latin typeface="Calibri"/>
            </a:endParaRPr>
          </a:p>
        </p:txBody>
      </p:sp>
      <p:sp>
        <p:nvSpPr>
          <p:cNvPr id="130" name="TextShape 3"/>
          <p:cNvSpPr txBox="1"/>
          <p:nvPr/>
        </p:nvSpPr>
        <p:spPr>
          <a:xfrm>
            <a:off x="457200" y="6356520"/>
            <a:ext cx="2133360" cy="364680"/>
          </a:xfrm>
          <a:prstGeom prst="rect">
            <a:avLst/>
          </a:prstGeom>
          <a:noFill/>
          <a:ln>
            <a:noFill/>
          </a:ln>
        </p:spPr>
        <p:txBody>
          <a:bodyPr anchor="ctr"/>
          <a:lstStyle/>
          <a:p>
            <a:pPr>
              <a:lnSpc>
                <a:spcPct val="100000"/>
              </a:lnSpc>
            </a:pPr>
            <a:fld id="{F420235D-46ED-4E8B-AB63-A6BDA2AB12DC}"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533520"/>
            <a:ext cx="8229240" cy="5592240"/>
          </a:xfrm>
          <a:prstGeom prst="rect">
            <a:avLst/>
          </a:prstGeom>
          <a:noFill/>
          <a:ln>
            <a:noFill/>
          </a:ln>
        </p:spPr>
        <p:txBody>
          <a:bodyPr/>
          <a:lstStyle/>
          <a:p>
            <a:pPr>
              <a:lnSpc>
                <a:spcPct val="100000"/>
              </a:lnSpc>
            </a:pPr>
            <a:endParaRPr lang="en-US" sz="3200" b="0" strike="noStrike" spc="-1" dirty="0">
              <a:solidFill>
                <a:srgbClr val="000000"/>
              </a:solidFill>
              <a:uFill>
                <a:solidFill>
                  <a:srgbClr val="FFFFFF"/>
                </a:solidFill>
              </a:uFill>
              <a:latin typeface="Calibri"/>
            </a:endParaRPr>
          </a:p>
          <a:p>
            <a:pPr>
              <a:lnSpc>
                <a:spcPct val="100000"/>
              </a:lnSpc>
            </a:pPr>
            <a:r>
              <a:rPr lang="en-US" sz="4000" strike="noStrike" spc="-1" dirty="0">
                <a:uFill>
                  <a:solidFill>
                    <a:srgbClr val="FFFFFF"/>
                  </a:solidFill>
                </a:uFill>
                <a:latin typeface="+mj-lt"/>
              </a:rPr>
              <a:t>Scope</a:t>
            </a:r>
            <a:r>
              <a:rPr lang="en-US" sz="4000" strike="noStrike" spc="-1" dirty="0" smtClean="0">
                <a:uFill>
                  <a:solidFill>
                    <a:srgbClr val="FFFFFF"/>
                  </a:solidFill>
                </a:uFill>
                <a:latin typeface="+mj-lt"/>
              </a:rPr>
              <a:t>:-</a:t>
            </a:r>
          </a:p>
          <a:p>
            <a:pPr>
              <a:lnSpc>
                <a:spcPct val="100000"/>
              </a:lnSpc>
            </a:pPr>
            <a:endParaRPr lang="en-US" sz="3200" b="0" strike="noStrike" spc="-1" dirty="0">
              <a:solidFill>
                <a:srgbClr val="000000"/>
              </a:solidFill>
              <a:uFill>
                <a:solidFill>
                  <a:srgbClr val="FFFFFF"/>
                </a:solidFill>
              </a:uFill>
              <a:latin typeface="Calibri"/>
            </a:endParaRPr>
          </a:p>
          <a:p>
            <a:pPr algn="just">
              <a:lnSpc>
                <a:spcPct val="100000"/>
              </a:lnSpc>
            </a:pPr>
            <a:r>
              <a:rPr lang="en-US" sz="2800" b="0" strike="noStrike" spc="-1" dirty="0">
                <a:uFill>
                  <a:solidFill>
                    <a:srgbClr val="FFFFFF"/>
                  </a:solidFill>
                </a:uFill>
                <a:latin typeface="+mj-lt"/>
              </a:rPr>
              <a:t>The software can be implemented in any academic institution for hostel management system. Student registration, meal options  and account books for individual students can be managed accordingly.</a:t>
            </a:r>
            <a:endParaRPr lang="en-US" sz="3200" b="0" strike="noStrike" spc="-1" dirty="0">
              <a:uFill>
                <a:solidFill>
                  <a:srgbClr val="FFFFFF"/>
                </a:solidFill>
              </a:uFill>
              <a:latin typeface="+mj-lt"/>
            </a:endParaRPr>
          </a:p>
          <a:p>
            <a:pPr>
              <a:lnSpc>
                <a:spcPct val="100000"/>
              </a:lnSpc>
            </a:pP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a:lnSpc>
                <a:spcPct val="100000"/>
              </a:lnSpc>
            </a:pPr>
            <a:r>
              <a:rPr lang="en-US" sz="2800" b="0" strike="noStrike" spc="-1" dirty="0">
                <a:solidFill>
                  <a:srgbClr val="000000"/>
                </a:solidFill>
                <a:uFill>
                  <a:solidFill>
                    <a:srgbClr val="FFFFFF"/>
                  </a:solidFill>
                </a:uFill>
                <a:latin typeface="Calibri"/>
              </a:rPr>
              <a:t>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
        <p:nvSpPr>
          <p:cNvPr id="132" name="TextShape 2"/>
          <p:cNvSpPr txBox="1"/>
          <p:nvPr/>
        </p:nvSpPr>
        <p:spPr>
          <a:xfrm>
            <a:off x="457200" y="6356520"/>
            <a:ext cx="2133360" cy="364680"/>
          </a:xfrm>
          <a:prstGeom prst="rect">
            <a:avLst/>
          </a:prstGeom>
          <a:noFill/>
          <a:ln>
            <a:noFill/>
          </a:ln>
        </p:spPr>
        <p:txBody>
          <a:bodyPr anchor="ctr"/>
          <a:lstStyle/>
          <a:p>
            <a:pPr>
              <a:lnSpc>
                <a:spcPct val="100000"/>
              </a:lnSpc>
            </a:pPr>
            <a:fld id="{267D59BB-8439-4CB6-B5D7-20E7785D7E17}"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Tools we’ve Used</a:t>
            </a:r>
            <a:endParaRPr lang="en-US" sz="6000" dirty="0"/>
          </a:p>
        </p:txBody>
      </p:sp>
      <p:sp>
        <p:nvSpPr>
          <p:cNvPr id="6" name="Rectangle 5"/>
          <p:cNvSpPr/>
          <p:nvPr/>
        </p:nvSpPr>
        <p:spPr>
          <a:xfrm>
            <a:off x="295564" y="2216474"/>
            <a:ext cx="6779491" cy="5570756"/>
          </a:xfrm>
          <a:prstGeom prst="rect">
            <a:avLst/>
          </a:prstGeom>
        </p:spPr>
        <p:txBody>
          <a:bodyPr wrap="square">
            <a:spAutoFit/>
          </a:bodyPr>
          <a:lstStyle/>
          <a:p>
            <a:pPr>
              <a:lnSpc>
                <a:spcPct val="100000"/>
              </a:lnSpc>
            </a:pPr>
            <a:r>
              <a:rPr lang="en-US" sz="2800" b="0" strike="noStrike" spc="-1" dirty="0" smtClean="0">
                <a:uFill>
                  <a:solidFill>
                    <a:srgbClr val="FFFFFF"/>
                  </a:solidFill>
                </a:uFill>
                <a:latin typeface="+mj-lt"/>
              </a:rPr>
              <a:t>This project is designed as a desktop application on Windows 10.</a:t>
            </a:r>
          </a:p>
          <a:p>
            <a:pPr>
              <a:lnSpc>
                <a:spcPct val="100000"/>
              </a:lnSpc>
            </a:pPr>
            <a:endParaRPr lang="en-US" sz="2800" spc="-1" dirty="0">
              <a:uFill>
                <a:solidFill>
                  <a:srgbClr val="FFFFFF"/>
                </a:solidFill>
              </a:uFill>
              <a:latin typeface="+mj-lt"/>
            </a:endParaRPr>
          </a:p>
          <a:p>
            <a:pPr>
              <a:lnSpc>
                <a:spcPct val="100000"/>
              </a:lnSpc>
            </a:pPr>
            <a:endParaRPr lang="en-US" sz="2800" b="0" strike="noStrike" spc="-1" dirty="0" smtClean="0">
              <a:uFill>
                <a:solidFill>
                  <a:srgbClr val="FFFFFF"/>
                </a:solidFill>
              </a:uFill>
              <a:latin typeface="+mj-lt"/>
            </a:endParaRPr>
          </a:p>
          <a:p>
            <a:pPr marL="514350" indent="-514350">
              <a:lnSpc>
                <a:spcPct val="100000"/>
              </a:lnSpc>
              <a:buFont typeface="Arial" panose="020B0604020202020204" pitchFamily="34" charset="0"/>
              <a:buChar char="•"/>
            </a:pPr>
            <a:r>
              <a:rPr lang="en-US" sz="2800" b="0" strike="noStrike" spc="-1" dirty="0" smtClean="0">
                <a:uFill>
                  <a:solidFill>
                    <a:srgbClr val="FFFFFF"/>
                  </a:solidFill>
                </a:uFill>
                <a:latin typeface="+mj-lt"/>
              </a:rPr>
              <a:t>Java Swing </a:t>
            </a:r>
            <a:r>
              <a:rPr lang="en-US" sz="2800" spc="-1" dirty="0" smtClean="0">
                <a:uFill>
                  <a:solidFill>
                    <a:srgbClr val="FFFFFF"/>
                  </a:solidFill>
                </a:uFill>
                <a:latin typeface="+mj-lt"/>
              </a:rPr>
              <a:t>a</a:t>
            </a:r>
            <a:r>
              <a:rPr lang="en-US" sz="2800" b="0" strike="noStrike" spc="-1" dirty="0" smtClean="0">
                <a:uFill>
                  <a:solidFill>
                    <a:srgbClr val="FFFFFF"/>
                  </a:solidFill>
                </a:uFill>
                <a:latin typeface="+mj-lt"/>
              </a:rPr>
              <a:t>nd JavaFX(Front end).</a:t>
            </a:r>
          </a:p>
          <a:p>
            <a:pPr marL="514350" indent="-514350">
              <a:lnSpc>
                <a:spcPct val="100000"/>
              </a:lnSpc>
              <a:buFont typeface="Arial" panose="020B0604020202020204" pitchFamily="34" charset="0"/>
              <a:buChar char="•"/>
            </a:pPr>
            <a:r>
              <a:rPr lang="en-US" sz="2800" b="0" strike="noStrike" spc="-1" dirty="0" smtClean="0">
                <a:uFill>
                  <a:solidFill>
                    <a:srgbClr val="FFFFFF"/>
                  </a:solidFill>
                </a:uFill>
                <a:latin typeface="+mj-lt"/>
              </a:rPr>
              <a:t>PHP and MYSQL(Back End).</a:t>
            </a:r>
          </a:p>
          <a:p>
            <a:pPr marL="514350" indent="-514350">
              <a:lnSpc>
                <a:spcPct val="100000"/>
              </a:lnSpc>
              <a:buFont typeface="Arial" panose="020B0604020202020204" pitchFamily="34" charset="0"/>
              <a:buChar char="•"/>
            </a:pPr>
            <a:r>
              <a:rPr lang="en-US" sz="2800" spc="-1" dirty="0" smtClean="0">
                <a:uFill>
                  <a:solidFill>
                    <a:srgbClr val="FFFFFF"/>
                  </a:solidFill>
                </a:uFill>
                <a:latin typeface="+mj-lt"/>
              </a:rPr>
              <a:t>Google :P</a:t>
            </a:r>
          </a:p>
          <a:p>
            <a:pPr marL="514350" indent="-514350">
              <a:lnSpc>
                <a:spcPct val="100000"/>
              </a:lnSpc>
              <a:buFont typeface="Arial" panose="020B0604020202020204" pitchFamily="34" charset="0"/>
              <a:buChar char="•"/>
            </a:pPr>
            <a:endParaRPr lang="en-US" sz="2800" b="0" strike="noStrike" spc="-1" dirty="0" smtClean="0">
              <a:uFill>
                <a:solidFill>
                  <a:srgbClr val="FFFFFF"/>
                </a:solidFill>
              </a:uFill>
              <a:latin typeface="+mj-lt"/>
            </a:endParaRPr>
          </a:p>
          <a:p>
            <a:pPr marL="514350" indent="-514350">
              <a:lnSpc>
                <a:spcPct val="100000"/>
              </a:lnSpc>
              <a:buFont typeface="Arial" panose="020B0604020202020204" pitchFamily="34" charset="0"/>
              <a:buChar char="•"/>
            </a:pPr>
            <a:endParaRPr lang="en-US" sz="2400" b="0" strike="noStrike" spc="-1" dirty="0" smtClean="0">
              <a:uFill>
                <a:solidFill>
                  <a:srgbClr val="FFFFFF"/>
                </a:solidFill>
              </a:uFill>
              <a:latin typeface="+mj-lt"/>
            </a:endParaRPr>
          </a:p>
          <a:p>
            <a:pPr marL="514350" indent="-514350">
              <a:lnSpc>
                <a:spcPct val="100000"/>
              </a:lnSpc>
              <a:buFont typeface="Arial" panose="020B0604020202020204" pitchFamily="34" charset="0"/>
              <a:buChar char="•"/>
            </a:pPr>
            <a:endParaRPr lang="en-US" sz="2400" b="0" strike="noStrike" spc="-1" dirty="0" smtClean="0">
              <a:uFill>
                <a:solidFill>
                  <a:srgbClr val="FFFFFF"/>
                </a:solidFill>
              </a:uFill>
              <a:latin typeface="+mj-lt"/>
            </a:endParaRPr>
          </a:p>
          <a:p>
            <a:pPr marL="457560" lvl="1">
              <a:lnSpc>
                <a:spcPct val="100000"/>
              </a:lnSpc>
              <a:buClr>
                <a:srgbClr val="000000"/>
              </a:buClr>
            </a:pPr>
            <a:endParaRPr lang="en-US" sz="2800" b="0" strike="noStrike" spc="-1" dirty="0" smtClean="0">
              <a:uFill>
                <a:solidFill>
                  <a:srgbClr val="FFFFFF"/>
                </a:solidFill>
              </a:uFill>
              <a:latin typeface="+mj-lt"/>
            </a:endParaRPr>
          </a:p>
          <a:p>
            <a:pPr marL="457560" lvl="1">
              <a:lnSpc>
                <a:spcPct val="100000"/>
              </a:lnSpc>
              <a:buClr>
                <a:srgbClr val="000000"/>
              </a:buClr>
            </a:pPr>
            <a:endParaRPr lang="en-US" sz="2800" spc="-1" dirty="0">
              <a:solidFill>
                <a:srgbClr val="000000"/>
              </a:solidFill>
              <a:uFill>
                <a:solidFill>
                  <a:srgbClr val="FFFFFF"/>
                </a:solidFill>
              </a:uFill>
              <a:latin typeface="Cambria"/>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692" y="2717655"/>
            <a:ext cx="2143125" cy="2143125"/>
          </a:xfrm>
          <a:prstGeom prst="rect">
            <a:avLst/>
          </a:prstGeom>
        </p:spPr>
      </p:pic>
    </p:spTree>
    <p:extLst>
      <p:ext uri="{BB962C8B-B14F-4D97-AF65-F5344CB8AC3E}">
        <p14:creationId xmlns:p14="http://schemas.microsoft.com/office/powerpoint/2010/main" val="2194942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40328" y="395248"/>
            <a:ext cx="8229240" cy="1142640"/>
          </a:xfrm>
          <a:prstGeom prst="rect">
            <a:avLst/>
          </a:prstGeom>
          <a:noFill/>
          <a:ln>
            <a:noFill/>
          </a:ln>
        </p:spPr>
        <p:txBody>
          <a:bodyPr anchor="ctr"/>
          <a:lstStyle/>
          <a:p>
            <a:pPr algn="ctr">
              <a:lnSpc>
                <a:spcPct val="100000"/>
              </a:lnSpc>
            </a:pPr>
            <a:r>
              <a:rPr lang="en-US" sz="4800" b="0" strike="noStrike" spc="-1" dirty="0" smtClean="0">
                <a:uFill>
                  <a:solidFill>
                    <a:srgbClr val="FFFFFF"/>
                  </a:solidFill>
                </a:uFill>
                <a:latin typeface="+mj-lt"/>
              </a:rPr>
              <a:t>Overview</a:t>
            </a:r>
            <a:endParaRPr lang="en-US" sz="4800" b="0" strike="noStrike" spc="-1" dirty="0">
              <a:uFill>
                <a:solidFill>
                  <a:srgbClr val="FFFFFF"/>
                </a:solidFill>
              </a:uFill>
              <a:latin typeface="+mj-lt"/>
            </a:endParaRPr>
          </a:p>
        </p:txBody>
      </p:sp>
      <p:sp>
        <p:nvSpPr>
          <p:cNvPr id="134" name="TextShape 2"/>
          <p:cNvSpPr txBox="1"/>
          <p:nvPr/>
        </p:nvSpPr>
        <p:spPr>
          <a:xfrm>
            <a:off x="328509" y="1650764"/>
            <a:ext cx="8229240" cy="4021560"/>
          </a:xfrm>
          <a:prstGeom prst="rect">
            <a:avLst/>
          </a:prstGeom>
          <a:noFill/>
          <a:ln>
            <a:noFill/>
          </a:ln>
        </p:spPr>
        <p:txBody>
          <a:bodyPr/>
          <a:lstStyle/>
          <a:p>
            <a:pPr marL="0" lvl="4"/>
            <a:r>
              <a:rPr lang="en-US" sz="3200" spc="-1" dirty="0" smtClean="0">
                <a:uFill>
                  <a:solidFill>
                    <a:srgbClr val="FFFFFF"/>
                  </a:solidFill>
                </a:uFill>
                <a:latin typeface="+mj-lt"/>
              </a:rPr>
              <a:t>This</a:t>
            </a:r>
            <a:r>
              <a:rPr lang="en-US" sz="3200" b="0" strike="noStrike" spc="-1" dirty="0" smtClean="0">
                <a:uFill>
                  <a:solidFill>
                    <a:srgbClr val="FFFFFF"/>
                  </a:solidFill>
                </a:uFill>
                <a:latin typeface="+mj-lt"/>
              </a:rPr>
              <a:t> Java application uses PHP and MySQL for backend operations.</a:t>
            </a:r>
          </a:p>
          <a:p>
            <a:pPr>
              <a:lnSpc>
                <a:spcPct val="100000"/>
              </a:lnSpc>
            </a:pPr>
            <a:endParaRPr lang="en-US" sz="3200" b="0" strike="noStrike" spc="-1" dirty="0">
              <a:uFill>
                <a:solidFill>
                  <a:srgbClr val="FFFFFF"/>
                </a:solidFill>
              </a:uFill>
              <a:latin typeface="+mj-lt"/>
            </a:endParaRPr>
          </a:p>
          <a:p>
            <a:pPr marL="360">
              <a:lnSpc>
                <a:spcPct val="100000"/>
              </a:lnSpc>
              <a:buClr>
                <a:srgbClr val="000000"/>
              </a:buClr>
            </a:pPr>
            <a:r>
              <a:rPr lang="en-US" sz="2400" b="0" strike="noStrike" spc="-1" dirty="0">
                <a:uFill>
                  <a:solidFill>
                    <a:srgbClr val="FFFFFF"/>
                  </a:solidFill>
                </a:uFill>
                <a:latin typeface="+mj-lt"/>
              </a:rPr>
              <a:t>Main facilities available in this project </a:t>
            </a:r>
            <a:r>
              <a:rPr lang="en-US" sz="2400" b="0" strike="noStrike" spc="-1" dirty="0" smtClean="0">
                <a:uFill>
                  <a:solidFill>
                    <a:srgbClr val="FFFFFF"/>
                  </a:solidFill>
                </a:uFill>
                <a:latin typeface="+mj-lt"/>
              </a:rPr>
              <a:t>are :-</a:t>
            </a:r>
            <a:endParaRPr lang="en-US" sz="2400" b="0" strike="noStrike" spc="-1" dirty="0">
              <a:uFill>
                <a:solidFill>
                  <a:srgbClr val="FFFFFF"/>
                </a:solidFill>
              </a:uFill>
              <a:latin typeface="+mj-lt"/>
            </a:endParaRPr>
          </a:p>
          <a:p>
            <a:pPr marL="914760" lvl="1" indent="-457200" algn="just">
              <a:lnSpc>
                <a:spcPct val="100000"/>
              </a:lnSpc>
              <a:buClr>
                <a:srgbClr val="000000"/>
              </a:buClr>
              <a:buFont typeface="Arial" panose="020B0604020202020204" pitchFamily="34" charset="0"/>
              <a:buChar char="•"/>
            </a:pPr>
            <a:r>
              <a:rPr lang="en-US" sz="2400" b="0" strike="noStrike" spc="-1" dirty="0" smtClean="0">
                <a:uFill>
                  <a:solidFill>
                    <a:srgbClr val="FFFFFF"/>
                  </a:solidFill>
                </a:uFill>
                <a:latin typeface="+mj-lt"/>
              </a:rPr>
              <a:t>Managing </a:t>
            </a:r>
            <a:r>
              <a:rPr lang="en-US" sz="2400" b="0" strike="noStrike" spc="-1" dirty="0">
                <a:uFill>
                  <a:solidFill>
                    <a:srgbClr val="FFFFFF"/>
                  </a:solidFill>
                </a:uFill>
                <a:latin typeface="+mj-lt"/>
              </a:rPr>
              <a:t>Student Fee and  meal </a:t>
            </a:r>
            <a:r>
              <a:rPr lang="en-US" sz="2400" b="0" strike="noStrike" spc="-1" dirty="0" smtClean="0">
                <a:uFill>
                  <a:solidFill>
                    <a:srgbClr val="FFFFFF"/>
                  </a:solidFill>
                </a:uFill>
                <a:latin typeface="+mj-lt"/>
              </a:rPr>
              <a:t>options.</a:t>
            </a:r>
          </a:p>
          <a:p>
            <a:pPr marL="914760" lvl="1" indent="-457200" algn="just">
              <a:lnSpc>
                <a:spcPct val="100000"/>
              </a:lnSpc>
              <a:buClr>
                <a:srgbClr val="000000"/>
              </a:buClr>
              <a:buFont typeface="Arial" panose="020B0604020202020204" pitchFamily="34" charset="0"/>
              <a:buChar char="•"/>
            </a:pPr>
            <a:r>
              <a:rPr lang="en-US" sz="2400" b="0" strike="noStrike" spc="-1" dirty="0" smtClean="0">
                <a:uFill>
                  <a:solidFill>
                    <a:srgbClr val="FFFFFF"/>
                  </a:solidFill>
                </a:uFill>
                <a:latin typeface="+mj-lt"/>
              </a:rPr>
              <a:t>View </a:t>
            </a:r>
            <a:r>
              <a:rPr lang="en-US" sz="2400" b="0" strike="noStrike" spc="-1" dirty="0">
                <a:uFill>
                  <a:solidFill>
                    <a:srgbClr val="FFFFFF"/>
                  </a:solidFill>
                </a:uFill>
                <a:latin typeface="+mj-lt"/>
              </a:rPr>
              <a:t>seat availability in different </a:t>
            </a:r>
            <a:r>
              <a:rPr lang="en-US" sz="2400" b="0" strike="noStrike" spc="-1" dirty="0" smtClean="0">
                <a:uFill>
                  <a:solidFill>
                    <a:srgbClr val="FFFFFF"/>
                  </a:solidFill>
                </a:uFill>
                <a:latin typeface="+mj-lt"/>
              </a:rPr>
              <a:t>hostels</a:t>
            </a:r>
            <a:r>
              <a:rPr lang="en-US" sz="2400" spc="-1" dirty="0" smtClean="0">
                <a:uFill>
                  <a:solidFill>
                    <a:srgbClr val="FFFFFF"/>
                  </a:solidFill>
                </a:uFill>
                <a:latin typeface="+mj-lt"/>
              </a:rPr>
              <a:t>.</a:t>
            </a:r>
          </a:p>
          <a:p>
            <a:pPr marL="914760" lvl="1" indent="-457200" algn="just">
              <a:lnSpc>
                <a:spcPct val="100000"/>
              </a:lnSpc>
              <a:buClr>
                <a:srgbClr val="000000"/>
              </a:buClr>
              <a:buFont typeface="Arial" panose="020B0604020202020204" pitchFamily="34" charset="0"/>
              <a:buChar char="•"/>
            </a:pPr>
            <a:r>
              <a:rPr lang="en-US" sz="2400" b="0" strike="noStrike" spc="-1" dirty="0" smtClean="0">
                <a:uFill>
                  <a:solidFill>
                    <a:srgbClr val="FFFFFF"/>
                  </a:solidFill>
                </a:uFill>
                <a:latin typeface="+mj-lt"/>
              </a:rPr>
              <a:t>Student Registration for hostel and room allotment.</a:t>
            </a:r>
            <a:endParaRPr lang="en-US" sz="2400" spc="-1" dirty="0">
              <a:uFill>
                <a:solidFill>
                  <a:srgbClr val="FFFFFF"/>
                </a:solidFill>
              </a:uFill>
              <a:latin typeface="+mj-lt"/>
            </a:endParaRPr>
          </a:p>
          <a:p>
            <a:pPr marL="914760" lvl="1" indent="-457200" algn="just">
              <a:lnSpc>
                <a:spcPct val="100000"/>
              </a:lnSpc>
              <a:buClr>
                <a:srgbClr val="000000"/>
              </a:buClr>
              <a:buFont typeface="Arial" panose="020B0604020202020204" pitchFamily="34" charset="0"/>
              <a:buChar char="•"/>
            </a:pPr>
            <a:r>
              <a:rPr lang="en-US" sz="2400" b="0" strike="noStrike" spc="-1" dirty="0" smtClean="0">
                <a:uFill>
                  <a:solidFill>
                    <a:srgbClr val="FFFFFF"/>
                  </a:solidFill>
                </a:uFill>
                <a:latin typeface="+mj-lt"/>
              </a:rPr>
              <a:t>Details </a:t>
            </a:r>
            <a:r>
              <a:rPr lang="en-US" sz="2400" b="0" strike="noStrike" spc="-1" dirty="0">
                <a:uFill>
                  <a:solidFill>
                    <a:srgbClr val="FFFFFF"/>
                  </a:solidFill>
                </a:uFill>
                <a:latin typeface="+mj-lt"/>
              </a:rPr>
              <a:t>of Account status to be checked by </a:t>
            </a:r>
            <a:r>
              <a:rPr lang="en-US" sz="2400" b="0" strike="noStrike" spc="-1" dirty="0" smtClean="0">
                <a:uFill>
                  <a:solidFill>
                    <a:srgbClr val="FFFFFF"/>
                  </a:solidFill>
                </a:uFill>
                <a:latin typeface="+mj-lt"/>
              </a:rPr>
              <a:t>student.</a:t>
            </a:r>
            <a:endParaRPr lang="en-US" sz="2400" spc="-1" dirty="0">
              <a:uFill>
                <a:solidFill>
                  <a:srgbClr val="FFFFFF"/>
                </a:solidFill>
              </a:uFill>
              <a:latin typeface="+mj-lt"/>
            </a:endParaRPr>
          </a:p>
          <a:p>
            <a:pPr marL="914760" lvl="1" indent="-457200" algn="just">
              <a:lnSpc>
                <a:spcPct val="100000"/>
              </a:lnSpc>
              <a:buClr>
                <a:srgbClr val="000000"/>
              </a:buClr>
              <a:buFont typeface="Arial" panose="020B0604020202020204" pitchFamily="34" charset="0"/>
              <a:buChar char="•"/>
            </a:pPr>
            <a:r>
              <a:rPr lang="en-US" sz="2400" b="0" strike="noStrike" spc="-1" dirty="0" smtClean="0">
                <a:uFill>
                  <a:solidFill>
                    <a:srgbClr val="FFFFFF"/>
                  </a:solidFill>
                </a:uFill>
                <a:latin typeface="+mj-lt"/>
              </a:rPr>
              <a:t>Option </a:t>
            </a:r>
            <a:r>
              <a:rPr lang="en-US" sz="2400" b="0" strike="noStrike" spc="-1" dirty="0">
                <a:uFill>
                  <a:solidFill>
                    <a:srgbClr val="FFFFFF"/>
                  </a:solidFill>
                </a:uFill>
                <a:latin typeface="+mj-lt"/>
              </a:rPr>
              <a:t>for fee extension application and meal change options</a:t>
            </a:r>
          </a:p>
          <a:p>
            <a:pPr>
              <a:lnSpc>
                <a:spcPct val="100000"/>
              </a:lnSpc>
            </a:pPr>
            <a:endParaRPr lang="en-US" sz="3200" b="0" strike="noStrike" spc="-1" dirty="0">
              <a:solidFill>
                <a:srgbClr val="000000"/>
              </a:solidFill>
              <a:uFill>
                <a:solidFill>
                  <a:srgbClr val="FFFFFF"/>
                </a:solidFill>
              </a:uFill>
              <a:latin typeface="+mj-lt"/>
            </a:endParaRPr>
          </a:p>
        </p:txBody>
      </p:sp>
      <p:sp>
        <p:nvSpPr>
          <p:cNvPr id="135" name="TextShape 3"/>
          <p:cNvSpPr txBox="1"/>
          <p:nvPr/>
        </p:nvSpPr>
        <p:spPr>
          <a:xfrm>
            <a:off x="457200" y="6356520"/>
            <a:ext cx="2133360" cy="364680"/>
          </a:xfrm>
          <a:prstGeom prst="rect">
            <a:avLst/>
          </a:prstGeom>
          <a:noFill/>
          <a:ln>
            <a:noFill/>
          </a:ln>
        </p:spPr>
        <p:txBody>
          <a:bodyPr anchor="ctr"/>
          <a:lstStyle/>
          <a:p>
            <a:pPr>
              <a:lnSpc>
                <a:spcPct val="100000"/>
              </a:lnSpc>
            </a:pPr>
            <a:fld id="{E5C2FCA8-F606-4687-B1A5-90C6AE57E688}"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lstStyle/>
          <a:p>
            <a:pPr algn="ctr"/>
            <a:r>
              <a:rPr lang="en-US" sz="4800" spc="-1" dirty="0">
                <a:uFill>
                  <a:solidFill>
                    <a:srgbClr val="FFFFFF"/>
                  </a:solidFill>
                </a:uFill>
              </a:rPr>
              <a:t>Salient Features</a:t>
            </a:r>
          </a:p>
          <a:p>
            <a:pPr algn="ctr">
              <a:lnSpc>
                <a:spcPct val="100000"/>
              </a:lnSpc>
            </a:pPr>
            <a:endParaRPr lang="en-US" sz="1800" b="0" strike="noStrike" spc="-1" dirty="0">
              <a:solidFill>
                <a:srgbClr val="000000"/>
              </a:solidFill>
              <a:uFill>
                <a:solidFill>
                  <a:srgbClr val="FFFFFF"/>
                </a:solidFill>
              </a:uFill>
              <a:latin typeface="Calibri"/>
            </a:endParaRPr>
          </a:p>
        </p:txBody>
      </p:sp>
      <p:sp>
        <p:nvSpPr>
          <p:cNvPr id="137" name="TextShape 2"/>
          <p:cNvSpPr txBox="1"/>
          <p:nvPr/>
        </p:nvSpPr>
        <p:spPr>
          <a:xfrm>
            <a:off x="457200" y="1761807"/>
            <a:ext cx="8229240" cy="4677840"/>
          </a:xfrm>
          <a:prstGeom prst="rect">
            <a:avLst/>
          </a:prstGeom>
          <a:noFill/>
          <a:ln>
            <a:noFill/>
          </a:ln>
        </p:spPr>
        <p:txBody>
          <a:bodyPr/>
          <a:lstStyle/>
          <a:p>
            <a:pPr>
              <a:lnSpc>
                <a:spcPct val="100000"/>
              </a:lnSpc>
            </a:pPr>
            <a:r>
              <a:rPr lang="en-US" sz="2800" u="sng" strike="noStrike" spc="-1" dirty="0" smtClean="0">
                <a:uFill>
                  <a:solidFill>
                    <a:srgbClr val="FFFFFF"/>
                  </a:solidFill>
                </a:uFill>
                <a:latin typeface="+mj-lt"/>
              </a:rPr>
              <a:t>Student Login</a:t>
            </a:r>
            <a:endParaRPr lang="en-US" sz="3200" u="sng" spc="-1" dirty="0" smtClean="0">
              <a:uFill>
                <a:solidFill>
                  <a:srgbClr val="FFFFFF"/>
                </a:solidFill>
              </a:uFill>
              <a:latin typeface="+mj-lt"/>
            </a:endParaRPr>
          </a:p>
          <a:p>
            <a:pPr marL="514350" indent="-514350">
              <a:lnSpc>
                <a:spcPct val="100000"/>
              </a:lnSpc>
              <a:buAutoNum type="arabicPeriod"/>
            </a:pPr>
            <a:r>
              <a:rPr lang="en-US" sz="3200" spc="-1" dirty="0" smtClean="0">
                <a:uFill>
                  <a:solidFill>
                    <a:srgbClr val="FFFFFF"/>
                  </a:solidFill>
                </a:uFill>
                <a:latin typeface="+mj-lt"/>
              </a:rPr>
              <a:t>S</a:t>
            </a:r>
            <a:r>
              <a:rPr lang="en-US" sz="2400" strike="noStrike" spc="-1" dirty="0" smtClean="0">
                <a:uFill>
                  <a:solidFill>
                    <a:srgbClr val="FFFFFF"/>
                  </a:solidFill>
                </a:uFill>
                <a:latin typeface="+mj-lt"/>
              </a:rPr>
              <a:t>tudent login is used by students to login to their individual account and check their account status, meal selection, fee extension application and logout.</a:t>
            </a:r>
          </a:p>
          <a:p>
            <a:pPr marL="514350" indent="-514350">
              <a:lnSpc>
                <a:spcPct val="100000"/>
              </a:lnSpc>
              <a:buAutoNum type="arabicPeriod"/>
            </a:pPr>
            <a:endParaRPr lang="en-US" sz="2400" strike="noStrike" spc="-1" dirty="0" smtClean="0">
              <a:uFill>
                <a:solidFill>
                  <a:srgbClr val="FFFFFF"/>
                </a:solidFill>
              </a:uFill>
              <a:latin typeface="+mj-lt"/>
            </a:endParaRPr>
          </a:p>
          <a:p>
            <a:pPr>
              <a:lnSpc>
                <a:spcPct val="100000"/>
              </a:lnSpc>
            </a:pPr>
            <a:r>
              <a:rPr lang="en-US" sz="3200" u="sng" spc="-1" dirty="0">
                <a:uFill>
                  <a:solidFill>
                    <a:srgbClr val="FFFFFF"/>
                  </a:solidFill>
                </a:uFill>
              </a:rPr>
              <a:t>2. </a:t>
            </a:r>
            <a:r>
              <a:rPr lang="en-US" sz="2800" u="sng" spc="-1" dirty="0">
                <a:uFill>
                  <a:solidFill>
                    <a:srgbClr val="FFFFFF"/>
                  </a:solidFill>
                </a:uFill>
              </a:rPr>
              <a:t>Admin Login</a:t>
            </a:r>
            <a:endParaRPr lang="en-US" sz="3200" u="sng" spc="-1" dirty="0">
              <a:uFill>
                <a:solidFill>
                  <a:srgbClr val="FFFFFF"/>
                </a:solidFill>
              </a:uFill>
            </a:endParaRPr>
          </a:p>
          <a:p>
            <a:pPr marL="743040" lvl="1" indent="-285480" algn="just">
              <a:lnSpc>
                <a:spcPct val="100000"/>
              </a:lnSpc>
              <a:buClr>
                <a:srgbClr val="000000"/>
              </a:buClr>
              <a:buFont typeface="Arial"/>
              <a:buChar char="–"/>
            </a:pPr>
            <a:r>
              <a:rPr lang="en-US" sz="2400" spc="-1" dirty="0">
                <a:uFill>
                  <a:solidFill>
                    <a:srgbClr val="FFFFFF"/>
                  </a:solidFill>
                </a:uFill>
              </a:rPr>
              <a:t>Admin login is provided for administrative purposes. The username and password are validated on server and user is provided access. The user is provided with four options seat allotment, mess corner, accounts and logout.</a:t>
            </a:r>
          </a:p>
          <a:p>
            <a:pPr marL="514350" indent="-514350">
              <a:lnSpc>
                <a:spcPct val="100000"/>
              </a:lnSpc>
              <a:buAutoNum type="arabicPeriod"/>
            </a:pPr>
            <a:endParaRPr lang="en-US" sz="2400" strike="noStrike" spc="-1" dirty="0" smtClean="0">
              <a:uFill>
                <a:solidFill>
                  <a:srgbClr val="FFFFFF"/>
                </a:solidFill>
              </a:uFill>
              <a:latin typeface="+mj-lt"/>
            </a:endParaRPr>
          </a:p>
        </p:txBody>
      </p:sp>
      <p:sp>
        <p:nvSpPr>
          <p:cNvPr id="138" name="TextShape 3"/>
          <p:cNvSpPr txBox="1"/>
          <p:nvPr/>
        </p:nvSpPr>
        <p:spPr>
          <a:xfrm>
            <a:off x="457200" y="6356520"/>
            <a:ext cx="2133360" cy="364680"/>
          </a:xfrm>
          <a:prstGeom prst="rect">
            <a:avLst/>
          </a:prstGeom>
          <a:noFill/>
          <a:ln>
            <a:noFill/>
          </a:ln>
        </p:spPr>
        <p:txBody>
          <a:bodyPr anchor="ctr"/>
          <a:lstStyle/>
          <a:p>
            <a:pPr>
              <a:lnSpc>
                <a:spcPct val="100000"/>
              </a:lnSpc>
            </a:pPr>
            <a:fld id="{0D6E7789-AAB5-4CAA-B7A3-22510D534D35}" type="datetime1">
              <a:rPr lang="en-IN" sz="1200" b="0" strike="noStrike" spc="-1">
                <a:solidFill>
                  <a:srgbClr val="8B8B8B"/>
                </a:solidFill>
                <a:uFill>
                  <a:solidFill>
                    <a:srgbClr val="FFFFFF"/>
                  </a:solidFill>
                </a:uFill>
                <a:latin typeface="Calibri"/>
              </a:rPr>
              <a:t>28-04-2017</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1137</TotalTime>
  <Words>1072</Words>
  <Application>Microsoft Office PowerPoint</Application>
  <PresentationFormat>On-screen Show (4:3)</PresentationFormat>
  <Paragraphs>167</Paragraphs>
  <Slides>36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Calibri</vt:lpstr>
      <vt:lpstr>Cambria</vt:lpstr>
      <vt:lpstr>Century Gothic</vt:lpstr>
      <vt:lpstr>DejaVu Sans</vt:lpstr>
      <vt:lpstr>Goudy Old Style</vt:lpstr>
      <vt:lpstr>Symbol</vt:lpstr>
      <vt:lpstr>Times New Roman</vt:lpstr>
      <vt:lpstr>Wingdings</vt:lpstr>
      <vt:lpstr>Wingdings 3</vt:lpstr>
      <vt:lpstr>Office Theme</vt:lpstr>
      <vt:lpstr>Ion</vt:lpstr>
      <vt:lpstr>PowerPoint Presentation</vt:lpstr>
      <vt:lpstr>Project Report On Hostel Management System</vt:lpstr>
      <vt:lpstr>     DBMS Project </vt:lpstr>
      <vt:lpstr>PowerPoint Presentation</vt:lpstr>
      <vt:lpstr>PowerPoint Presentation</vt:lpstr>
      <vt:lpstr>PowerPoint Presentation</vt:lpstr>
      <vt:lpstr>Tools we’ve Used</vt:lpstr>
      <vt:lpstr>PowerPoint Presentation</vt:lpstr>
      <vt:lpstr>PowerPoint Presentation</vt:lpstr>
      <vt:lpstr>PowerPoint Presentation</vt:lpstr>
      <vt:lpstr>PowerPoint Presentation</vt:lpstr>
      <vt:lpstr>PowerPoint Presentation</vt:lpstr>
      <vt:lpstr> E-R Diagram</vt:lpstr>
      <vt:lpstr>State Chart Diagram Server End</vt:lpstr>
      <vt:lpstr>StateChart Diagram For Client End </vt:lpstr>
      <vt:lpstr>Activity Diagram</vt:lpstr>
      <vt:lpstr>Relational Schema Of The Project</vt:lpstr>
      <vt:lpstr>Functional Dependencies</vt:lpstr>
      <vt:lpstr>Dependencies in The Project</vt:lpstr>
      <vt:lpstr>SCREEN SHOTS</vt:lpstr>
      <vt:lpstr>StartUp Panel </vt:lpstr>
      <vt:lpstr>Student Login Panel</vt:lpstr>
      <vt:lpstr> Student Logged Panel </vt:lpstr>
      <vt:lpstr>Student Account’s Section </vt:lpstr>
      <vt:lpstr>Meal Corner for Students</vt:lpstr>
      <vt:lpstr>Seat Allotment Panel </vt:lpstr>
      <vt:lpstr>PowerPoint Presentation</vt:lpstr>
      <vt:lpstr>Tables Created in The Database</vt:lpstr>
      <vt:lpstr>Tables Created in The Database</vt:lpstr>
      <vt:lpstr>Tables Created in The Database</vt:lpstr>
      <vt:lpstr>Normalization Of Tables</vt:lpstr>
      <vt:lpstr>1st NORMAL  FORM</vt:lpstr>
      <vt:lpstr>2nd Normal Form </vt:lpstr>
      <vt:lpstr>3rd Normal Form</vt:lpstr>
      <vt:lpstr>FUTURE PLANS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Raghav Tayal</dc:creator>
  <dc:description/>
  <cp:lastModifiedBy>Jarvis</cp:lastModifiedBy>
  <cp:revision>49</cp:revision>
  <dcterms:created xsi:type="dcterms:W3CDTF">2006-08-16T00:00:00Z</dcterms:created>
  <dcterms:modified xsi:type="dcterms:W3CDTF">2017-04-28T11:24:11Z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