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72" r:id="rId8"/>
    <p:sldId id="271" r:id="rId9"/>
    <p:sldId id="273" r:id="rId10"/>
    <p:sldId id="275" r:id="rId11"/>
    <p:sldId id="276" r:id="rId12"/>
    <p:sldId id="269" r:id="rId13"/>
    <p:sldId id="270" r:id="rId14"/>
    <p:sldId id="264" r:id="rId15"/>
    <p:sldId id="265" r:id="rId16"/>
    <p:sldId id="266" r:id="rId17"/>
    <p:sldId id="267" r:id="rId18"/>
    <p:sldId id="268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EBD215"/>
    <a:srgbClr val="7ABC32"/>
    <a:srgbClr val="0F45F1"/>
    <a:srgbClr val="0D15BF"/>
    <a:srgbClr val="202AF0"/>
    <a:srgbClr val="F13D3D"/>
    <a:srgbClr val="DECA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3" autoAdjust="0"/>
    <p:restoredTop sz="94624" autoAdjust="0"/>
  </p:normalViewPr>
  <p:slideViewPr>
    <p:cSldViewPr>
      <p:cViewPr>
        <p:scale>
          <a:sx n="75" d="100"/>
          <a:sy n="75" d="100"/>
        </p:scale>
        <p:origin x="-6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1CAC6-7FF4-43F3-8E11-8DAA99E380DD}" type="datetimeFigureOut">
              <a:rPr lang="en-US" smtClean="0"/>
              <a:pPr/>
              <a:t>5/12/2012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CFC7D-30FD-49F4-8B6B-EEFCA273E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1C2F-E671-4318-81F1-53BB545197A1}" type="datetimeFigureOut">
              <a:rPr lang="en-US" smtClean="0"/>
              <a:pPr/>
              <a:t>5/12/2012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FE008-F00E-4930-A6BC-6FFE9BEAD57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FE008-F00E-4930-A6BC-6FFE9BEAD57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FE008-F00E-4930-A6BC-6FFE9BEAD57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EAF-0613-4D64-856D-EB38A6CDB8AE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CA1-DE1D-4554-A58A-E1E5569DA59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CA0B-9E38-4C19-B30D-17173C3A3C59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880B-D716-4E0B-81D0-6D1AB04B2EB7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E468-B672-43C9-9BED-F9C65E0FD398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3EA7-4850-4964-A9DE-52453448B07B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3589-3E52-40DC-92FD-74DC1BA98983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D8E8-1B22-48E7-B250-0F094E2ED82A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3529-EBD2-4094-8DB9-641AC9179C25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4134-420E-4C12-A96C-FD824FCDF058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E3FB-1E32-4E6B-AD9C-7C54F1FA8B43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F371-89C7-4D37-B888-E7166111C4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5E5E5E"/>
                </a:solidFill>
                <a:latin typeface="Cooper Black" pitchFamily="18" charset="0"/>
              </a:rPr>
              <a:t>(I ES)</a:t>
            </a:r>
            <a:endParaRPr lang="en-IN" sz="5400" b="1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00034" y="1357298"/>
            <a:ext cx="8143932" cy="1752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5E5E5E"/>
                </a:solidFill>
                <a:latin typeface="Cooper Black" pitchFamily="18" charset="0"/>
              </a:rPr>
              <a:t>Intranet Email System</a:t>
            </a:r>
            <a:endParaRPr lang="en-IN" sz="5400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F40-0A25-434E-9610-A1923C76EE44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</p:spTree>
  </p:cSld>
  <p:clrMapOvr>
    <a:masterClrMapping/>
  </p:clrMapOvr>
  <p:transition spd="slow" advClick="0" advTm="2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285992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5E5E5E"/>
                </a:solidFill>
                <a:latin typeface="Cooper Black" pitchFamily="18" charset="0"/>
              </a:rPr>
              <a:t>E-R Diagram</a:t>
            </a:r>
            <a:endParaRPr lang="en-IN" sz="5400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69CC-1D21-4525-BFA6-CD1A510D6692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172" name="Picture 4" descr="C:\Program Files\Microsoft Office\MEDIA\CAGCAT10\j02346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4429131"/>
            <a:ext cx="2357454" cy="2294555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642910" y="0"/>
            <a:ext cx="7496692" cy="6606191"/>
            <a:chOff x="2155" y="2278"/>
            <a:chExt cx="7938" cy="10038"/>
          </a:xfrm>
        </p:grpSpPr>
        <p:sp>
          <p:nvSpPr>
            <p:cNvPr id="11322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155" y="2278"/>
              <a:ext cx="7938" cy="1003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21" name="Text Box 57"/>
            <p:cNvSpPr txBox="1">
              <a:spLocks noChangeArrowheads="1"/>
            </p:cNvSpPr>
            <p:nvPr/>
          </p:nvSpPr>
          <p:spPr bwMode="auto">
            <a:xfrm>
              <a:off x="5152" y="7114"/>
              <a:ext cx="1288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User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20" name="Oval 56"/>
            <p:cNvSpPr>
              <a:spLocks noChangeArrowheads="1"/>
            </p:cNvSpPr>
            <p:nvPr/>
          </p:nvSpPr>
          <p:spPr bwMode="auto">
            <a:xfrm>
              <a:off x="3215" y="6689"/>
              <a:ext cx="1150" cy="6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User_id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9" name="Oval 55"/>
            <p:cNvSpPr>
              <a:spLocks noChangeArrowheads="1"/>
            </p:cNvSpPr>
            <p:nvPr/>
          </p:nvSpPr>
          <p:spPr bwMode="auto">
            <a:xfrm rot="-599082">
              <a:off x="3078" y="7651"/>
              <a:ext cx="1387" cy="5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password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8" name="Oval 54"/>
            <p:cNvSpPr>
              <a:spLocks noChangeArrowheads="1"/>
            </p:cNvSpPr>
            <p:nvPr/>
          </p:nvSpPr>
          <p:spPr bwMode="auto">
            <a:xfrm>
              <a:off x="7453" y="7026"/>
              <a:ext cx="932" cy="5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Sr_no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7" name="AutoShape 53"/>
            <p:cNvSpPr>
              <a:spLocks noChangeShapeType="1"/>
            </p:cNvSpPr>
            <p:nvPr/>
          </p:nvSpPr>
          <p:spPr bwMode="auto">
            <a:xfrm flipH="1" flipV="1">
              <a:off x="4273" y="6946"/>
              <a:ext cx="879" cy="3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16" name="AutoShape 52"/>
            <p:cNvSpPr>
              <a:spLocks noChangeShapeType="1"/>
            </p:cNvSpPr>
            <p:nvPr/>
          </p:nvSpPr>
          <p:spPr bwMode="auto">
            <a:xfrm flipV="1">
              <a:off x="4454" y="7345"/>
              <a:ext cx="698" cy="4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15" name="AutoShape 51"/>
            <p:cNvSpPr>
              <a:spLocks noChangeShapeType="1"/>
            </p:cNvSpPr>
            <p:nvPr/>
          </p:nvSpPr>
          <p:spPr bwMode="auto">
            <a:xfrm flipV="1">
              <a:off x="6440" y="7299"/>
              <a:ext cx="1013" cy="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5105" y="3472"/>
              <a:ext cx="1135" cy="5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Mail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3" name="Oval 49"/>
            <p:cNvSpPr>
              <a:spLocks noChangeArrowheads="1"/>
            </p:cNvSpPr>
            <p:nvPr/>
          </p:nvSpPr>
          <p:spPr bwMode="auto">
            <a:xfrm>
              <a:off x="3517" y="3038"/>
              <a:ext cx="900" cy="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From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2" name="Oval 48"/>
            <p:cNvSpPr>
              <a:spLocks noChangeArrowheads="1"/>
            </p:cNvSpPr>
            <p:nvPr/>
          </p:nvSpPr>
          <p:spPr bwMode="auto">
            <a:xfrm>
              <a:off x="7223" y="3689"/>
              <a:ext cx="1087" cy="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To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1" name="Oval 47"/>
            <p:cNvSpPr>
              <a:spLocks noChangeArrowheads="1"/>
            </p:cNvSpPr>
            <p:nvPr/>
          </p:nvSpPr>
          <p:spPr bwMode="auto">
            <a:xfrm>
              <a:off x="3214" y="3798"/>
              <a:ext cx="1163" cy="4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Msg_id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0" name="Oval 46"/>
            <p:cNvSpPr>
              <a:spLocks noChangeArrowheads="1"/>
            </p:cNvSpPr>
            <p:nvPr/>
          </p:nvSpPr>
          <p:spPr bwMode="auto">
            <a:xfrm>
              <a:off x="6391" y="2929"/>
              <a:ext cx="1438" cy="5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Content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9" name="AutoShape 45"/>
            <p:cNvSpPr>
              <a:spLocks noChangeShapeType="1"/>
            </p:cNvSpPr>
            <p:nvPr/>
          </p:nvSpPr>
          <p:spPr bwMode="auto">
            <a:xfrm>
              <a:off x="4424" y="3363"/>
              <a:ext cx="681" cy="4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08" name="AutoShape 44"/>
            <p:cNvSpPr>
              <a:spLocks noChangeShapeType="1"/>
            </p:cNvSpPr>
            <p:nvPr/>
          </p:nvSpPr>
          <p:spPr bwMode="auto">
            <a:xfrm flipV="1">
              <a:off x="4349" y="3798"/>
              <a:ext cx="762" cy="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07" name="AutoShape 43"/>
            <p:cNvSpPr>
              <a:spLocks noChangeShapeType="1"/>
            </p:cNvSpPr>
            <p:nvPr/>
          </p:nvSpPr>
          <p:spPr bwMode="auto">
            <a:xfrm flipH="1">
              <a:off x="6240" y="3255"/>
              <a:ext cx="175" cy="5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06" name="AutoShape 42"/>
            <p:cNvSpPr>
              <a:spLocks noChangeShapeType="1"/>
            </p:cNvSpPr>
            <p:nvPr/>
          </p:nvSpPr>
          <p:spPr bwMode="auto">
            <a:xfrm>
              <a:off x="6240" y="3798"/>
              <a:ext cx="984" cy="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05" name="AutoShape 41"/>
            <p:cNvSpPr>
              <a:spLocks noChangeArrowheads="1"/>
            </p:cNvSpPr>
            <p:nvPr/>
          </p:nvSpPr>
          <p:spPr bwMode="auto">
            <a:xfrm>
              <a:off x="2527" y="5101"/>
              <a:ext cx="1488" cy="68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Create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4803" y="5317"/>
              <a:ext cx="1891" cy="977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pitchFamily="34" charset="0"/>
                  <a:cs typeface="Arial" pitchFamily="34" charset="0"/>
                </a:rPr>
                <a:t>sends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3" name="AutoShape 39"/>
            <p:cNvSpPr>
              <a:spLocks noChangeArrowheads="1"/>
            </p:cNvSpPr>
            <p:nvPr/>
          </p:nvSpPr>
          <p:spPr bwMode="auto">
            <a:xfrm>
              <a:off x="7453" y="5101"/>
              <a:ext cx="1662" cy="93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Discards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2" name="AutoShape 38"/>
            <p:cNvSpPr>
              <a:spLocks noChangeShapeType="1"/>
            </p:cNvSpPr>
            <p:nvPr/>
          </p:nvSpPr>
          <p:spPr bwMode="auto">
            <a:xfrm>
              <a:off x="3271" y="5789"/>
              <a:ext cx="2525" cy="1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01" name="AutoShape 37"/>
            <p:cNvSpPr>
              <a:spLocks noChangeShapeType="1"/>
            </p:cNvSpPr>
            <p:nvPr/>
          </p:nvSpPr>
          <p:spPr bwMode="auto">
            <a:xfrm>
              <a:off x="5748" y="6294"/>
              <a:ext cx="48" cy="8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00" name="AutoShape 36"/>
            <p:cNvSpPr>
              <a:spLocks noChangeShapeType="1"/>
            </p:cNvSpPr>
            <p:nvPr/>
          </p:nvSpPr>
          <p:spPr bwMode="auto">
            <a:xfrm flipH="1">
              <a:off x="5796" y="6039"/>
              <a:ext cx="2488" cy="1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99" name="AutoShape 35"/>
            <p:cNvSpPr>
              <a:spLocks noChangeShapeType="1"/>
            </p:cNvSpPr>
            <p:nvPr/>
          </p:nvSpPr>
          <p:spPr bwMode="auto">
            <a:xfrm flipV="1">
              <a:off x="3271" y="4039"/>
              <a:ext cx="2407" cy="10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98" name="AutoShape 34"/>
            <p:cNvSpPr>
              <a:spLocks noChangeShapeType="1"/>
            </p:cNvSpPr>
            <p:nvPr/>
          </p:nvSpPr>
          <p:spPr bwMode="auto">
            <a:xfrm flipH="1" flipV="1">
              <a:off x="5678" y="4039"/>
              <a:ext cx="48" cy="13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97" name="AutoShape 33"/>
            <p:cNvSpPr>
              <a:spLocks noChangeShapeType="1"/>
            </p:cNvSpPr>
            <p:nvPr/>
          </p:nvSpPr>
          <p:spPr bwMode="auto">
            <a:xfrm flipH="1" flipV="1">
              <a:off x="5678" y="4039"/>
              <a:ext cx="2606" cy="10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96" name="Oval 32"/>
            <p:cNvSpPr>
              <a:spLocks noChangeArrowheads="1"/>
            </p:cNvSpPr>
            <p:nvPr/>
          </p:nvSpPr>
          <p:spPr bwMode="auto">
            <a:xfrm>
              <a:off x="2527" y="10995"/>
              <a:ext cx="1313" cy="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Msg_id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4" name="Oval 30"/>
            <p:cNvSpPr>
              <a:spLocks noChangeArrowheads="1"/>
            </p:cNvSpPr>
            <p:nvPr/>
          </p:nvSpPr>
          <p:spPr bwMode="auto">
            <a:xfrm>
              <a:off x="3158" y="11670"/>
              <a:ext cx="1307" cy="5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Content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3" name="Oval 29"/>
            <p:cNvSpPr>
              <a:spLocks noChangeArrowheads="1"/>
            </p:cNvSpPr>
            <p:nvPr/>
          </p:nvSpPr>
          <p:spPr bwMode="auto">
            <a:xfrm>
              <a:off x="8495" y="10995"/>
              <a:ext cx="1232" cy="5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Content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1" name="Oval 27"/>
            <p:cNvSpPr>
              <a:spLocks noChangeArrowheads="1"/>
            </p:cNvSpPr>
            <p:nvPr/>
          </p:nvSpPr>
          <p:spPr bwMode="auto">
            <a:xfrm>
              <a:off x="6464" y="11620"/>
              <a:ext cx="1225" cy="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Msg_id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153" y="10845"/>
              <a:ext cx="901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Trash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7176" y="10845"/>
              <a:ext cx="976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Drafts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8" name="AutoShape 24"/>
            <p:cNvSpPr>
              <a:spLocks noChangeShapeType="1"/>
            </p:cNvSpPr>
            <p:nvPr/>
          </p:nvSpPr>
          <p:spPr bwMode="auto">
            <a:xfrm flipV="1">
              <a:off x="3840" y="11076"/>
              <a:ext cx="313" cy="1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87" name="AutoShape 23"/>
            <p:cNvSpPr>
              <a:spLocks noChangeShapeType="1"/>
            </p:cNvSpPr>
            <p:nvPr/>
          </p:nvSpPr>
          <p:spPr bwMode="auto">
            <a:xfrm flipV="1">
              <a:off x="3812" y="11307"/>
              <a:ext cx="791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85" name="AutoShape 21"/>
            <p:cNvSpPr>
              <a:spLocks noChangeShapeType="1"/>
            </p:cNvSpPr>
            <p:nvPr/>
          </p:nvSpPr>
          <p:spPr bwMode="auto">
            <a:xfrm flipH="1">
              <a:off x="7076" y="11270"/>
              <a:ext cx="589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83" name="AutoShape 19"/>
            <p:cNvSpPr>
              <a:spLocks noChangeShapeType="1"/>
            </p:cNvSpPr>
            <p:nvPr/>
          </p:nvSpPr>
          <p:spPr bwMode="auto">
            <a:xfrm>
              <a:off x="8152" y="11058"/>
              <a:ext cx="343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3252" y="9107"/>
              <a:ext cx="1663" cy="88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Deletes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6535" y="9107"/>
              <a:ext cx="1330" cy="95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Sends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0" name="AutoShape 16"/>
            <p:cNvSpPr>
              <a:spLocks noChangeShapeType="1"/>
            </p:cNvSpPr>
            <p:nvPr/>
          </p:nvSpPr>
          <p:spPr bwMode="auto">
            <a:xfrm flipH="1">
              <a:off x="7665" y="5570"/>
              <a:ext cx="1450" cy="5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79" name="AutoShape 15"/>
            <p:cNvSpPr>
              <a:spLocks noChangeArrowheads="1"/>
            </p:cNvSpPr>
            <p:nvPr/>
          </p:nvSpPr>
          <p:spPr bwMode="auto">
            <a:xfrm>
              <a:off x="5029" y="9659"/>
              <a:ext cx="1476" cy="72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Saves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8" name="AutoShape 14"/>
            <p:cNvSpPr>
              <a:spLocks noChangeShapeType="1"/>
            </p:cNvSpPr>
            <p:nvPr/>
          </p:nvSpPr>
          <p:spPr bwMode="auto">
            <a:xfrm flipV="1">
              <a:off x="5753" y="7576"/>
              <a:ext cx="43" cy="20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76" name="AutoShape 12"/>
            <p:cNvSpPr>
              <a:spLocks noChangeShapeType="1"/>
            </p:cNvSpPr>
            <p:nvPr/>
          </p:nvSpPr>
          <p:spPr bwMode="auto">
            <a:xfrm>
              <a:off x="5753" y="10382"/>
              <a:ext cx="1912" cy="4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75" name="AutoShape 11"/>
            <p:cNvSpPr>
              <a:spLocks noChangeShapeType="1"/>
            </p:cNvSpPr>
            <p:nvPr/>
          </p:nvSpPr>
          <p:spPr bwMode="auto">
            <a:xfrm flipH="1">
              <a:off x="4083" y="7576"/>
              <a:ext cx="1713" cy="15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74" name="AutoShape 10"/>
            <p:cNvSpPr>
              <a:spLocks noChangeShapeType="1"/>
            </p:cNvSpPr>
            <p:nvPr/>
          </p:nvSpPr>
          <p:spPr bwMode="auto">
            <a:xfrm>
              <a:off x="4083" y="9995"/>
              <a:ext cx="520" cy="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73" name="AutoShape 9"/>
            <p:cNvSpPr>
              <a:spLocks noChangeShapeType="1"/>
            </p:cNvSpPr>
            <p:nvPr/>
          </p:nvSpPr>
          <p:spPr bwMode="auto">
            <a:xfrm>
              <a:off x="5796" y="7576"/>
              <a:ext cx="1404" cy="15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72" name="AutoShape 8"/>
            <p:cNvSpPr>
              <a:spLocks noChangeShapeType="1"/>
            </p:cNvSpPr>
            <p:nvPr/>
          </p:nvSpPr>
          <p:spPr bwMode="auto">
            <a:xfrm>
              <a:off x="7200" y="10057"/>
              <a:ext cx="465" cy="7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71" name="AutoShape 7"/>
            <p:cNvSpPr>
              <a:spLocks noChangeShapeType="1"/>
            </p:cNvSpPr>
            <p:nvPr/>
          </p:nvSpPr>
          <p:spPr bwMode="auto">
            <a:xfrm>
              <a:off x="7904" y="11288"/>
              <a:ext cx="378" cy="5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7904" y="11613"/>
              <a:ext cx="951" cy="5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Type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9" name="AutoShape 5"/>
            <p:cNvSpPr>
              <a:spLocks noChangeShapeType="1"/>
            </p:cNvSpPr>
            <p:nvPr/>
          </p:nvSpPr>
          <p:spPr bwMode="auto">
            <a:xfrm flipH="1">
              <a:off x="5678" y="3036"/>
              <a:ext cx="75" cy="4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 rot="-1448282">
              <a:off x="5585" y="2459"/>
              <a:ext cx="950" cy="5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Type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7" name="Oval 3"/>
            <p:cNvSpPr>
              <a:spLocks noChangeArrowheads="1"/>
            </p:cNvSpPr>
            <p:nvPr/>
          </p:nvSpPr>
          <p:spPr bwMode="auto">
            <a:xfrm rot="21427430">
              <a:off x="5266" y="11647"/>
              <a:ext cx="951" cy="5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Type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6" name="AutoShape 2"/>
            <p:cNvSpPr>
              <a:spLocks noChangeShapeType="1"/>
            </p:cNvSpPr>
            <p:nvPr/>
          </p:nvSpPr>
          <p:spPr bwMode="auto">
            <a:xfrm>
              <a:off x="5029" y="11179"/>
              <a:ext cx="681" cy="5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FCB7-7C8C-4EC4-90A4-C3CAE37FC9CC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Intranet Email System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Further Enhancements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Use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Stegnographic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 data hiding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Addition of attachment feature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Provide a portability for mobile devices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Make interface compatible for touch screen devices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Implement biometrics for enhanced and fool proof security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Bauhaus 93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8194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5033772"/>
            <a:ext cx="1773022" cy="182422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Conclusion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The system was developed successfully within the scheduled time.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oper Black" pitchFamily="18" charset="0"/>
              </a:rPr>
              <a:t>All the requirements were fulfilled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All the mentioned problems were solved and the system was adored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9218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4000504"/>
            <a:ext cx="2574202" cy="2614943"/>
          </a:xfrm>
          <a:prstGeom prst="rect">
            <a:avLst/>
          </a:prstGeom>
          <a:noFill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1472" y="121442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5E5E5E"/>
                </a:solidFill>
                <a:latin typeface="Cooper Black" pitchFamily="18" charset="0"/>
              </a:rPr>
              <a:t>Screenshots</a:t>
            </a:r>
            <a:endParaRPr lang="en-IN" sz="5400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57290" y="3286124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A tour to GUI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D8E8-1B22-48E7-B250-0F094E2ED82A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6643734" cy="114298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The Login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9" name="Content Placeholder 8" descr="sna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</p:spPr>
      </p:pic>
    </p:spTree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The Inbox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pic>
        <p:nvPicPr>
          <p:cNvPr id="7" name="Content Placeholder 6" descr="sna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57150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64" y="6286520"/>
            <a:ext cx="2133600" cy="365125"/>
          </a:xfrm>
        </p:spPr>
        <p:txBody>
          <a:bodyPr/>
          <a:lstStyle/>
          <a:p>
            <a:fld id="{45A3F371-89C7-4D37-B888-E7166111C4BF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428860" y="2500306"/>
            <a:ext cx="7072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From 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2857496"/>
            <a:ext cx="7000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       From 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6" y="3143248"/>
            <a:ext cx="742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     From : user1234     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7422" y="3786190"/>
            <a:ext cx="6786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 From 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4480" y="3500438"/>
            <a:ext cx="7429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                 From 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0298" y="4071942"/>
            <a:ext cx="7000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From : user1234 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8860" y="4429132"/>
            <a:ext cx="6572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From 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7422" y="4786322"/>
            <a:ext cx="7072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     From 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1736" y="5072074"/>
            <a:ext cx="6429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                                      From : user1234</a:t>
            </a:r>
            <a:endParaRPr lang="en-IN" sz="9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The compose page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pic>
        <p:nvPicPr>
          <p:cNvPr id="7" name="Content Placeholder 6" descr="snap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Viewing a Mail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pic>
        <p:nvPicPr>
          <p:cNvPr id="7" name="Content Placeholder 6" descr="snap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8232"/>
            <a:ext cx="9144000" cy="577976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929454" y="2143116"/>
            <a:ext cx="1571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5E5E5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 : user1234</a:t>
            </a:r>
            <a:endParaRPr lang="en-IN" sz="900" b="1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50"/>
                            </p:stCondLst>
                            <p:childTnLst>
                              <p:par>
                                <p:cTn id="1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Thank You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Prepared by:</a:t>
            </a:r>
          </a:p>
          <a:p>
            <a:pPr>
              <a:buNone/>
            </a:pP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Mridul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Kashyap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Bauhaus 93" pitchFamily="82" charset="0"/>
            </a:endParaRPr>
          </a:p>
          <a:p>
            <a:pPr>
              <a:buNone/>
            </a:pP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Piyush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 Gupta</a:t>
            </a:r>
          </a:p>
          <a:p>
            <a:pPr>
              <a:buNone/>
            </a:pP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Priyam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Gangwar</a:t>
            </a: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  <a:latin typeface="Bauhaus 93" pitchFamily="8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0834913024</a:t>
            </a:r>
          </a:p>
          <a:p>
            <a:pPr>
              <a:buNone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0834913028</a:t>
            </a:r>
          </a:p>
          <a:p>
            <a:pPr>
              <a:buNone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0834913033</a:t>
            </a: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  <a:latin typeface="Bauhaus 93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40962" name="Picture 2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3929066"/>
            <a:ext cx="1643074" cy="2696118"/>
          </a:xfrm>
          <a:prstGeom prst="rect">
            <a:avLst/>
          </a:prstGeom>
          <a:noFill/>
        </p:spPr>
      </p:pic>
      <p:pic>
        <p:nvPicPr>
          <p:cNvPr id="40963" name="Picture 3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214818"/>
            <a:ext cx="1738274" cy="1827886"/>
          </a:xfrm>
          <a:prstGeom prst="rect">
            <a:avLst/>
          </a:prstGeom>
          <a:noFill/>
        </p:spPr>
      </p:pic>
      <p:pic>
        <p:nvPicPr>
          <p:cNvPr id="40964" name="Picture 4" descr="C:\Program Files\Microsoft Office\MEDIA\CAGCAT10\j0287005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143380"/>
            <a:ext cx="1358020" cy="2331267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10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6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About IES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50"/>
            <a:ext cx="8329642" cy="53578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Communication : An important part of life.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Reduces over head of information collection in an organization.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Lightweight in comparison to conventional systems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Graphical user Interface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Enhanced Security features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Ease of usage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Portable and based on Liquid layout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0138-3A5F-4B49-82D0-D94DE043B318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pic>
        <p:nvPicPr>
          <p:cNvPr id="2050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3743831"/>
            <a:ext cx="2440538" cy="2316361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572528" cy="1203348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Requirement Analysis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229600" cy="4983179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Analyzed certain private &amp; government institutions.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Found a cause of delay in work and a common need.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The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B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ig Problem: Lack of computer literacy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Threat of loss/leak of information : A common issue.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Employees state it to be a revolution to have a user friendly , safe and robust system.</a:t>
            </a:r>
          </a:p>
          <a:p>
            <a:pPr>
              <a:buFont typeface="Wingdings" pitchFamily="2" charset="2"/>
              <a:buChar char="ü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3074" name="Picture 2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231" y="1357298"/>
            <a:ext cx="1807769" cy="19138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Design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1974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No long procedures to create a unique user identity.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Use of graphics and easy to understand interactions-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JQuery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Bauhaus 93" pitchFamily="8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Unique mail preview feature.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Security due to entire development on PHP.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NO requirement of admin.</a:t>
            </a:r>
            <a:endParaRPr lang="en-IN" dirty="0">
              <a:latin typeface="Bauhaus 93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Intranet Email System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4102" name="Picture 6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4714884"/>
            <a:ext cx="1795882" cy="183337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Time Analysis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2149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Three software engineers were involved in development of the system.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 The project required 2 months or 360 man hours for the completion and deployment.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An additional 15 days/90 man hours or less were required to add customized features.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5124" name="Picture 4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29388" y="4781739"/>
            <a:ext cx="1952531" cy="207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512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Cost Analysis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74"/>
            <a:ext cx="8229600" cy="550072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The Cost Constructive model (organic) was used to estimate the cost of the system.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Three programmers hired @$350 p.m..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The other overheads incurred were the use of software resources and cost of running the equipments.</a:t>
            </a:r>
          </a:p>
          <a:p>
            <a:pPr lvl="6">
              <a:buFont typeface="Wingdings" pitchFamily="2" charset="2"/>
              <a:buChar char="§"/>
            </a:pP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Mysql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 enterprise ed.-$5000</a:t>
            </a:r>
          </a:p>
          <a:p>
            <a:pPr lvl="6">
              <a:buFont typeface="Wingdings" pitchFamily="2" charset="2"/>
              <a:buChar char="§"/>
            </a:pP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Nginx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 Web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Server-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uhaus 93" pitchFamily="82" charset="0"/>
              </a:rPr>
              <a:t>$1200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Bauhaus 93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1BF4-C65D-44A5-B227-CCA38D015320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6146" name="Picture 2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857760"/>
            <a:ext cx="1780337" cy="1786738"/>
          </a:xfrm>
          <a:prstGeom prst="rect">
            <a:avLst/>
          </a:prstGeom>
          <a:noFill/>
        </p:spPr>
      </p:pic>
      <p:pic>
        <p:nvPicPr>
          <p:cNvPr id="6147" name="Picture 3" descr="C:\Program Files\Microsoft Office\MEDIA\CAGCAT10\j0222017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2749" y="1500174"/>
            <a:ext cx="1781251" cy="1787652"/>
          </a:xfrm>
          <a:prstGeom prst="rect">
            <a:avLst/>
          </a:prstGeom>
          <a:noFill/>
        </p:spPr>
      </p:pic>
      <p:pic>
        <p:nvPicPr>
          <p:cNvPr id="6148" name="Picture 4" descr="C:\Program Files\Microsoft Office\MEDIA\CAGCAT10\j0222019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2749" y="5070348"/>
            <a:ext cx="1781251" cy="178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472" y="20002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Data Flow Diagram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D8E8-1B22-48E7-B250-0F094E2ED82A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39937" name="Picture 1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4255" y="3805219"/>
            <a:ext cx="3549745" cy="3052781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Context Diagram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D8E8-1B22-48E7-B250-0F094E2ED82A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4097" name="Group 1"/>
          <p:cNvGrpSpPr>
            <a:grpSpLocks noChangeAspect="1"/>
          </p:cNvGrpSpPr>
          <p:nvPr/>
        </p:nvGrpSpPr>
        <p:grpSpPr bwMode="auto">
          <a:xfrm>
            <a:off x="1571604" y="1017030"/>
            <a:ext cx="6485839" cy="5840970"/>
            <a:chOff x="2682" y="2365"/>
            <a:chExt cx="7951" cy="7160"/>
          </a:xfrm>
        </p:grpSpPr>
        <p:sp>
          <p:nvSpPr>
            <p:cNvPr id="4113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682" y="2365"/>
              <a:ext cx="7863" cy="71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auto">
            <a:xfrm>
              <a:off x="3014" y="2765"/>
              <a:ext cx="1696" cy="10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User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1" name="AutoShape 15"/>
            <p:cNvSpPr>
              <a:spLocks noChangeShapeType="1"/>
            </p:cNvSpPr>
            <p:nvPr/>
          </p:nvSpPr>
          <p:spPr bwMode="auto">
            <a:xfrm>
              <a:off x="4710" y="3273"/>
              <a:ext cx="1710" cy="1531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10" name="AutoShape 14"/>
            <p:cNvSpPr>
              <a:spLocks noChangeShapeType="1"/>
            </p:cNvSpPr>
            <p:nvPr/>
          </p:nvSpPr>
          <p:spPr bwMode="auto">
            <a:xfrm rot="16200000" flipH="1">
              <a:off x="3740" y="3902"/>
              <a:ext cx="1842" cy="159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7515" y="7500"/>
              <a:ext cx="2236" cy="10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User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8" name="AutoShape 12"/>
            <p:cNvSpPr>
              <a:spLocks noChangeShapeType="1"/>
            </p:cNvSpPr>
            <p:nvPr/>
          </p:nvSpPr>
          <p:spPr bwMode="auto">
            <a:xfrm>
              <a:off x="7380" y="5622"/>
              <a:ext cx="1253" cy="187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07" name="AutoShape 11"/>
            <p:cNvSpPr>
              <a:spLocks noChangeShapeType="1"/>
            </p:cNvSpPr>
            <p:nvPr/>
          </p:nvSpPr>
          <p:spPr bwMode="auto">
            <a:xfrm rot="16200000" flipH="1">
              <a:off x="6179" y="6681"/>
              <a:ext cx="1578" cy="109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495" y="3273"/>
              <a:ext cx="1680" cy="668"/>
            </a:xfrm>
            <a:prstGeom prst="rect">
              <a:avLst/>
            </a:prstGeom>
            <a:solidFill>
              <a:srgbClr val="FFFFFF"/>
            </a:solidFill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Mail details and content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3270" y="5810"/>
              <a:ext cx="1530" cy="7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Credentials, Actions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8715" y="6050"/>
              <a:ext cx="1918" cy="5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Inbox, Sent mails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5466" y="7269"/>
              <a:ext cx="870" cy="8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Trash mails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5460" y="4620"/>
              <a:ext cx="1920" cy="1820"/>
              <a:chOff x="5250" y="5340"/>
              <a:chExt cx="1350" cy="929"/>
            </a:xfrm>
          </p:grpSpPr>
          <p:sp>
            <p:nvSpPr>
              <p:cNvPr id="4102" name="AutoShape 6"/>
              <p:cNvSpPr>
                <a:spLocks noChangeArrowheads="1"/>
              </p:cNvSpPr>
              <p:nvPr/>
            </p:nvSpPr>
            <p:spPr bwMode="auto">
              <a:xfrm>
                <a:off x="5250" y="5340"/>
                <a:ext cx="1350" cy="92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01" name="AutoShape 5"/>
              <p:cNvSpPr>
                <a:spLocks noChangeShapeType="1"/>
              </p:cNvSpPr>
              <p:nvPr/>
            </p:nvSpPr>
            <p:spPr bwMode="auto">
              <a:xfrm>
                <a:off x="5250" y="5625"/>
                <a:ext cx="135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5790" y="4695"/>
              <a:ext cx="1155" cy="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     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5625" y="5285"/>
              <a:ext cx="1545" cy="9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      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       IES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E5E5E"/>
                </a:solidFill>
                <a:latin typeface="Cooper Black" pitchFamily="18" charset="0"/>
              </a:rPr>
              <a:t>Level 1 DFD</a:t>
            </a:r>
            <a:endParaRPr lang="en-IN" dirty="0">
              <a:solidFill>
                <a:srgbClr val="5E5E5E"/>
              </a:solidFill>
              <a:latin typeface="Cooper Black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3589-3E52-40DC-92FD-74DC1BA98983}" type="datetime2">
              <a:rPr lang="en-IN" smtClean="0"/>
              <a:pPr/>
              <a:t>Saturday, 12 May 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Intranet Email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371-89C7-4D37-B888-E7166111C4BF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9039" name="Rectangle 1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8913" name="Group 1"/>
          <p:cNvGrpSpPr>
            <a:grpSpLocks noChangeAspect="1"/>
          </p:cNvGrpSpPr>
          <p:nvPr/>
        </p:nvGrpSpPr>
        <p:grpSpPr bwMode="auto">
          <a:xfrm>
            <a:off x="500034" y="428604"/>
            <a:ext cx="8143932" cy="6786610"/>
            <a:chOff x="1995" y="2084"/>
            <a:chExt cx="8550" cy="11116"/>
          </a:xfrm>
        </p:grpSpPr>
        <p:sp>
          <p:nvSpPr>
            <p:cNvPr id="39038" name="AutoShape 126"/>
            <p:cNvSpPr>
              <a:spLocks noChangeAspect="1" noChangeArrowheads="1" noTextEdit="1"/>
            </p:cNvSpPr>
            <p:nvPr/>
          </p:nvSpPr>
          <p:spPr bwMode="auto">
            <a:xfrm>
              <a:off x="1995" y="2084"/>
              <a:ext cx="8550" cy="1111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035" name="Group 123"/>
            <p:cNvGrpSpPr>
              <a:grpSpLocks/>
            </p:cNvGrpSpPr>
            <p:nvPr/>
          </p:nvGrpSpPr>
          <p:grpSpPr bwMode="auto">
            <a:xfrm>
              <a:off x="4102" y="3675"/>
              <a:ext cx="2002" cy="1560"/>
              <a:chOff x="5250" y="5340"/>
              <a:chExt cx="1350" cy="929"/>
            </a:xfrm>
          </p:grpSpPr>
          <p:sp>
            <p:nvSpPr>
              <p:cNvPr id="39037" name="AutoShape 125"/>
              <p:cNvSpPr>
                <a:spLocks noChangeArrowheads="1"/>
              </p:cNvSpPr>
              <p:nvPr/>
            </p:nvSpPr>
            <p:spPr bwMode="auto">
              <a:xfrm>
                <a:off x="5250" y="5340"/>
                <a:ext cx="1350" cy="92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036" name="AutoShape 124"/>
              <p:cNvSpPr>
                <a:spLocks noChangeShapeType="1"/>
              </p:cNvSpPr>
              <p:nvPr/>
            </p:nvSpPr>
            <p:spPr bwMode="auto">
              <a:xfrm>
                <a:off x="5250" y="5625"/>
                <a:ext cx="135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9028" name="Group 116"/>
            <p:cNvGrpSpPr>
              <a:grpSpLocks/>
            </p:cNvGrpSpPr>
            <p:nvPr/>
          </p:nvGrpSpPr>
          <p:grpSpPr bwMode="auto">
            <a:xfrm>
              <a:off x="5998" y="2733"/>
              <a:ext cx="1532" cy="454"/>
              <a:chOff x="5914" y="2495"/>
              <a:chExt cx="1276" cy="379"/>
            </a:xfrm>
          </p:grpSpPr>
          <p:sp>
            <p:nvSpPr>
              <p:cNvPr id="39034" name="Text Box 122"/>
              <p:cNvSpPr txBox="1">
                <a:spLocks noChangeArrowheads="1"/>
              </p:cNvSpPr>
              <p:nvPr/>
            </p:nvSpPr>
            <p:spPr bwMode="auto">
              <a:xfrm>
                <a:off x="5915" y="2528"/>
                <a:ext cx="536" cy="3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D1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033" name="AutoShape 121"/>
              <p:cNvSpPr>
                <a:spLocks noChangeShapeType="1"/>
              </p:cNvSpPr>
              <p:nvPr/>
            </p:nvSpPr>
            <p:spPr bwMode="auto">
              <a:xfrm flipH="1">
                <a:off x="5914" y="2498"/>
                <a:ext cx="127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032" name="AutoShape 120"/>
              <p:cNvSpPr>
                <a:spLocks noChangeShapeType="1"/>
              </p:cNvSpPr>
              <p:nvPr/>
            </p:nvSpPr>
            <p:spPr bwMode="auto">
              <a:xfrm>
                <a:off x="5914" y="2498"/>
                <a:ext cx="1" cy="3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031" name="AutoShape 119"/>
              <p:cNvSpPr>
                <a:spLocks noChangeShapeType="1"/>
              </p:cNvSpPr>
              <p:nvPr/>
            </p:nvSpPr>
            <p:spPr bwMode="auto">
              <a:xfrm>
                <a:off x="5914" y="2873"/>
                <a:ext cx="127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030" name="AutoShape 118"/>
              <p:cNvSpPr>
                <a:spLocks noChangeShapeType="1"/>
              </p:cNvSpPr>
              <p:nvPr/>
            </p:nvSpPr>
            <p:spPr bwMode="auto">
              <a:xfrm>
                <a:off x="6451" y="2495"/>
                <a:ext cx="1" cy="37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029" name="Text Box 117"/>
              <p:cNvSpPr txBox="1">
                <a:spLocks noChangeArrowheads="1"/>
              </p:cNvSpPr>
              <p:nvPr/>
            </p:nvSpPr>
            <p:spPr bwMode="auto">
              <a:xfrm>
                <a:off x="6451" y="2513"/>
                <a:ext cx="712" cy="3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Users</a:t>
                </a:r>
                <a:endPara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027" name="Rectangle 115"/>
            <p:cNvSpPr>
              <a:spLocks noChangeArrowheads="1"/>
            </p:cNvSpPr>
            <p:nvPr/>
          </p:nvSpPr>
          <p:spPr bwMode="auto">
            <a:xfrm>
              <a:off x="2751" y="4215"/>
              <a:ext cx="796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9022" name="Group 110"/>
            <p:cNvGrpSpPr>
              <a:grpSpLocks/>
            </p:cNvGrpSpPr>
            <p:nvPr/>
          </p:nvGrpSpPr>
          <p:grpSpPr bwMode="auto">
            <a:xfrm>
              <a:off x="3223" y="2733"/>
              <a:ext cx="1697" cy="437"/>
              <a:chOff x="3088" y="5475"/>
              <a:chExt cx="1697" cy="436"/>
            </a:xfrm>
          </p:grpSpPr>
          <p:sp>
            <p:nvSpPr>
              <p:cNvPr id="39026" name="Text Box 114"/>
              <p:cNvSpPr txBox="1">
                <a:spLocks noChangeArrowheads="1"/>
              </p:cNvSpPr>
              <p:nvPr/>
            </p:nvSpPr>
            <p:spPr bwMode="auto">
              <a:xfrm>
                <a:off x="3088" y="5475"/>
                <a:ext cx="647" cy="4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D2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025" name="AutoShape 113"/>
              <p:cNvSpPr>
                <a:spLocks noChangeShapeType="1"/>
              </p:cNvSpPr>
              <p:nvPr/>
            </p:nvSpPr>
            <p:spPr bwMode="auto">
              <a:xfrm>
                <a:off x="3412" y="5490"/>
                <a:ext cx="137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024" name="AutoShape 112"/>
              <p:cNvSpPr>
                <a:spLocks noChangeShapeType="1"/>
              </p:cNvSpPr>
              <p:nvPr/>
            </p:nvSpPr>
            <p:spPr bwMode="auto">
              <a:xfrm>
                <a:off x="3412" y="5910"/>
                <a:ext cx="137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023" name="Text Box 111"/>
              <p:cNvSpPr txBox="1">
                <a:spLocks noChangeArrowheads="1"/>
              </p:cNvSpPr>
              <p:nvPr/>
            </p:nvSpPr>
            <p:spPr bwMode="auto">
              <a:xfrm>
                <a:off x="3809" y="5506"/>
                <a:ext cx="91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Mails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021" name="Rectangle 109"/>
            <p:cNvSpPr>
              <a:spLocks noChangeArrowheads="1"/>
            </p:cNvSpPr>
            <p:nvPr/>
          </p:nvSpPr>
          <p:spPr bwMode="auto">
            <a:xfrm>
              <a:off x="7221" y="4186"/>
              <a:ext cx="767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020" name="AutoShape 108"/>
            <p:cNvSpPr>
              <a:spLocks noChangeShapeType="1"/>
            </p:cNvSpPr>
            <p:nvPr/>
          </p:nvSpPr>
          <p:spPr bwMode="auto">
            <a:xfrm rot="16200000" flipH="1">
              <a:off x="4295" y="2947"/>
              <a:ext cx="535" cy="921"/>
            </a:xfrm>
            <a:prstGeom prst="bentConnector3">
              <a:avLst>
                <a:gd name="adj1" fmla="val 6130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19" name="AutoShape 107"/>
            <p:cNvSpPr>
              <a:spLocks noChangeShapeType="1"/>
            </p:cNvSpPr>
            <p:nvPr/>
          </p:nvSpPr>
          <p:spPr bwMode="auto">
            <a:xfrm rot="5400000" flipH="1">
              <a:off x="4400" y="2947"/>
              <a:ext cx="535" cy="921"/>
            </a:xfrm>
            <a:prstGeom prst="bentConnector3">
              <a:avLst>
                <a:gd name="adj1" fmla="val 6056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18" name="AutoShape 106"/>
            <p:cNvSpPr>
              <a:spLocks noChangeShapeType="1"/>
            </p:cNvSpPr>
            <p:nvPr/>
          </p:nvSpPr>
          <p:spPr bwMode="auto">
            <a:xfrm rot="16200000">
              <a:off x="5991" y="2564"/>
              <a:ext cx="501" cy="1748"/>
            </a:xfrm>
            <a:prstGeom prst="bentConnector3">
              <a:avLst>
                <a:gd name="adj1" fmla="val 6806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17" name="AutoShape 105"/>
            <p:cNvSpPr>
              <a:spLocks noChangeShapeType="1"/>
            </p:cNvSpPr>
            <p:nvPr/>
          </p:nvSpPr>
          <p:spPr bwMode="auto">
            <a:xfrm rot="5400000">
              <a:off x="6096" y="2551"/>
              <a:ext cx="501" cy="1748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16" name="AutoShape 104"/>
            <p:cNvSpPr>
              <a:spLocks noChangeArrowheads="1"/>
            </p:cNvSpPr>
            <p:nvPr/>
          </p:nvSpPr>
          <p:spPr bwMode="auto">
            <a:xfrm>
              <a:off x="6118" y="4252"/>
              <a:ext cx="1103" cy="143"/>
            </a:xfrm>
            <a:prstGeom prst="leftRightArrow">
              <a:avLst>
                <a:gd name="adj1" fmla="val 50000"/>
                <a:gd name="adj2" fmla="val 1542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15" name="AutoShape 103"/>
            <p:cNvSpPr>
              <a:spLocks noChangeShapeType="1"/>
            </p:cNvSpPr>
            <p:nvPr/>
          </p:nvSpPr>
          <p:spPr bwMode="auto">
            <a:xfrm flipV="1">
              <a:off x="3547" y="4455"/>
              <a:ext cx="555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14" name="Text Box 102"/>
            <p:cNvSpPr txBox="1">
              <a:spLocks noChangeArrowheads="1"/>
            </p:cNvSpPr>
            <p:nvPr/>
          </p:nvSpPr>
          <p:spPr bwMode="auto">
            <a:xfrm>
              <a:off x="4791" y="3688"/>
              <a:ext cx="652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1.0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013" name="Text Box 101"/>
            <p:cNvSpPr txBox="1">
              <a:spLocks noChangeArrowheads="1"/>
            </p:cNvSpPr>
            <p:nvPr/>
          </p:nvSpPr>
          <p:spPr bwMode="auto">
            <a:xfrm>
              <a:off x="4207" y="4245"/>
              <a:ext cx="1806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Authentication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012" name="AutoShape 100"/>
            <p:cNvSpPr>
              <a:spLocks noChangeShapeType="1"/>
            </p:cNvSpPr>
            <p:nvPr/>
          </p:nvSpPr>
          <p:spPr bwMode="auto">
            <a:xfrm flipV="1">
              <a:off x="6104" y="4530"/>
              <a:ext cx="1117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006" name="Group 94"/>
            <p:cNvGrpSpPr>
              <a:grpSpLocks/>
            </p:cNvGrpSpPr>
            <p:nvPr/>
          </p:nvGrpSpPr>
          <p:grpSpPr bwMode="auto">
            <a:xfrm>
              <a:off x="4207" y="5715"/>
              <a:ext cx="2002" cy="1560"/>
              <a:chOff x="4207" y="5715"/>
              <a:chExt cx="2002" cy="1560"/>
            </a:xfrm>
          </p:grpSpPr>
          <p:grpSp>
            <p:nvGrpSpPr>
              <p:cNvPr id="39009" name="Group 97"/>
              <p:cNvGrpSpPr>
                <a:grpSpLocks/>
              </p:cNvGrpSpPr>
              <p:nvPr/>
            </p:nvGrpSpPr>
            <p:grpSpPr bwMode="auto">
              <a:xfrm>
                <a:off x="4207" y="5715"/>
                <a:ext cx="2002" cy="1560"/>
                <a:chOff x="5250" y="5340"/>
                <a:chExt cx="1350" cy="929"/>
              </a:xfrm>
            </p:grpSpPr>
            <p:sp>
              <p:nvSpPr>
                <p:cNvPr id="39011" name="AutoShape 99"/>
                <p:cNvSpPr>
                  <a:spLocks noChangeArrowheads="1"/>
                </p:cNvSpPr>
                <p:nvPr/>
              </p:nvSpPr>
              <p:spPr bwMode="auto">
                <a:xfrm>
                  <a:off x="5250" y="5340"/>
                  <a:ext cx="1350" cy="9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010" name="AutoShape 98"/>
                <p:cNvSpPr>
                  <a:spLocks noChangeShapeType="1"/>
                </p:cNvSpPr>
                <p:nvPr/>
              </p:nvSpPr>
              <p:spPr bwMode="auto">
                <a:xfrm>
                  <a:off x="5250" y="5625"/>
                  <a:ext cx="135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9008" name="Text Box 96"/>
              <p:cNvSpPr txBox="1">
                <a:spLocks noChangeArrowheads="1"/>
              </p:cNvSpPr>
              <p:nvPr/>
            </p:nvSpPr>
            <p:spPr bwMode="auto">
              <a:xfrm>
                <a:off x="4896" y="5728"/>
                <a:ext cx="652" cy="4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007" name="Text Box 95"/>
              <p:cNvSpPr txBox="1">
                <a:spLocks noChangeArrowheads="1"/>
              </p:cNvSpPr>
              <p:nvPr/>
            </p:nvSpPr>
            <p:spPr bwMode="auto">
              <a:xfrm>
                <a:off x="4312" y="6285"/>
                <a:ext cx="1806" cy="4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Compose Mail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000" name="Group 88"/>
            <p:cNvGrpSpPr>
              <a:grpSpLocks/>
            </p:cNvGrpSpPr>
            <p:nvPr/>
          </p:nvGrpSpPr>
          <p:grpSpPr bwMode="auto">
            <a:xfrm>
              <a:off x="4236" y="7425"/>
              <a:ext cx="2002" cy="1560"/>
              <a:chOff x="5443" y="7770"/>
              <a:chExt cx="2002" cy="1560"/>
            </a:xfrm>
          </p:grpSpPr>
          <p:grpSp>
            <p:nvGrpSpPr>
              <p:cNvPr id="39003" name="Group 91"/>
              <p:cNvGrpSpPr>
                <a:grpSpLocks/>
              </p:cNvGrpSpPr>
              <p:nvPr/>
            </p:nvGrpSpPr>
            <p:grpSpPr bwMode="auto">
              <a:xfrm>
                <a:off x="5443" y="7770"/>
                <a:ext cx="2002" cy="1560"/>
                <a:chOff x="5250" y="5340"/>
                <a:chExt cx="1350" cy="929"/>
              </a:xfrm>
            </p:grpSpPr>
            <p:sp>
              <p:nvSpPr>
                <p:cNvPr id="39005" name="AutoShape 93"/>
                <p:cNvSpPr>
                  <a:spLocks noChangeArrowheads="1"/>
                </p:cNvSpPr>
                <p:nvPr/>
              </p:nvSpPr>
              <p:spPr bwMode="auto">
                <a:xfrm>
                  <a:off x="5250" y="5340"/>
                  <a:ext cx="1350" cy="9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004" name="AutoShape 92"/>
                <p:cNvSpPr>
                  <a:spLocks noChangeShapeType="1"/>
                </p:cNvSpPr>
                <p:nvPr/>
              </p:nvSpPr>
              <p:spPr bwMode="auto">
                <a:xfrm>
                  <a:off x="5250" y="5625"/>
                  <a:ext cx="135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9002" name="Text Box 90"/>
              <p:cNvSpPr txBox="1">
                <a:spLocks noChangeArrowheads="1"/>
              </p:cNvSpPr>
              <p:nvPr/>
            </p:nvSpPr>
            <p:spPr bwMode="auto">
              <a:xfrm>
                <a:off x="6132" y="7783"/>
                <a:ext cx="652" cy="4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001" name="Text Box 89"/>
              <p:cNvSpPr txBox="1">
                <a:spLocks noChangeArrowheads="1"/>
              </p:cNvSpPr>
              <p:nvPr/>
            </p:nvSpPr>
            <p:spPr bwMode="auto">
              <a:xfrm>
                <a:off x="5548" y="8340"/>
                <a:ext cx="1806" cy="4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Read Mails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994" name="Group 82"/>
            <p:cNvGrpSpPr>
              <a:grpSpLocks/>
            </p:cNvGrpSpPr>
            <p:nvPr/>
          </p:nvGrpSpPr>
          <p:grpSpPr bwMode="auto">
            <a:xfrm>
              <a:off x="4207" y="9135"/>
              <a:ext cx="2002" cy="1560"/>
              <a:chOff x="3126" y="8130"/>
              <a:chExt cx="2002" cy="1560"/>
            </a:xfrm>
          </p:grpSpPr>
          <p:grpSp>
            <p:nvGrpSpPr>
              <p:cNvPr id="38997" name="Group 85"/>
              <p:cNvGrpSpPr>
                <a:grpSpLocks/>
              </p:cNvGrpSpPr>
              <p:nvPr/>
            </p:nvGrpSpPr>
            <p:grpSpPr bwMode="auto">
              <a:xfrm>
                <a:off x="3126" y="8130"/>
                <a:ext cx="2002" cy="1560"/>
                <a:chOff x="5250" y="5340"/>
                <a:chExt cx="1350" cy="929"/>
              </a:xfrm>
            </p:grpSpPr>
            <p:sp>
              <p:nvSpPr>
                <p:cNvPr id="38999" name="AutoShape 87"/>
                <p:cNvSpPr>
                  <a:spLocks noChangeArrowheads="1"/>
                </p:cNvSpPr>
                <p:nvPr/>
              </p:nvSpPr>
              <p:spPr bwMode="auto">
                <a:xfrm>
                  <a:off x="5250" y="5340"/>
                  <a:ext cx="1350" cy="9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998" name="AutoShape 86"/>
                <p:cNvSpPr>
                  <a:spLocks noChangeShapeType="1"/>
                </p:cNvSpPr>
                <p:nvPr/>
              </p:nvSpPr>
              <p:spPr bwMode="auto">
                <a:xfrm>
                  <a:off x="5250" y="5625"/>
                  <a:ext cx="135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8996" name="Text Box 84"/>
              <p:cNvSpPr txBox="1">
                <a:spLocks noChangeArrowheads="1"/>
              </p:cNvSpPr>
              <p:nvPr/>
            </p:nvSpPr>
            <p:spPr bwMode="auto">
              <a:xfrm>
                <a:off x="3815" y="8143"/>
                <a:ext cx="652" cy="4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95" name="Text Box 83"/>
              <p:cNvSpPr txBox="1">
                <a:spLocks noChangeArrowheads="1"/>
              </p:cNvSpPr>
              <p:nvPr/>
            </p:nvSpPr>
            <p:spPr bwMode="auto">
              <a:xfrm>
                <a:off x="3231" y="8700"/>
                <a:ext cx="1806" cy="4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View Drafts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988" name="Group 76"/>
            <p:cNvGrpSpPr>
              <a:grpSpLocks/>
            </p:cNvGrpSpPr>
            <p:nvPr/>
          </p:nvGrpSpPr>
          <p:grpSpPr bwMode="auto">
            <a:xfrm>
              <a:off x="4207" y="10847"/>
              <a:ext cx="2002" cy="1560"/>
              <a:chOff x="3126" y="10545"/>
              <a:chExt cx="2002" cy="1560"/>
            </a:xfrm>
          </p:grpSpPr>
          <p:grpSp>
            <p:nvGrpSpPr>
              <p:cNvPr id="38991" name="Group 79"/>
              <p:cNvGrpSpPr>
                <a:grpSpLocks/>
              </p:cNvGrpSpPr>
              <p:nvPr/>
            </p:nvGrpSpPr>
            <p:grpSpPr bwMode="auto">
              <a:xfrm>
                <a:off x="3126" y="10545"/>
                <a:ext cx="2002" cy="1560"/>
                <a:chOff x="5250" y="5340"/>
                <a:chExt cx="1350" cy="929"/>
              </a:xfrm>
            </p:grpSpPr>
            <p:sp>
              <p:nvSpPr>
                <p:cNvPr id="38993" name="AutoShape 81"/>
                <p:cNvSpPr>
                  <a:spLocks noChangeArrowheads="1"/>
                </p:cNvSpPr>
                <p:nvPr/>
              </p:nvSpPr>
              <p:spPr bwMode="auto">
                <a:xfrm>
                  <a:off x="5250" y="5340"/>
                  <a:ext cx="1350" cy="9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992" name="AutoShape 80"/>
                <p:cNvSpPr>
                  <a:spLocks noChangeShapeType="1"/>
                </p:cNvSpPr>
                <p:nvPr/>
              </p:nvSpPr>
              <p:spPr bwMode="auto">
                <a:xfrm>
                  <a:off x="5250" y="5625"/>
                  <a:ext cx="135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8990" name="Text Box 78"/>
              <p:cNvSpPr txBox="1">
                <a:spLocks noChangeArrowheads="1"/>
              </p:cNvSpPr>
              <p:nvPr/>
            </p:nvSpPr>
            <p:spPr bwMode="auto">
              <a:xfrm>
                <a:off x="3815" y="10558"/>
                <a:ext cx="652" cy="4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5.0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89" name="Text Box 77"/>
              <p:cNvSpPr txBox="1">
                <a:spLocks noChangeArrowheads="1"/>
              </p:cNvSpPr>
              <p:nvPr/>
            </p:nvSpPr>
            <p:spPr bwMode="auto">
              <a:xfrm>
                <a:off x="3231" y="11115"/>
                <a:ext cx="1806" cy="78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View Sent Mails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987" name="AutoShape 75"/>
            <p:cNvSpPr>
              <a:spLocks noChangeShapeType="1"/>
            </p:cNvSpPr>
            <p:nvPr/>
          </p:nvSpPr>
          <p:spPr bwMode="auto">
            <a:xfrm>
              <a:off x="3870" y="6494"/>
              <a:ext cx="33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86" name="AutoShape 74"/>
            <p:cNvSpPr>
              <a:spLocks noChangeShapeType="1"/>
            </p:cNvSpPr>
            <p:nvPr/>
          </p:nvSpPr>
          <p:spPr bwMode="auto">
            <a:xfrm flipV="1">
              <a:off x="3870" y="5640"/>
              <a:ext cx="0" cy="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85" name="AutoShape 73"/>
            <p:cNvSpPr>
              <a:spLocks noChangeShapeType="1"/>
            </p:cNvSpPr>
            <p:nvPr/>
          </p:nvSpPr>
          <p:spPr bwMode="auto">
            <a:xfrm>
              <a:off x="3870" y="5640"/>
              <a:ext cx="401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84" name="AutoShape 72"/>
            <p:cNvSpPr>
              <a:spLocks noChangeShapeType="1"/>
            </p:cNvSpPr>
            <p:nvPr/>
          </p:nvSpPr>
          <p:spPr bwMode="auto">
            <a:xfrm flipV="1">
              <a:off x="7882" y="4680"/>
              <a:ext cx="9" cy="9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83" name="AutoShape 71"/>
            <p:cNvSpPr>
              <a:spLocks noChangeShapeType="1"/>
            </p:cNvSpPr>
            <p:nvPr/>
          </p:nvSpPr>
          <p:spPr bwMode="auto">
            <a:xfrm>
              <a:off x="3742" y="8205"/>
              <a:ext cx="50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82" name="AutoShape 70"/>
            <p:cNvSpPr>
              <a:spLocks noChangeShapeType="1"/>
            </p:cNvSpPr>
            <p:nvPr/>
          </p:nvSpPr>
          <p:spPr bwMode="auto">
            <a:xfrm flipV="1">
              <a:off x="3742" y="5536"/>
              <a:ext cx="1" cy="26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81" name="AutoShape 69"/>
            <p:cNvSpPr>
              <a:spLocks noChangeShapeType="1"/>
            </p:cNvSpPr>
            <p:nvPr/>
          </p:nvSpPr>
          <p:spPr bwMode="auto">
            <a:xfrm>
              <a:off x="3742" y="5535"/>
              <a:ext cx="404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80" name="AutoShape 68"/>
            <p:cNvSpPr>
              <a:spLocks noChangeShapeType="1"/>
            </p:cNvSpPr>
            <p:nvPr/>
          </p:nvSpPr>
          <p:spPr bwMode="auto">
            <a:xfrm flipV="1">
              <a:off x="7785" y="4680"/>
              <a:ext cx="1" cy="8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79" name="AutoShape 67"/>
            <p:cNvSpPr>
              <a:spLocks noChangeShapeType="1"/>
            </p:cNvSpPr>
            <p:nvPr/>
          </p:nvSpPr>
          <p:spPr bwMode="auto">
            <a:xfrm>
              <a:off x="3600" y="9990"/>
              <a:ext cx="6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78" name="AutoShape 66"/>
            <p:cNvSpPr>
              <a:spLocks noChangeShapeType="1"/>
            </p:cNvSpPr>
            <p:nvPr/>
          </p:nvSpPr>
          <p:spPr bwMode="auto">
            <a:xfrm flipV="1">
              <a:off x="7680" y="4682"/>
              <a:ext cx="1" cy="7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77" name="AutoShape 65"/>
            <p:cNvSpPr>
              <a:spLocks noChangeShapeType="1"/>
            </p:cNvSpPr>
            <p:nvPr/>
          </p:nvSpPr>
          <p:spPr bwMode="auto">
            <a:xfrm>
              <a:off x="3600" y="5415"/>
              <a:ext cx="40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76" name="AutoShape 64"/>
            <p:cNvSpPr>
              <a:spLocks noChangeShapeType="1"/>
            </p:cNvSpPr>
            <p:nvPr/>
          </p:nvSpPr>
          <p:spPr bwMode="auto">
            <a:xfrm flipV="1">
              <a:off x="3601" y="5415"/>
              <a:ext cx="1" cy="4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8970" name="Group 58"/>
            <p:cNvGrpSpPr>
              <a:grpSpLocks/>
            </p:cNvGrpSpPr>
            <p:nvPr/>
          </p:nvGrpSpPr>
          <p:grpSpPr bwMode="auto">
            <a:xfrm>
              <a:off x="8351" y="4252"/>
              <a:ext cx="2002" cy="1560"/>
              <a:chOff x="5496" y="9810"/>
              <a:chExt cx="2002" cy="1560"/>
            </a:xfrm>
          </p:grpSpPr>
          <p:grpSp>
            <p:nvGrpSpPr>
              <p:cNvPr id="38973" name="Group 61"/>
              <p:cNvGrpSpPr>
                <a:grpSpLocks/>
              </p:cNvGrpSpPr>
              <p:nvPr/>
            </p:nvGrpSpPr>
            <p:grpSpPr bwMode="auto">
              <a:xfrm>
                <a:off x="5496" y="9810"/>
                <a:ext cx="2002" cy="1560"/>
                <a:chOff x="5250" y="5340"/>
                <a:chExt cx="1350" cy="929"/>
              </a:xfrm>
            </p:grpSpPr>
            <p:sp>
              <p:nvSpPr>
                <p:cNvPr id="38975" name="AutoShape 63"/>
                <p:cNvSpPr>
                  <a:spLocks noChangeArrowheads="1"/>
                </p:cNvSpPr>
                <p:nvPr/>
              </p:nvSpPr>
              <p:spPr bwMode="auto">
                <a:xfrm>
                  <a:off x="5250" y="5340"/>
                  <a:ext cx="1350" cy="9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974" name="AutoShape 62"/>
                <p:cNvSpPr>
                  <a:spLocks noChangeShapeType="1"/>
                </p:cNvSpPr>
                <p:nvPr/>
              </p:nvSpPr>
              <p:spPr bwMode="auto">
                <a:xfrm>
                  <a:off x="5250" y="5625"/>
                  <a:ext cx="135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8972" name="Text Box 60"/>
              <p:cNvSpPr txBox="1">
                <a:spLocks noChangeArrowheads="1"/>
              </p:cNvSpPr>
              <p:nvPr/>
            </p:nvSpPr>
            <p:spPr bwMode="auto">
              <a:xfrm>
                <a:off x="6185" y="9823"/>
                <a:ext cx="652" cy="4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6.0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71" name="Text Box 59"/>
              <p:cNvSpPr txBox="1">
                <a:spLocks noChangeArrowheads="1"/>
              </p:cNvSpPr>
              <p:nvPr/>
            </p:nvSpPr>
            <p:spPr bwMode="auto">
              <a:xfrm>
                <a:off x="5601" y="10380"/>
                <a:ext cx="1806" cy="4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View Trash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969" name="AutoShape 57"/>
            <p:cNvSpPr>
              <a:spLocks noChangeShapeType="1"/>
            </p:cNvSpPr>
            <p:nvPr/>
          </p:nvSpPr>
          <p:spPr bwMode="auto">
            <a:xfrm>
              <a:off x="3463" y="11638"/>
              <a:ext cx="7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68" name="AutoShape 56"/>
            <p:cNvSpPr>
              <a:spLocks noChangeShapeType="1"/>
            </p:cNvSpPr>
            <p:nvPr/>
          </p:nvSpPr>
          <p:spPr bwMode="auto">
            <a:xfrm flipV="1">
              <a:off x="3463" y="5324"/>
              <a:ext cx="1" cy="63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67" name="AutoShape 55"/>
            <p:cNvSpPr>
              <a:spLocks noChangeShapeType="1"/>
            </p:cNvSpPr>
            <p:nvPr/>
          </p:nvSpPr>
          <p:spPr bwMode="auto">
            <a:xfrm>
              <a:off x="3486" y="5324"/>
              <a:ext cx="410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66" name="AutoShape 54"/>
            <p:cNvSpPr>
              <a:spLocks noChangeShapeType="1"/>
            </p:cNvSpPr>
            <p:nvPr/>
          </p:nvSpPr>
          <p:spPr bwMode="auto">
            <a:xfrm flipV="1">
              <a:off x="7590" y="4680"/>
              <a:ext cx="1" cy="6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8961" name="Group 49"/>
            <p:cNvGrpSpPr>
              <a:grpSpLocks/>
            </p:cNvGrpSpPr>
            <p:nvPr/>
          </p:nvGrpSpPr>
          <p:grpSpPr bwMode="auto">
            <a:xfrm>
              <a:off x="6643" y="7275"/>
              <a:ext cx="1697" cy="437"/>
              <a:chOff x="3088" y="5475"/>
              <a:chExt cx="1697" cy="436"/>
            </a:xfrm>
          </p:grpSpPr>
          <p:sp>
            <p:nvSpPr>
              <p:cNvPr id="38965" name="Text Box 53"/>
              <p:cNvSpPr txBox="1">
                <a:spLocks noChangeArrowheads="1"/>
              </p:cNvSpPr>
              <p:nvPr/>
            </p:nvSpPr>
            <p:spPr bwMode="auto">
              <a:xfrm>
                <a:off x="3088" y="5475"/>
                <a:ext cx="647" cy="4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D2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64" name="AutoShape 52"/>
              <p:cNvSpPr>
                <a:spLocks noChangeShapeType="1"/>
              </p:cNvSpPr>
              <p:nvPr/>
            </p:nvSpPr>
            <p:spPr bwMode="auto">
              <a:xfrm>
                <a:off x="3412" y="5490"/>
                <a:ext cx="137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63" name="AutoShape 51"/>
              <p:cNvSpPr>
                <a:spLocks noChangeShapeType="1"/>
              </p:cNvSpPr>
              <p:nvPr/>
            </p:nvSpPr>
            <p:spPr bwMode="auto">
              <a:xfrm>
                <a:off x="3412" y="5910"/>
                <a:ext cx="137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62" name="Text Box 50"/>
              <p:cNvSpPr txBox="1">
                <a:spLocks noChangeArrowheads="1"/>
              </p:cNvSpPr>
              <p:nvPr/>
            </p:nvSpPr>
            <p:spPr bwMode="auto">
              <a:xfrm>
                <a:off x="3809" y="5506"/>
                <a:ext cx="91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Mails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960" name="AutoShape 48"/>
            <p:cNvSpPr>
              <a:spLocks noChangeShapeType="1"/>
            </p:cNvSpPr>
            <p:nvPr/>
          </p:nvSpPr>
          <p:spPr bwMode="auto">
            <a:xfrm>
              <a:off x="7446" y="6855"/>
              <a:ext cx="1" cy="4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59" name="AutoShape 47"/>
            <p:cNvSpPr>
              <a:spLocks noChangeShapeType="1"/>
            </p:cNvSpPr>
            <p:nvPr/>
          </p:nvSpPr>
          <p:spPr bwMode="auto">
            <a:xfrm flipH="1">
              <a:off x="6209" y="6840"/>
              <a:ext cx="123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58" name="AutoShape 46"/>
            <p:cNvSpPr>
              <a:spLocks noChangeShapeType="1"/>
            </p:cNvSpPr>
            <p:nvPr/>
          </p:nvSpPr>
          <p:spPr bwMode="auto">
            <a:xfrm flipV="1">
              <a:off x="7446" y="7682"/>
              <a:ext cx="1" cy="5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57" name="AutoShape 45"/>
            <p:cNvSpPr>
              <a:spLocks noChangeShapeType="1"/>
            </p:cNvSpPr>
            <p:nvPr/>
          </p:nvSpPr>
          <p:spPr bwMode="auto">
            <a:xfrm flipH="1">
              <a:off x="6222" y="8215"/>
              <a:ext cx="12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56" name="Rectangle 44"/>
            <p:cNvSpPr>
              <a:spLocks noChangeArrowheads="1"/>
            </p:cNvSpPr>
            <p:nvPr/>
          </p:nvSpPr>
          <p:spPr bwMode="auto">
            <a:xfrm>
              <a:off x="7986" y="6255"/>
              <a:ext cx="796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55" name="Rectangle 43"/>
            <p:cNvSpPr>
              <a:spLocks noChangeArrowheads="1"/>
            </p:cNvSpPr>
            <p:nvPr/>
          </p:nvSpPr>
          <p:spPr bwMode="auto">
            <a:xfrm>
              <a:off x="8351" y="8220"/>
              <a:ext cx="796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54" name="AutoShape 42"/>
            <p:cNvSpPr>
              <a:spLocks noChangeShapeType="1"/>
            </p:cNvSpPr>
            <p:nvPr/>
          </p:nvSpPr>
          <p:spPr bwMode="auto">
            <a:xfrm>
              <a:off x="6209" y="6495"/>
              <a:ext cx="1777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53" name="AutoShape 41"/>
            <p:cNvSpPr>
              <a:spLocks noChangeShapeType="1"/>
            </p:cNvSpPr>
            <p:nvPr/>
          </p:nvSpPr>
          <p:spPr bwMode="auto">
            <a:xfrm>
              <a:off x="6240" y="8453"/>
              <a:ext cx="209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6510" y="6031"/>
              <a:ext cx="1478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New mail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6343" y="8529"/>
              <a:ext cx="1789" cy="3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Received mails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8946" name="Group 34"/>
            <p:cNvGrpSpPr>
              <a:grpSpLocks/>
            </p:cNvGrpSpPr>
            <p:nvPr/>
          </p:nvGrpSpPr>
          <p:grpSpPr bwMode="auto">
            <a:xfrm>
              <a:off x="6509" y="10140"/>
              <a:ext cx="1770" cy="408"/>
              <a:chOff x="6825" y="9583"/>
              <a:chExt cx="1770" cy="408"/>
            </a:xfrm>
          </p:grpSpPr>
          <p:sp>
            <p:nvSpPr>
              <p:cNvPr id="38950" name="Text Box 38"/>
              <p:cNvSpPr txBox="1">
                <a:spLocks noChangeArrowheads="1"/>
              </p:cNvSpPr>
              <p:nvPr/>
            </p:nvSpPr>
            <p:spPr bwMode="auto">
              <a:xfrm>
                <a:off x="6825" y="9583"/>
                <a:ext cx="621" cy="4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D3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49" name="AutoShape 37"/>
              <p:cNvSpPr>
                <a:spLocks noChangeShapeType="1"/>
              </p:cNvSpPr>
              <p:nvPr/>
            </p:nvSpPr>
            <p:spPr bwMode="auto">
              <a:xfrm>
                <a:off x="7136" y="9583"/>
                <a:ext cx="1459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48" name="AutoShape 36"/>
              <p:cNvSpPr>
                <a:spLocks noChangeShapeType="1"/>
              </p:cNvSpPr>
              <p:nvPr/>
            </p:nvSpPr>
            <p:spPr bwMode="auto">
              <a:xfrm flipV="1">
                <a:off x="7136" y="9974"/>
                <a:ext cx="1459" cy="1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47" name="Text Box 35"/>
              <p:cNvSpPr txBox="1">
                <a:spLocks noChangeArrowheads="1"/>
              </p:cNvSpPr>
              <p:nvPr/>
            </p:nvSpPr>
            <p:spPr bwMode="auto">
              <a:xfrm>
                <a:off x="7469" y="9614"/>
                <a:ext cx="947" cy="3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Drafts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945" name="AutoShape 33"/>
            <p:cNvSpPr>
              <a:spLocks noChangeShapeType="1"/>
            </p:cNvSpPr>
            <p:nvPr/>
          </p:nvSpPr>
          <p:spPr bwMode="auto">
            <a:xfrm flipH="1">
              <a:off x="7687" y="9885"/>
              <a:ext cx="1" cy="2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44" name="AutoShape 32"/>
            <p:cNvSpPr>
              <a:spLocks noChangeShapeType="1"/>
            </p:cNvSpPr>
            <p:nvPr/>
          </p:nvSpPr>
          <p:spPr bwMode="auto">
            <a:xfrm flipH="1">
              <a:off x="6178" y="9893"/>
              <a:ext cx="150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43" name="Rectangle 31"/>
            <p:cNvSpPr>
              <a:spLocks noChangeArrowheads="1"/>
            </p:cNvSpPr>
            <p:nvPr/>
          </p:nvSpPr>
          <p:spPr bwMode="auto">
            <a:xfrm>
              <a:off x="8228" y="9523"/>
              <a:ext cx="796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42" name="AutoShape 30"/>
            <p:cNvSpPr>
              <a:spLocks noChangeShapeType="1"/>
            </p:cNvSpPr>
            <p:nvPr/>
          </p:nvSpPr>
          <p:spPr bwMode="auto">
            <a:xfrm flipV="1">
              <a:off x="6208" y="9770"/>
              <a:ext cx="202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6240" y="9135"/>
              <a:ext cx="1851" cy="6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 previously saved mails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8936" name="Group 24"/>
            <p:cNvGrpSpPr>
              <a:grpSpLocks/>
            </p:cNvGrpSpPr>
            <p:nvPr/>
          </p:nvGrpSpPr>
          <p:grpSpPr bwMode="auto">
            <a:xfrm>
              <a:off x="6403" y="10695"/>
              <a:ext cx="1697" cy="437"/>
              <a:chOff x="3088" y="5475"/>
              <a:chExt cx="1697" cy="436"/>
            </a:xfrm>
          </p:grpSpPr>
          <p:sp>
            <p:nvSpPr>
              <p:cNvPr id="38940" name="Text Box 28"/>
              <p:cNvSpPr txBox="1">
                <a:spLocks noChangeArrowheads="1"/>
              </p:cNvSpPr>
              <p:nvPr/>
            </p:nvSpPr>
            <p:spPr bwMode="auto">
              <a:xfrm>
                <a:off x="3088" y="5475"/>
                <a:ext cx="647" cy="4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D2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39" name="AutoShape 27"/>
              <p:cNvSpPr>
                <a:spLocks noChangeShapeType="1"/>
              </p:cNvSpPr>
              <p:nvPr/>
            </p:nvSpPr>
            <p:spPr bwMode="auto">
              <a:xfrm>
                <a:off x="3412" y="5490"/>
                <a:ext cx="137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38" name="AutoShape 26"/>
              <p:cNvSpPr>
                <a:spLocks noChangeShapeType="1"/>
              </p:cNvSpPr>
              <p:nvPr/>
            </p:nvSpPr>
            <p:spPr bwMode="auto">
              <a:xfrm>
                <a:off x="3412" y="5910"/>
                <a:ext cx="137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37" name="Text Box 25"/>
              <p:cNvSpPr txBox="1">
                <a:spLocks noChangeArrowheads="1"/>
              </p:cNvSpPr>
              <p:nvPr/>
            </p:nvSpPr>
            <p:spPr bwMode="auto">
              <a:xfrm>
                <a:off x="3809" y="5506"/>
                <a:ext cx="91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Mails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935" name="AutoShape 23"/>
            <p:cNvSpPr>
              <a:spLocks noChangeShapeType="1"/>
            </p:cNvSpPr>
            <p:nvPr/>
          </p:nvSpPr>
          <p:spPr bwMode="auto">
            <a:xfrm flipH="1" flipV="1">
              <a:off x="7582" y="11102"/>
              <a:ext cx="9" cy="7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34" name="AutoShape 22"/>
            <p:cNvSpPr>
              <a:spLocks noChangeShapeType="1"/>
            </p:cNvSpPr>
            <p:nvPr/>
          </p:nvSpPr>
          <p:spPr bwMode="auto">
            <a:xfrm flipH="1">
              <a:off x="6118" y="11806"/>
              <a:ext cx="146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8896" y="11913"/>
              <a:ext cx="796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32" name="AutoShape 20"/>
            <p:cNvSpPr>
              <a:spLocks noChangeShapeType="1"/>
            </p:cNvSpPr>
            <p:nvPr/>
          </p:nvSpPr>
          <p:spPr bwMode="auto">
            <a:xfrm>
              <a:off x="6208" y="12159"/>
              <a:ext cx="268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6240" y="12212"/>
              <a:ext cx="2417" cy="3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Previously sent mails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8924" name="Group 12"/>
            <p:cNvGrpSpPr>
              <a:grpSpLocks/>
            </p:cNvGrpSpPr>
            <p:nvPr/>
          </p:nvGrpSpPr>
          <p:grpSpPr bwMode="auto">
            <a:xfrm>
              <a:off x="8279" y="3234"/>
              <a:ext cx="1532" cy="454"/>
              <a:chOff x="5914" y="2495"/>
              <a:chExt cx="1276" cy="379"/>
            </a:xfrm>
          </p:grpSpPr>
          <p:sp>
            <p:nvSpPr>
              <p:cNvPr id="38930" name="Text Box 18"/>
              <p:cNvSpPr txBox="1">
                <a:spLocks noChangeArrowheads="1"/>
              </p:cNvSpPr>
              <p:nvPr/>
            </p:nvSpPr>
            <p:spPr bwMode="auto">
              <a:xfrm>
                <a:off x="5915" y="2528"/>
                <a:ext cx="536" cy="3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D4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29" name="AutoShape 17"/>
              <p:cNvSpPr>
                <a:spLocks noChangeShapeType="1"/>
              </p:cNvSpPr>
              <p:nvPr/>
            </p:nvSpPr>
            <p:spPr bwMode="auto">
              <a:xfrm flipH="1">
                <a:off x="5914" y="2498"/>
                <a:ext cx="127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28" name="AutoShape 16"/>
              <p:cNvSpPr>
                <a:spLocks noChangeShapeType="1"/>
              </p:cNvSpPr>
              <p:nvPr/>
            </p:nvSpPr>
            <p:spPr bwMode="auto">
              <a:xfrm>
                <a:off x="5914" y="2498"/>
                <a:ext cx="1" cy="3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27" name="AutoShape 15"/>
              <p:cNvSpPr>
                <a:spLocks noChangeShapeType="1"/>
              </p:cNvSpPr>
              <p:nvPr/>
            </p:nvSpPr>
            <p:spPr bwMode="auto">
              <a:xfrm>
                <a:off x="5914" y="2873"/>
                <a:ext cx="127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26" name="AutoShape 14"/>
              <p:cNvSpPr>
                <a:spLocks noChangeShapeType="1"/>
              </p:cNvSpPr>
              <p:nvPr/>
            </p:nvSpPr>
            <p:spPr bwMode="auto">
              <a:xfrm>
                <a:off x="6451" y="2495"/>
                <a:ext cx="1" cy="37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25" name="Text Box 13"/>
              <p:cNvSpPr txBox="1">
                <a:spLocks noChangeArrowheads="1"/>
              </p:cNvSpPr>
              <p:nvPr/>
            </p:nvSpPr>
            <p:spPr bwMode="auto">
              <a:xfrm>
                <a:off x="6451" y="2513"/>
                <a:ext cx="712" cy="3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Trash</a:t>
                </a:r>
                <a:endPara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923" name="AutoShape 11"/>
            <p:cNvSpPr>
              <a:spLocks noChangeShapeType="1"/>
            </p:cNvSpPr>
            <p:nvPr/>
          </p:nvSpPr>
          <p:spPr bwMode="auto">
            <a:xfrm>
              <a:off x="8181" y="5031"/>
              <a:ext cx="17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22" name="AutoShape 10"/>
            <p:cNvSpPr>
              <a:spLocks noChangeShapeType="1"/>
            </p:cNvSpPr>
            <p:nvPr/>
          </p:nvSpPr>
          <p:spPr bwMode="auto">
            <a:xfrm flipV="1">
              <a:off x="9351" y="3675"/>
              <a:ext cx="1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21" name="AutoShape 9"/>
            <p:cNvSpPr>
              <a:spLocks noChangeShapeType="1"/>
            </p:cNvSpPr>
            <p:nvPr/>
          </p:nvSpPr>
          <p:spPr bwMode="auto">
            <a:xfrm flipV="1">
              <a:off x="8181" y="3931"/>
              <a:ext cx="1" cy="11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20" name="AutoShape 8"/>
            <p:cNvSpPr>
              <a:spLocks noChangeShapeType="1"/>
            </p:cNvSpPr>
            <p:nvPr/>
          </p:nvSpPr>
          <p:spPr bwMode="auto">
            <a:xfrm>
              <a:off x="8181" y="3930"/>
              <a:ext cx="11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19" name="AutoShape 7"/>
            <p:cNvSpPr>
              <a:spLocks noChangeShapeType="1"/>
            </p:cNvSpPr>
            <p:nvPr/>
          </p:nvSpPr>
          <p:spPr bwMode="auto">
            <a:xfrm>
              <a:off x="8100" y="5332"/>
              <a:ext cx="2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18" name="AutoShape 6"/>
            <p:cNvSpPr>
              <a:spLocks noChangeShapeType="1"/>
            </p:cNvSpPr>
            <p:nvPr/>
          </p:nvSpPr>
          <p:spPr bwMode="auto">
            <a:xfrm>
              <a:off x="8100" y="4455"/>
              <a:ext cx="0" cy="8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17" name="AutoShape 5"/>
            <p:cNvSpPr>
              <a:spLocks noChangeShapeType="1"/>
            </p:cNvSpPr>
            <p:nvPr/>
          </p:nvSpPr>
          <p:spPr bwMode="auto">
            <a:xfrm>
              <a:off x="7986" y="4462"/>
              <a:ext cx="195" cy="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16" name="AutoShape 4"/>
            <p:cNvSpPr>
              <a:spLocks noChangeShapeType="1"/>
            </p:cNvSpPr>
            <p:nvPr/>
          </p:nvSpPr>
          <p:spPr bwMode="auto">
            <a:xfrm>
              <a:off x="9931" y="5812"/>
              <a:ext cx="1" cy="6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15" name="AutoShape 3"/>
            <p:cNvSpPr>
              <a:spLocks noChangeShapeType="1"/>
            </p:cNvSpPr>
            <p:nvPr/>
          </p:nvSpPr>
          <p:spPr bwMode="auto">
            <a:xfrm flipH="1">
              <a:off x="8782" y="6495"/>
              <a:ext cx="1138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14" name="Text Box 2"/>
            <p:cNvSpPr txBox="1">
              <a:spLocks noChangeArrowheads="1"/>
            </p:cNvSpPr>
            <p:nvPr/>
          </p:nvSpPr>
          <p:spPr bwMode="auto">
            <a:xfrm>
              <a:off x="9024" y="6607"/>
              <a:ext cx="1440" cy="6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Mails in trash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398</TotalTime>
  <Words>583</Words>
  <Application>Microsoft Office PowerPoint</Application>
  <PresentationFormat>On-screen Show (4:3)</PresentationFormat>
  <Paragraphs>203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(I ES)</vt:lpstr>
      <vt:lpstr>About IES</vt:lpstr>
      <vt:lpstr>Requirement Analysis</vt:lpstr>
      <vt:lpstr>Design</vt:lpstr>
      <vt:lpstr>Time Analysis</vt:lpstr>
      <vt:lpstr>Cost Analysis</vt:lpstr>
      <vt:lpstr>Data Flow Diagram</vt:lpstr>
      <vt:lpstr>Context Diagram</vt:lpstr>
      <vt:lpstr>Level 1 DFD</vt:lpstr>
      <vt:lpstr>E-R Diagram</vt:lpstr>
      <vt:lpstr>Slide 11</vt:lpstr>
      <vt:lpstr>Further Enhancements</vt:lpstr>
      <vt:lpstr>Conclusion</vt:lpstr>
      <vt:lpstr>Screenshots</vt:lpstr>
      <vt:lpstr>The Login</vt:lpstr>
      <vt:lpstr>The Inbox</vt:lpstr>
      <vt:lpstr>The compose page</vt:lpstr>
      <vt:lpstr>Viewing a Mail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 Diagram</dc:title>
  <dc:creator>piuu</dc:creator>
  <cp:lastModifiedBy>piuu</cp:lastModifiedBy>
  <cp:revision>54</cp:revision>
  <dcterms:created xsi:type="dcterms:W3CDTF">2012-05-10T21:44:18Z</dcterms:created>
  <dcterms:modified xsi:type="dcterms:W3CDTF">2012-05-12T06:56:38Z</dcterms:modified>
</cp:coreProperties>
</file>