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imo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K Grotesk Bold" panose="020B0604020202020204" charset="0"/>
      <p:regular r:id="rId21"/>
    </p:embeddedFont>
    <p:embeddedFont>
      <p:font typeface="HK Grotesk Medium" panose="020B0604020202020204" charset="0"/>
      <p:regular r:id="rId22"/>
    </p:embeddedFont>
    <p:embeddedFont>
      <p:font typeface="Open Sans" panose="020B0606030504020204" pitchFamily="34" charset="0"/>
      <p:regular r:id="rId23"/>
    </p:embeddedFont>
    <p:embeddedFont>
      <p:font typeface="Open Sans Extra Bold" panose="020B0604020202020204" charset="0"/>
      <p:regular r:id="rId24"/>
    </p:embeddedFont>
    <p:embeddedFont>
      <p:font typeface="Open Sans Light" panose="020B0306030504020204" pitchFamily="3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As our task required counting specific cells from microscopic images, a deep CNN architecture was required, which could accurately map images to cell count.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As our task required counting specific cells from microscopic images, a deep CNN architecture was required, which could accurately map images to cell count.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As our task required counting specific cells from microscopic images, a deep CNN architecture was required, which could accurately map images to cell count.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As our task required counting specific cells from microscopic images, a deep CNN architecture was required, which could accurately map images to cell count.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As our task required counting specific cells from microscopic images, a deep CNN architecture was required, which could accurately map images to cell count.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As our task required counting specific cells from microscopic images, a deep CNN architecture was required, which could accurately map images to cell count.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746396"/>
            <a:ext cx="14573443" cy="742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967"/>
              </a:lnSpc>
            </a:pPr>
            <a:r>
              <a:rPr lang="en-US" sz="4972">
                <a:solidFill>
                  <a:srgbClr val="FFFFFF"/>
                </a:solidFill>
                <a:latin typeface="HK Grotesk Medium"/>
              </a:rPr>
              <a:t>Counting stained cells from microscopic imagery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330582" y="1720303"/>
            <a:ext cx="5137933" cy="51379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41495" y="0"/>
            <a:ext cx="4956074" cy="13987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387" y="3090043"/>
            <a:ext cx="16625699" cy="1665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199"/>
              </a:lnSpc>
            </a:pPr>
            <a:r>
              <a:rPr lang="en-US" sz="10999">
                <a:solidFill>
                  <a:srgbClr val="FFFFFF"/>
                </a:solidFill>
                <a:latin typeface="HK Grotesk Bold"/>
              </a:rPr>
              <a:t>          ML-Ware'22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19800" y="7083040"/>
            <a:ext cx="6007264" cy="2792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11"/>
              </a:lnSpc>
            </a:pPr>
            <a:r>
              <a:rPr lang="en-US" sz="5294" dirty="0">
                <a:solidFill>
                  <a:srgbClr val="FFFFFF"/>
                </a:solidFill>
                <a:latin typeface="Open Sans"/>
              </a:rPr>
              <a:t>By</a:t>
            </a:r>
          </a:p>
          <a:p>
            <a:pPr algn="ctr">
              <a:lnSpc>
                <a:spcPts val="7411"/>
              </a:lnSpc>
            </a:pPr>
            <a:r>
              <a:rPr lang="en-US" sz="5294" dirty="0">
                <a:solidFill>
                  <a:srgbClr val="FFFFFF"/>
                </a:solidFill>
                <a:latin typeface="Open Sans"/>
              </a:rPr>
              <a:t>Srikar Verma</a:t>
            </a:r>
          </a:p>
          <a:p>
            <a:pPr algn="ctr">
              <a:lnSpc>
                <a:spcPts val="7411"/>
              </a:lnSpc>
            </a:pPr>
            <a:r>
              <a:rPr lang="en-US" sz="5294" dirty="0">
                <a:solidFill>
                  <a:srgbClr val="FFFFFF"/>
                </a:solidFill>
                <a:latin typeface="Open Sans"/>
              </a:rPr>
              <a:t>Kaggle  ID - </a:t>
            </a:r>
            <a:r>
              <a:rPr lang="en-US" sz="5294" dirty="0" err="1">
                <a:solidFill>
                  <a:srgbClr val="FFFFFF"/>
                </a:solidFill>
                <a:latin typeface="Open Sans"/>
              </a:rPr>
              <a:t>jarvis</a:t>
            </a:r>
            <a:endParaRPr lang="en-US" sz="5294" dirty="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8490" y="2470085"/>
            <a:ext cx="17231020" cy="7406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8880" lvl="1" indent="-379440">
              <a:lnSpc>
                <a:spcPts val="4920"/>
              </a:lnSpc>
              <a:buFont typeface="Arial"/>
              <a:buChar char="•"/>
            </a:pPr>
            <a:r>
              <a:rPr lang="en-US" sz="3514">
                <a:solidFill>
                  <a:srgbClr val="FFFFFF"/>
                </a:solidFill>
                <a:latin typeface="HK Grotesk Medium"/>
              </a:rPr>
              <a:t>ResNet-34 model is originally used for multiclass classification tasks. </a:t>
            </a:r>
          </a:p>
          <a:p>
            <a:pPr>
              <a:lnSpc>
                <a:spcPts val="4920"/>
              </a:lnSpc>
            </a:pPr>
            <a:endParaRPr lang="en-US" sz="3514">
              <a:solidFill>
                <a:srgbClr val="FFFFFF"/>
              </a:solidFill>
              <a:latin typeface="HK Grotesk Medium"/>
            </a:endParaRPr>
          </a:p>
          <a:p>
            <a:pPr marL="758880" lvl="1" indent="-379440">
              <a:lnSpc>
                <a:spcPts val="4920"/>
              </a:lnSpc>
              <a:buFont typeface="Arial"/>
              <a:buChar char="•"/>
            </a:pPr>
            <a:r>
              <a:rPr lang="en-US" sz="3514">
                <a:solidFill>
                  <a:srgbClr val="FFFFFF"/>
                </a:solidFill>
                <a:latin typeface="HK Grotesk Medium"/>
              </a:rPr>
              <a:t>But, as we use the model for regression, the output layer of the model, was changed from 1000 cells to 1 cell.</a:t>
            </a:r>
          </a:p>
          <a:p>
            <a:pPr>
              <a:lnSpc>
                <a:spcPts val="4920"/>
              </a:lnSpc>
            </a:pPr>
            <a:endParaRPr lang="en-US" sz="3514">
              <a:solidFill>
                <a:srgbClr val="FFFFFF"/>
              </a:solidFill>
              <a:latin typeface="HK Grotesk Medium"/>
            </a:endParaRPr>
          </a:p>
          <a:p>
            <a:pPr marL="758880" lvl="1" indent="-379440">
              <a:lnSpc>
                <a:spcPts val="4920"/>
              </a:lnSpc>
              <a:buFont typeface="Arial"/>
              <a:buChar char="•"/>
            </a:pPr>
            <a:r>
              <a:rPr lang="en-US" sz="3514">
                <a:solidFill>
                  <a:srgbClr val="FFFFFF"/>
                </a:solidFill>
                <a:latin typeface="HK Grotesk Medium"/>
              </a:rPr>
              <a:t>For the regression task, the RMSE Loss function was used.</a:t>
            </a:r>
          </a:p>
          <a:p>
            <a:pPr>
              <a:lnSpc>
                <a:spcPts val="4920"/>
              </a:lnSpc>
            </a:pPr>
            <a:endParaRPr lang="en-US" sz="3514">
              <a:solidFill>
                <a:srgbClr val="FFFFFF"/>
              </a:solidFill>
              <a:latin typeface="HK Grotesk Medium"/>
            </a:endParaRPr>
          </a:p>
          <a:p>
            <a:pPr>
              <a:lnSpc>
                <a:spcPts val="4920"/>
              </a:lnSpc>
            </a:pPr>
            <a:endParaRPr lang="en-US" sz="3514">
              <a:solidFill>
                <a:srgbClr val="FFFFFF"/>
              </a:solidFill>
              <a:latin typeface="HK Grotesk Medium"/>
            </a:endParaRPr>
          </a:p>
          <a:p>
            <a:pPr marL="758880" lvl="1" indent="-379440">
              <a:lnSpc>
                <a:spcPts val="4920"/>
              </a:lnSpc>
              <a:buFont typeface="Arial"/>
              <a:buChar char="•"/>
            </a:pPr>
            <a:r>
              <a:rPr lang="en-US" sz="3514">
                <a:solidFill>
                  <a:srgbClr val="FFFFFF"/>
                </a:solidFill>
                <a:latin typeface="HK Grotesk Medium"/>
              </a:rPr>
              <a:t>The model was trained on batches of size 32, for 100 epochs.</a:t>
            </a:r>
          </a:p>
          <a:p>
            <a:pPr>
              <a:lnSpc>
                <a:spcPts val="4920"/>
              </a:lnSpc>
            </a:pPr>
            <a:endParaRPr lang="en-US" sz="3514">
              <a:solidFill>
                <a:srgbClr val="FFFFFF"/>
              </a:solidFill>
              <a:latin typeface="HK Grotesk Medium"/>
            </a:endParaRPr>
          </a:p>
          <a:p>
            <a:pPr>
              <a:lnSpc>
                <a:spcPts val="4920"/>
              </a:lnSpc>
            </a:pPr>
            <a:endParaRPr lang="en-US" sz="3514">
              <a:solidFill>
                <a:srgbClr val="FFFFFF"/>
              </a:solidFill>
              <a:latin typeface="HK Grotesk Medium"/>
            </a:endParaRPr>
          </a:p>
          <a:p>
            <a:pPr marL="758880" lvl="1" indent="-379440">
              <a:lnSpc>
                <a:spcPts val="4920"/>
              </a:lnSpc>
              <a:buFont typeface="Arial"/>
              <a:buChar char="•"/>
            </a:pPr>
            <a:r>
              <a:rPr lang="en-US" sz="3514">
                <a:solidFill>
                  <a:srgbClr val="FFFFFF"/>
                </a:solidFill>
                <a:latin typeface="HK Grotesk Medium"/>
              </a:rPr>
              <a:t>Adam optimizer was used, with a learning rate 5e-5.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96042" y="4559769"/>
            <a:ext cx="6712901" cy="58373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08759" y="6186648"/>
            <a:ext cx="5287283" cy="65868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57373" y="6186648"/>
            <a:ext cx="9469254" cy="63814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08759" y="8059122"/>
            <a:ext cx="16181607" cy="53492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9032" y="468005"/>
            <a:ext cx="1614993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ResNet-34 for Cell Counting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4708" y="2727947"/>
            <a:ext cx="7438111" cy="539779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964015" y="434070"/>
            <a:ext cx="435997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38111" y="3068807"/>
            <a:ext cx="10576965" cy="463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253" lvl="1" indent="-475126" algn="ctr">
              <a:lnSpc>
                <a:spcPts val="6161"/>
              </a:lnSpc>
              <a:buFont typeface="Arial"/>
              <a:buChar char="•"/>
            </a:pPr>
            <a:r>
              <a:rPr lang="en-US" sz="4401">
                <a:solidFill>
                  <a:srgbClr val="FFFFFF"/>
                </a:solidFill>
                <a:latin typeface="Open Sans"/>
              </a:rPr>
              <a:t>Predictions were made on the test images using the model.</a:t>
            </a:r>
          </a:p>
          <a:p>
            <a:pPr marL="950253" lvl="1" indent="-475126" algn="ctr">
              <a:lnSpc>
                <a:spcPts val="6161"/>
              </a:lnSpc>
              <a:buFont typeface="Arial"/>
              <a:buChar char="•"/>
            </a:pPr>
            <a:r>
              <a:rPr lang="en-US" sz="4401">
                <a:solidFill>
                  <a:srgbClr val="FFFFFF"/>
                </a:solidFill>
                <a:latin typeface="Open Sans"/>
              </a:rPr>
              <a:t>RMSE Score on public leaderboard - 1.15</a:t>
            </a:r>
          </a:p>
          <a:p>
            <a:pPr marL="950253" lvl="1" indent="-475126" algn="ctr">
              <a:lnSpc>
                <a:spcPts val="6161"/>
              </a:lnSpc>
              <a:buFont typeface="Arial"/>
              <a:buChar char="•"/>
            </a:pPr>
            <a:r>
              <a:rPr lang="en-US" sz="4401">
                <a:solidFill>
                  <a:srgbClr val="FFFFFF"/>
                </a:solidFill>
                <a:latin typeface="Open Sans"/>
              </a:rPr>
              <a:t>RMSE Loss on private leaderboard - 0.98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12842" y="468005"/>
            <a:ext cx="6462316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12053" y="2053663"/>
            <a:ext cx="18300053" cy="7204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5962" lvl="1" indent="-402981">
              <a:lnSpc>
                <a:spcPts val="5226"/>
              </a:lnSpc>
              <a:buFont typeface="Arial"/>
              <a:buChar char="•"/>
            </a:pPr>
            <a:r>
              <a:rPr lang="en-US" sz="3733">
                <a:solidFill>
                  <a:srgbClr val="FFFFFF"/>
                </a:solidFill>
                <a:latin typeface="HK Grotesk Medium"/>
              </a:rPr>
              <a:t>Here, we conclude that, even a complex task like counting the number of very specific cells (objects), can be accomplished using Convolutional Neural Networks like ResNet modified for regression.</a:t>
            </a:r>
          </a:p>
          <a:p>
            <a:pPr>
              <a:lnSpc>
                <a:spcPts val="5226"/>
              </a:lnSpc>
            </a:pPr>
            <a:endParaRPr lang="en-US" sz="3733">
              <a:solidFill>
                <a:srgbClr val="FFFFFF"/>
              </a:solidFill>
              <a:latin typeface="HK Grotesk Medium"/>
            </a:endParaRPr>
          </a:p>
          <a:p>
            <a:pPr marL="805962" lvl="1" indent="-402981">
              <a:lnSpc>
                <a:spcPts val="5226"/>
              </a:lnSpc>
              <a:buFont typeface="Arial"/>
              <a:buChar char="•"/>
            </a:pPr>
            <a:r>
              <a:rPr lang="en-US" sz="3733">
                <a:solidFill>
                  <a:srgbClr val="FFFFFF"/>
                </a:solidFill>
                <a:latin typeface="HK Grotesk Medium"/>
              </a:rPr>
              <a:t>We can also conclude that, multiclass image classification models, specially ResNets, can also be suited for regression tasks, and their performance can be as commendable as that for classification tasks.</a:t>
            </a:r>
          </a:p>
          <a:p>
            <a:pPr>
              <a:lnSpc>
                <a:spcPts val="5226"/>
              </a:lnSpc>
            </a:pPr>
            <a:endParaRPr lang="en-US" sz="3733">
              <a:solidFill>
                <a:srgbClr val="FFFFFF"/>
              </a:solidFill>
              <a:latin typeface="HK Grotesk Medium"/>
            </a:endParaRPr>
          </a:p>
          <a:p>
            <a:pPr marL="805962" lvl="1" indent="-402981">
              <a:lnSpc>
                <a:spcPts val="5226"/>
              </a:lnSpc>
              <a:buFont typeface="Arial"/>
              <a:buChar char="•"/>
            </a:pPr>
            <a:r>
              <a:rPr lang="en-US" sz="3733">
                <a:solidFill>
                  <a:srgbClr val="FFFFFF"/>
                </a:solidFill>
                <a:latin typeface="HK Grotesk Medium"/>
              </a:rPr>
              <a:t>We finally conclude that the ResNet-34 model modified for regression performed a well on the microscopic image data, achieving a good score and low RMSE.</a:t>
            </a:r>
          </a:p>
          <a:p>
            <a:pPr>
              <a:lnSpc>
                <a:spcPts val="5226"/>
              </a:lnSpc>
            </a:pPr>
            <a:endParaRPr lang="en-US" sz="3733">
              <a:solidFill>
                <a:srgbClr val="FFFFFF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1083" y="4230431"/>
            <a:ext cx="13565833" cy="1334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2"/>
              </a:lnSpc>
            </a:pPr>
            <a:r>
              <a:rPr lang="en-US" sz="9411">
                <a:solidFill>
                  <a:srgbClr val="FFFFFF"/>
                </a:solidFill>
                <a:latin typeface="HK Grotesk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3827" y="3027057"/>
            <a:ext cx="5590448" cy="562813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836078" y="478724"/>
            <a:ext cx="12615844" cy="167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00"/>
              </a:lnSpc>
            </a:pPr>
            <a:r>
              <a:rPr lang="en-US" sz="9714">
                <a:solidFill>
                  <a:srgbClr val="FFFFFF"/>
                </a:solidFill>
                <a:latin typeface="HK Grotesk Bold"/>
              </a:rPr>
              <a:t>Problem Statement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46922" y="3972229"/>
            <a:ext cx="10871121" cy="3934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840"/>
              </a:lnSpc>
            </a:pPr>
            <a:r>
              <a:rPr lang="en-US" sz="5600" dirty="0">
                <a:solidFill>
                  <a:srgbClr val="FFFFFF"/>
                </a:solidFill>
                <a:latin typeface="Open Sans"/>
              </a:rPr>
              <a:t>Count the number of stained cells with a blue nucleus and a brown membrane, in the given </a:t>
            </a:r>
            <a:r>
              <a:rPr lang="en-US" sz="5600" dirty="0" err="1">
                <a:solidFill>
                  <a:srgbClr val="FFFFFF"/>
                </a:solidFill>
                <a:latin typeface="Open Sans"/>
              </a:rPr>
              <a:t>miroscopic</a:t>
            </a:r>
            <a:r>
              <a:rPr lang="en-US" sz="5600" dirty="0">
                <a:solidFill>
                  <a:srgbClr val="FFFFFF"/>
                </a:solidFill>
                <a:latin typeface="Open Sans"/>
              </a:rPr>
              <a:t> images.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729453" cy="10287000"/>
          </a:xfrm>
          <a:prstGeom prst="rect">
            <a:avLst/>
          </a:prstGeom>
          <a:solidFill>
            <a:srgbClr val="19182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1862" b="10590"/>
          <a:stretch>
            <a:fillRect/>
          </a:stretch>
        </p:blipFill>
        <p:spPr>
          <a:xfrm>
            <a:off x="12425899" y="0"/>
            <a:ext cx="5862101" cy="5143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2367" r="4030" b="10978"/>
          <a:stretch>
            <a:fillRect/>
          </a:stretch>
        </p:blipFill>
        <p:spPr>
          <a:xfrm>
            <a:off x="6729453" y="0"/>
            <a:ext cx="5696447" cy="514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t="2997" b="1260"/>
          <a:stretch>
            <a:fillRect/>
          </a:stretch>
        </p:blipFill>
        <p:spPr>
          <a:xfrm>
            <a:off x="6729453" y="5143500"/>
            <a:ext cx="5696447" cy="514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t="1933" b="10324"/>
          <a:stretch>
            <a:fillRect/>
          </a:stretch>
        </p:blipFill>
        <p:spPr>
          <a:xfrm>
            <a:off x="12425899" y="5143500"/>
            <a:ext cx="5862101" cy="51435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3476625"/>
            <a:ext cx="6729453" cy="315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HK Grotesk Bold"/>
              </a:rPr>
              <a:t>Exploring the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78000" y="468005"/>
            <a:ext cx="1393200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Data and Preprocessing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19358" y="2563138"/>
            <a:ext cx="10845129" cy="726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8"/>
              </a:lnSpc>
            </a:pPr>
            <a:r>
              <a:rPr lang="en-US" sz="4120">
                <a:solidFill>
                  <a:srgbClr val="FFFFFF"/>
                </a:solidFill>
                <a:latin typeface="HK Grotesk Medium"/>
              </a:rPr>
              <a:t>Training data :</a:t>
            </a:r>
          </a:p>
          <a:p>
            <a:pPr>
              <a:lnSpc>
                <a:spcPts val="5768"/>
              </a:lnSpc>
            </a:pPr>
            <a:r>
              <a:rPr lang="en-US" sz="4120">
                <a:solidFill>
                  <a:srgbClr val="FFFFFF"/>
                </a:solidFill>
                <a:latin typeface="HK Grotesk Medium"/>
              </a:rPr>
              <a:t>13,400 microscopic images - size 299x299x3</a:t>
            </a:r>
          </a:p>
          <a:p>
            <a:pPr>
              <a:lnSpc>
                <a:spcPts val="5768"/>
              </a:lnSpc>
            </a:pPr>
            <a:r>
              <a:rPr lang="en-US" sz="4120">
                <a:solidFill>
                  <a:srgbClr val="FFFFFF"/>
                </a:solidFill>
                <a:latin typeface="HK Grotesk Medium"/>
              </a:rPr>
              <a:t> Labels - number of stained cells with blue nucleus and brown membrane.</a:t>
            </a:r>
          </a:p>
          <a:p>
            <a:pPr>
              <a:lnSpc>
                <a:spcPts val="5768"/>
              </a:lnSpc>
            </a:pPr>
            <a:endParaRPr lang="en-US" sz="4120">
              <a:solidFill>
                <a:srgbClr val="FFFFFF"/>
              </a:solidFill>
              <a:latin typeface="HK Grotesk Medium"/>
            </a:endParaRPr>
          </a:p>
          <a:p>
            <a:pPr>
              <a:lnSpc>
                <a:spcPts val="5768"/>
              </a:lnSpc>
            </a:pPr>
            <a:r>
              <a:rPr lang="en-US" sz="4120">
                <a:solidFill>
                  <a:srgbClr val="FFFFFF"/>
                </a:solidFill>
                <a:latin typeface="HK Grotesk Medium"/>
              </a:rPr>
              <a:t>Image preprocessing:</a:t>
            </a:r>
          </a:p>
          <a:p>
            <a:pPr>
              <a:lnSpc>
                <a:spcPts val="5768"/>
              </a:lnSpc>
            </a:pPr>
            <a:r>
              <a:rPr lang="en-US" sz="4120">
                <a:solidFill>
                  <a:srgbClr val="FFFFFF"/>
                </a:solidFill>
                <a:latin typeface="HK Grotesk Medium"/>
              </a:rPr>
              <a:t>Pixel values normalized in the range (0,1)</a:t>
            </a:r>
          </a:p>
          <a:p>
            <a:pPr>
              <a:lnSpc>
                <a:spcPts val="5768"/>
              </a:lnSpc>
            </a:pPr>
            <a:r>
              <a:rPr lang="en-US" sz="4120">
                <a:solidFill>
                  <a:srgbClr val="FFFFFF"/>
                </a:solidFill>
                <a:latin typeface="HK Grotesk Medium"/>
              </a:rPr>
              <a:t>A border of 16 pixels cropped.</a:t>
            </a:r>
          </a:p>
          <a:p>
            <a:pPr>
              <a:lnSpc>
                <a:spcPts val="5768"/>
              </a:lnSpc>
            </a:pPr>
            <a:endParaRPr lang="en-US" sz="4120">
              <a:solidFill>
                <a:srgbClr val="FFFFFF"/>
              </a:solidFill>
              <a:latin typeface="HK Grotesk Medium"/>
            </a:endParaRPr>
          </a:p>
          <a:p>
            <a:pPr>
              <a:lnSpc>
                <a:spcPts val="5768"/>
              </a:lnSpc>
            </a:pPr>
            <a:endParaRPr lang="en-US" sz="4120">
              <a:solidFill>
                <a:srgbClr val="FFFFFF"/>
              </a:solidFill>
              <a:latin typeface="HK Grotesk Medium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899252"/>
            <a:ext cx="5590448" cy="562813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9791" y="9044073"/>
            <a:ext cx="16535170" cy="428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65348"/>
            <a:ext cx="5876807" cy="5876807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C7D0D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187919" y="2965348"/>
            <a:ext cx="5876807" cy="5876807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159596" y="5103307"/>
            <a:ext cx="5876807" cy="2913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2772">
                <a:solidFill>
                  <a:srgbClr val="191824"/>
                </a:solidFill>
                <a:latin typeface="Open Sans Light"/>
              </a:rPr>
              <a:t>Segmentation/Detection models cannot be trained due to lack of annotated data.</a:t>
            </a:r>
          </a:p>
          <a:p>
            <a:pPr algn="ctr">
              <a:lnSpc>
                <a:spcPts val="3881"/>
              </a:lnSpc>
            </a:pPr>
            <a:r>
              <a:rPr lang="en-US" sz="2772">
                <a:solidFill>
                  <a:srgbClr val="191824"/>
                </a:solidFill>
                <a:latin typeface="Open Sans Light"/>
              </a:rPr>
              <a:t>Also, these models would perform poorly in counting cells in a high cell density region.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8836" y="3099263"/>
            <a:ext cx="5199135" cy="168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34"/>
              </a:lnSpc>
            </a:pPr>
            <a:r>
              <a:rPr lang="en-US" sz="4881">
                <a:solidFill>
                  <a:srgbClr val="191824"/>
                </a:solidFill>
                <a:latin typeface="Open Sans"/>
              </a:rPr>
              <a:t>Machine Learning Pipeline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5103307"/>
            <a:ext cx="5876807" cy="3886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6"/>
              </a:lnSpc>
            </a:pPr>
            <a:r>
              <a:rPr lang="en-US" sz="2768">
                <a:solidFill>
                  <a:srgbClr val="000000"/>
                </a:solidFill>
                <a:latin typeface="Open Sans Light"/>
              </a:rPr>
              <a:t>A pipeline made up of a feature extraction method, and a regression method.</a:t>
            </a:r>
          </a:p>
          <a:p>
            <a:pPr algn="ctr">
              <a:lnSpc>
                <a:spcPts val="3876"/>
              </a:lnSpc>
            </a:pPr>
            <a:r>
              <a:rPr lang="en-US" sz="2768">
                <a:solidFill>
                  <a:srgbClr val="000000"/>
                </a:solidFill>
                <a:latin typeface="Open Sans Light"/>
              </a:rPr>
              <a:t>However, combining these might be a complex task, and we can also use a single deep learning pipeline as an alternative.</a:t>
            </a:r>
          </a:p>
          <a:p>
            <a:pPr algn="ctr">
              <a:lnSpc>
                <a:spcPts val="3876"/>
              </a:lnSpc>
            </a:pPr>
            <a:endParaRPr lang="en-US" sz="2768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68307" y="3099263"/>
            <a:ext cx="5768096" cy="168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32"/>
              </a:lnSpc>
            </a:pPr>
            <a:r>
              <a:rPr lang="en-US" sz="4880">
                <a:solidFill>
                  <a:srgbClr val="000000"/>
                </a:solidFill>
                <a:latin typeface="Open Sans"/>
              </a:rPr>
              <a:t>Detection or Segmentation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2411193" y="2965348"/>
            <a:ext cx="5876807" cy="5876807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411193" y="5146787"/>
            <a:ext cx="5768096" cy="286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09"/>
              </a:lnSpc>
            </a:pPr>
            <a:r>
              <a:rPr lang="en-US" sz="2720">
                <a:solidFill>
                  <a:srgbClr val="191824"/>
                </a:solidFill>
                <a:latin typeface="Open Sans Light"/>
              </a:rPr>
              <a:t>We could use Convolutional Network architectures, and modify them for regression tasks, so that it could learn a mapping from image input to a numeric output, denoting the number of cells.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411193" y="3099263"/>
            <a:ext cx="5768096" cy="168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32"/>
              </a:lnSpc>
            </a:pPr>
            <a:r>
              <a:rPr lang="en-US" sz="4880">
                <a:solidFill>
                  <a:srgbClr val="000000"/>
                </a:solidFill>
                <a:latin typeface="Open Sans"/>
              </a:rPr>
              <a:t>Using CNNs for Regression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04395" y="857250"/>
            <a:ext cx="958721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HK Grotesk Bold"/>
              </a:rPr>
              <a:t>Potential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8736" y="4337404"/>
            <a:ext cx="3376162" cy="337616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7D0D8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2367" r="4030" b="10978"/>
          <a:stretch>
            <a:fillRect/>
          </a:stretch>
        </p:blipFill>
        <p:spPr>
          <a:xfrm>
            <a:off x="1178106" y="1377458"/>
            <a:ext cx="2414547" cy="218017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rot="5400000">
            <a:off x="1629548" y="3533816"/>
            <a:ext cx="1559289" cy="0"/>
          </a:xfrm>
          <a:prstGeom prst="line">
            <a:avLst/>
          </a:prstGeom>
          <a:ln w="47625" cap="rnd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" name="Group 6"/>
          <p:cNvGrpSpPr/>
          <p:nvPr/>
        </p:nvGrpSpPr>
        <p:grpSpPr>
          <a:xfrm>
            <a:off x="874747" y="8264825"/>
            <a:ext cx="3164141" cy="1523668"/>
            <a:chOff x="0" y="0"/>
            <a:chExt cx="4875488" cy="2347754"/>
          </a:xfrm>
        </p:grpSpPr>
        <p:sp>
          <p:nvSpPr>
            <p:cNvPr id="7" name="Freeform 7"/>
            <p:cNvSpPr/>
            <p:nvPr/>
          </p:nvSpPr>
          <p:spPr>
            <a:xfrm>
              <a:off x="72390" y="72390"/>
              <a:ext cx="4730708" cy="2202974"/>
            </a:xfrm>
            <a:custGeom>
              <a:avLst/>
              <a:gdLst/>
              <a:ahLst/>
              <a:cxnLst/>
              <a:rect l="l" t="t" r="r" b="b"/>
              <a:pathLst>
                <a:path w="4730708" h="2202974">
                  <a:moveTo>
                    <a:pt x="0" y="0"/>
                  </a:moveTo>
                  <a:lnTo>
                    <a:pt x="4730708" y="0"/>
                  </a:lnTo>
                  <a:lnTo>
                    <a:pt x="4730708" y="2202974"/>
                  </a:lnTo>
                  <a:lnTo>
                    <a:pt x="0" y="2202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0D8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4875488" cy="2347754"/>
            </a:xfrm>
            <a:custGeom>
              <a:avLst/>
              <a:gdLst/>
              <a:ahLst/>
              <a:cxnLst/>
              <a:rect l="l" t="t" r="r" b="b"/>
              <a:pathLst>
                <a:path w="4875488" h="2347754">
                  <a:moveTo>
                    <a:pt x="4730709" y="2202974"/>
                  </a:moveTo>
                  <a:lnTo>
                    <a:pt x="4875488" y="2202974"/>
                  </a:lnTo>
                  <a:lnTo>
                    <a:pt x="4875488" y="2347754"/>
                  </a:lnTo>
                  <a:lnTo>
                    <a:pt x="4730709" y="2347754"/>
                  </a:lnTo>
                  <a:lnTo>
                    <a:pt x="4730709" y="22029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202974"/>
                  </a:lnTo>
                  <a:lnTo>
                    <a:pt x="0" y="2202974"/>
                  </a:lnTo>
                  <a:lnTo>
                    <a:pt x="0" y="144780"/>
                  </a:lnTo>
                  <a:close/>
                  <a:moveTo>
                    <a:pt x="0" y="2202974"/>
                  </a:moveTo>
                  <a:lnTo>
                    <a:pt x="144780" y="2202974"/>
                  </a:lnTo>
                  <a:lnTo>
                    <a:pt x="144780" y="2347754"/>
                  </a:lnTo>
                  <a:lnTo>
                    <a:pt x="0" y="2347754"/>
                  </a:lnTo>
                  <a:lnTo>
                    <a:pt x="0" y="2202974"/>
                  </a:lnTo>
                  <a:close/>
                  <a:moveTo>
                    <a:pt x="4730709" y="144780"/>
                  </a:moveTo>
                  <a:lnTo>
                    <a:pt x="4875488" y="144780"/>
                  </a:lnTo>
                  <a:lnTo>
                    <a:pt x="4875488" y="2202974"/>
                  </a:lnTo>
                  <a:lnTo>
                    <a:pt x="4730709" y="2202974"/>
                  </a:lnTo>
                  <a:lnTo>
                    <a:pt x="4730709" y="144780"/>
                  </a:lnTo>
                  <a:close/>
                  <a:moveTo>
                    <a:pt x="144780" y="2202974"/>
                  </a:moveTo>
                  <a:lnTo>
                    <a:pt x="4730709" y="2202974"/>
                  </a:lnTo>
                  <a:lnTo>
                    <a:pt x="4730709" y="2347754"/>
                  </a:lnTo>
                  <a:lnTo>
                    <a:pt x="144780" y="2347754"/>
                  </a:lnTo>
                  <a:lnTo>
                    <a:pt x="144780" y="2202974"/>
                  </a:lnTo>
                  <a:close/>
                  <a:moveTo>
                    <a:pt x="4730709" y="0"/>
                  </a:moveTo>
                  <a:lnTo>
                    <a:pt x="4875488" y="0"/>
                  </a:lnTo>
                  <a:lnTo>
                    <a:pt x="4875488" y="144780"/>
                  </a:lnTo>
                  <a:lnTo>
                    <a:pt x="4730709" y="144780"/>
                  </a:lnTo>
                  <a:lnTo>
                    <a:pt x="473070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730709" y="0"/>
                  </a:lnTo>
                  <a:lnTo>
                    <a:pt x="473070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AA7B2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5058125" y="2523525"/>
            <a:ext cx="12579443" cy="7264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3"/>
              </a:lnSpc>
            </a:pPr>
            <a:r>
              <a:rPr lang="en-US" sz="4602" dirty="0">
                <a:solidFill>
                  <a:srgbClr val="FFFFFF"/>
                </a:solidFill>
                <a:latin typeface="HK Grotesk Medium"/>
              </a:rPr>
              <a:t>To develop a cell counter, the problem is considered to be </a:t>
            </a:r>
            <a:r>
              <a:rPr lang="en-US" sz="4602" dirty="0">
                <a:solidFill>
                  <a:srgbClr val="FFFFFF"/>
                </a:solidFill>
                <a:latin typeface="Arimo"/>
              </a:rPr>
              <a:t>a regression task, where we are interested in learning the relationship between image representations and the number of cells.</a:t>
            </a:r>
          </a:p>
          <a:p>
            <a:pPr algn="ctr">
              <a:lnSpc>
                <a:spcPts val="6443"/>
              </a:lnSpc>
            </a:pPr>
            <a:endParaRPr lang="en-US" sz="4602" dirty="0">
              <a:solidFill>
                <a:srgbClr val="FFFFFF"/>
              </a:solidFill>
              <a:latin typeface="Arimo"/>
            </a:endParaRPr>
          </a:p>
          <a:p>
            <a:pPr algn="ctr">
              <a:lnSpc>
                <a:spcPts val="6443"/>
              </a:lnSpc>
            </a:pPr>
            <a:r>
              <a:rPr lang="en-US" sz="4602" dirty="0">
                <a:solidFill>
                  <a:srgbClr val="FFFFFF"/>
                </a:solidFill>
                <a:latin typeface="HK Grotesk Medium"/>
              </a:rPr>
              <a:t>We may use a Convolutional Neural Network (CNN) that directly predicts the number of cells, i.e., a regression model.</a:t>
            </a:r>
          </a:p>
          <a:p>
            <a:pPr>
              <a:lnSpc>
                <a:spcPts val="6443"/>
              </a:lnSpc>
            </a:pPr>
            <a:endParaRPr lang="en-US" sz="4602" dirty="0">
              <a:solidFill>
                <a:srgbClr val="FFFFFF"/>
              </a:solidFill>
              <a:latin typeface="HK Grotesk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139145" y="99562"/>
            <a:ext cx="14632258" cy="1667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00"/>
              </a:lnSpc>
            </a:pPr>
            <a:r>
              <a:rPr lang="en-US" sz="9714">
                <a:solidFill>
                  <a:srgbClr val="FFFFFF"/>
                </a:solidFill>
                <a:latin typeface="HK Grotesk Bold"/>
              </a:rPr>
              <a:t>Finalizing the Approach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26864" y="5534313"/>
            <a:ext cx="1625935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191824"/>
                </a:solidFill>
                <a:latin typeface="Open Sans"/>
              </a:rPr>
              <a:t>CNN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81698" y="8535487"/>
            <a:ext cx="119786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91824"/>
                </a:solidFill>
                <a:latin typeface="Open Sans"/>
              </a:rPr>
              <a:t>3</a:t>
            </a:r>
          </a:p>
        </p:txBody>
      </p:sp>
      <p:sp>
        <p:nvSpPr>
          <p:cNvPr id="13" name="AutoShape 13"/>
          <p:cNvSpPr/>
          <p:nvPr/>
        </p:nvSpPr>
        <p:spPr>
          <a:xfrm rot="5400000">
            <a:off x="2181188" y="7965383"/>
            <a:ext cx="551259" cy="0"/>
          </a:xfrm>
          <a:prstGeom prst="line">
            <a:avLst/>
          </a:prstGeom>
          <a:ln w="47625" cap="rnd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899174"/>
            <a:ext cx="18288000" cy="1667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00"/>
              </a:lnSpc>
            </a:pPr>
            <a:r>
              <a:rPr lang="en-US" sz="9714">
                <a:solidFill>
                  <a:srgbClr val="FFFFFF"/>
                </a:solidFill>
                <a:latin typeface="HK Grotesk Bold"/>
              </a:rPr>
              <a:t>Building the Regression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18768" y="468005"/>
            <a:ext cx="1165046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Selecting the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12053" y="2641970"/>
            <a:ext cx="18300053" cy="7204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5962" lvl="1" indent="-402981">
              <a:lnSpc>
                <a:spcPts val="5226"/>
              </a:lnSpc>
              <a:buFont typeface="Arial"/>
              <a:buChar char="•"/>
            </a:pPr>
            <a:r>
              <a:rPr lang="en-US" sz="3733">
                <a:solidFill>
                  <a:srgbClr val="FFFFFF"/>
                </a:solidFill>
                <a:latin typeface="HK Grotesk Medium"/>
              </a:rPr>
              <a:t>As our task required counting specific cells from microscopic images, a deep CNN architecture can be used, which could accurately map images to cell count.  </a:t>
            </a:r>
          </a:p>
          <a:p>
            <a:pPr>
              <a:lnSpc>
                <a:spcPts val="5226"/>
              </a:lnSpc>
            </a:pPr>
            <a:endParaRPr lang="en-US" sz="3733">
              <a:solidFill>
                <a:srgbClr val="FFFFFF"/>
              </a:solidFill>
              <a:latin typeface="HK Grotesk Medium"/>
            </a:endParaRPr>
          </a:p>
          <a:p>
            <a:pPr marL="805962" lvl="1" indent="-402981">
              <a:lnSpc>
                <a:spcPts val="5226"/>
              </a:lnSpc>
              <a:buFont typeface="Arial"/>
              <a:buChar char="•"/>
            </a:pPr>
            <a:r>
              <a:rPr lang="en-US" sz="3733">
                <a:solidFill>
                  <a:srgbClr val="FFFFFF"/>
                </a:solidFill>
                <a:latin typeface="HK Grotesk Medium"/>
              </a:rPr>
              <a:t>ResNets are powerful CNN-based classification models, which can accurately classify upto 1000 classes of objects.</a:t>
            </a:r>
          </a:p>
          <a:p>
            <a:pPr>
              <a:lnSpc>
                <a:spcPts val="5226"/>
              </a:lnSpc>
            </a:pPr>
            <a:endParaRPr lang="en-US" sz="3733">
              <a:solidFill>
                <a:srgbClr val="FFFFFF"/>
              </a:solidFill>
              <a:latin typeface="HK Grotesk Medium"/>
            </a:endParaRPr>
          </a:p>
          <a:p>
            <a:pPr marL="805962" lvl="1" indent="-402981">
              <a:lnSpc>
                <a:spcPts val="5226"/>
              </a:lnSpc>
              <a:buFont typeface="Arial"/>
              <a:buChar char="•"/>
            </a:pPr>
            <a:r>
              <a:rPr lang="en-US" sz="3733">
                <a:solidFill>
                  <a:srgbClr val="FFFFFF"/>
                </a:solidFill>
                <a:latin typeface="HK Grotesk Medium"/>
              </a:rPr>
              <a:t>The ResNet model architecture was selected, due to relatively simple architecture, and the use of skip connections in its layers which significantly improves accuracy.</a:t>
            </a:r>
          </a:p>
          <a:p>
            <a:pPr>
              <a:lnSpc>
                <a:spcPts val="5226"/>
              </a:lnSpc>
            </a:pPr>
            <a:endParaRPr lang="en-US" sz="3733">
              <a:solidFill>
                <a:srgbClr val="FFFFFF"/>
              </a:solidFill>
              <a:latin typeface="HK Grotesk Medium"/>
            </a:endParaRPr>
          </a:p>
          <a:p>
            <a:pPr marL="805962" lvl="1" indent="-402981">
              <a:lnSpc>
                <a:spcPts val="5226"/>
              </a:lnSpc>
              <a:buFont typeface="Arial"/>
              <a:buChar char="•"/>
            </a:pPr>
            <a:r>
              <a:rPr lang="en-US" sz="3733">
                <a:solidFill>
                  <a:srgbClr val="FFFFFF"/>
                </a:solidFill>
                <a:latin typeface="HK Grotesk Medium"/>
              </a:rPr>
              <a:t>After trying different variants of ResNet, including ResNet-18, ResNet-34, and ResNet-50, ResNet-34 performed best amongst them, and was thus finalized.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25944" t="6018" b="3765"/>
          <a:stretch>
            <a:fillRect/>
          </a:stretch>
        </p:blipFill>
        <p:spPr>
          <a:xfrm>
            <a:off x="613352" y="6234054"/>
            <a:ext cx="17061297" cy="43756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983552" y="1714500"/>
            <a:ext cx="11704591" cy="482689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255291" y="180975"/>
            <a:ext cx="1377741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ResNet-34 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752</Words>
  <Application>Microsoft Office PowerPoint</Application>
  <PresentationFormat>Custom</PresentationFormat>
  <Paragraphs>83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Open Sans Extra Bold</vt:lpstr>
      <vt:lpstr>HK Grotesk Medium</vt:lpstr>
      <vt:lpstr>HK Grotesk Bold</vt:lpstr>
      <vt:lpstr>Open Sans</vt:lpstr>
      <vt:lpstr>Calibri</vt:lpstr>
      <vt:lpstr>Arial</vt:lpstr>
      <vt:lpstr>Open Sans Light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stained cells</dc:title>
  <cp:lastModifiedBy>Srikar Verma</cp:lastModifiedBy>
  <cp:revision>3</cp:revision>
  <dcterms:created xsi:type="dcterms:W3CDTF">2006-08-16T00:00:00Z</dcterms:created>
  <dcterms:modified xsi:type="dcterms:W3CDTF">2022-09-27T14:55:50Z</dcterms:modified>
  <dc:identifier>DAE6w91oaBo</dc:identifier>
</cp:coreProperties>
</file>