
<file path=[Content_Types].xml><?xml version="1.0" encoding="utf-8"?>
<Types xmlns="http://schemas.openxmlformats.org/package/2006/content-types">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4" r:id="rId5"/>
    <p:sldId id="265" r:id="rId6"/>
    <p:sldId id="266" r:id="rId7"/>
    <p:sldId id="267" r:id="rId8"/>
    <p:sldId id="268" r:id="rId9"/>
    <p:sldId id="269" r:id="rId10"/>
    <p:sldId id="270" r:id="rId11"/>
    <p:sldId id="271" r:id="rId12"/>
    <p:sldId id="27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0" vertOverflow="ellipsis" vert="horz" wrap="square" anchor="ctr" anchorCtr="1"/>
        <a:lstStyle/>
        <a:p>
          <a:pPr>
            <a:defRPr lang="en-US" sz="1800" b="1" i="0" u="none" strike="noStrike" kern="1200" baseline="0">
              <a:solidFill>
                <a:schemeClr val="dk1">
                  <a:lumMod val="75000"/>
                  <a:lumOff val="25000"/>
                </a:schemeClr>
              </a:solidFill>
              <a:latin typeface="+mn-lt"/>
              <a:ea typeface="+mn-ea"/>
              <a:cs typeface="+mn-cs"/>
            </a:defRPr>
          </a:pPr>
        </a:p>
      </c:txPr>
    </c:title>
    <c:autoTitleDeleted val="0"/>
    <c:plotArea>
      <c:layout>
        <c:manualLayout>
          <c:layoutTarget val="inner"/>
          <c:xMode val="edge"/>
          <c:yMode val="edge"/>
          <c:x val="0.0717499845897799"/>
          <c:y val="0.00483091787439614"/>
          <c:w val="0.379091413425384"/>
          <c:h val="0.990338164251208"/>
        </c:manualLayout>
      </c:layout>
      <c:pieChart>
        <c:varyColors val="1"/>
        <c:ser>
          <c:idx val="0"/>
          <c:order val="0"/>
          <c:tx>
            <c:strRef>
              <c:f>Sheet1!$B$1</c:f>
              <c:strCache>
                <c:ptCount val="1"/>
                <c:pt idx="0">
                  <c:v>MAINTENANCE DEFICIENCY</c:v>
                </c:pt>
              </c:strCache>
            </c:strRef>
          </c:tx>
          <c:spPr/>
          <c:explosion val="0"/>
          <c:dPt>
            <c:idx val="0"/>
            <c:bubble3D val="0"/>
            <c:spPr>
              <a:solidFill>
                <a:schemeClr val="accent1"/>
              </a:solidFill>
              <a:ln>
                <a:noFill/>
              </a:ln>
              <a:effectLst>
                <a:outerShdw blurRad="254000" sx="102000" sy="102000" algn="ctr" rotWithShape="0">
                  <a:prstClr val="black">
                    <a:alpha val="20000"/>
                  </a:prstClr>
                </a:outerShdw>
              </a:effectLst>
            </c:spPr>
          </c:dPt>
          <c:dPt>
            <c:idx val="1"/>
            <c:bubble3D val="0"/>
            <c:spPr>
              <a:solidFill>
                <a:srgbClr val="FFC000"/>
              </a:solidFill>
              <a:ln>
                <a:noFill/>
              </a:ln>
              <a:effectLst>
                <a:outerShdw blurRad="254000" sx="102000" sy="102000" algn="ctr" rotWithShape="0">
                  <a:prstClr val="black">
                    <a:alpha val="20000"/>
                  </a:prstClr>
                </a:outerShdw>
              </a:effectLst>
            </c:spPr>
          </c:dPt>
          <c:dPt>
            <c:idx val="2"/>
            <c:bubble3D val="0"/>
            <c:spPr>
              <a:solidFill>
                <a:srgbClr val="92D050"/>
              </a:solidFill>
              <a:ln>
                <a:noFill/>
              </a:ln>
              <a:effectLst>
                <a:outerShdw blurRad="254000" sx="102000" sy="102000" algn="ctr" rotWithShape="0">
                  <a:prstClr val="black">
                    <a:alpha val="20000"/>
                  </a:prstClr>
                </a:outerShdw>
              </a:effectLst>
            </c:spPr>
          </c:dPt>
          <c:dPt>
            <c:idx val="3"/>
            <c:bubble3D val="0"/>
            <c:spPr>
              <a:solidFill>
                <a:schemeClr val="accent4"/>
              </a:solidFill>
              <a:ln>
                <a:noFill/>
              </a:ln>
              <a:effectLst>
                <a:outerShdw blurRad="254000" sx="102000" sy="102000" algn="ctr" rotWithShape="0">
                  <a:prstClr val="black">
                    <a:alpha val="20000"/>
                  </a:prstClr>
                </a:outerShdw>
              </a:effectLst>
            </c:spPr>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0" vertOverflow="ellipsis" vert="horz" wrap="square" lIns="38100" tIns="19050" rIns="38100" bIns="19050" anchor="ctr" anchorCtr="1"/>
              <a:lstStyle/>
              <a:p>
                <a:pPr>
                  <a:defRPr lang="en-US" sz="1000" b="1" i="0" u="none" strike="noStrike" kern="1200" baseline="0">
                    <a:solidFill>
                      <a:schemeClr val="lt1"/>
                    </a:solidFill>
                    <a:latin typeface="+mn-lt"/>
                    <a:ea typeface="+mn-ea"/>
                    <a:cs typeface="+mn-cs"/>
                  </a:defRPr>
                </a:pPr>
              </a:p>
            </c:txPr>
            <c:dLblPos val="ctr"/>
            <c:showLegendKey val="0"/>
            <c:showVal val="0"/>
            <c:showCatName val="0"/>
            <c:showSerName val="0"/>
            <c:showPercent val="1"/>
            <c:showBubbleSize val="0"/>
            <c:showLeaderLines val="1"/>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Sheet1!$A$2:$A$5</c:f>
              <c:strCache>
                <c:ptCount val="4"/>
                <c:pt idx="0">
                  <c:v>FAILURE TO FOLLOW THE INSPECTIONS</c:v>
                </c:pt>
                <c:pt idx="1">
                  <c:v>IMPROPER INSTALATION</c:v>
                </c:pt>
                <c:pt idx="2">
                  <c:v>INADEQUATE INSPECTION ANNUAL</c:v>
                </c:pt>
                <c:pt idx="3">
                  <c:v>INCORRECT AND UNAPPROVED PART</c:v>
                </c:pt>
              </c:strCache>
            </c:strRef>
          </c:cat>
          <c:val>
            <c:numRef>
              <c:f>Sheet1!$B$2:$B$5</c:f>
              <c:numCache>
                <c:formatCode>General</c:formatCode>
                <c:ptCount val="4"/>
                <c:pt idx="0">
                  <c:v>5</c:v>
                </c:pt>
                <c:pt idx="1">
                  <c:v>30</c:v>
                </c:pt>
                <c:pt idx="2">
                  <c:v>55</c:v>
                </c:pt>
                <c:pt idx="3">
                  <c:v>10</c:v>
                </c:pt>
              </c:numCache>
            </c:numRef>
          </c:val>
        </c:ser>
        <c:dLbls>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563274363557912"/>
          <c:y val="0.0847020933977456"/>
          <c:w val="0.325648770264439"/>
          <c:h val="0.846698872785829"/>
        </c:manualLayout>
      </c:layout>
      <c:overlay val="0"/>
      <c:spPr>
        <a:solidFill>
          <a:schemeClr val="lt1">
            <a:lumMod val="95000"/>
            <a:alpha val="39000"/>
          </a:schemeClr>
        </a:solidFill>
        <a:ln>
          <a:noFill/>
        </a:ln>
        <a:effectLst/>
      </c:spPr>
      <c:txPr>
        <a:bodyPr rot="0" spcFirstLastPara="0" vertOverflow="ellipsis" vert="horz" wrap="square" anchor="ctr" anchorCtr="1"/>
        <a:lstStyle/>
        <a:p>
          <a:pPr>
            <a:defRPr lang="en-US" sz="900" b="0" i="0" u="none" strike="noStrike" kern="1200" baseline="0">
              <a:solidFill>
                <a:schemeClr val="dk1">
                  <a:lumMod val="75000"/>
                  <a:lumOff val="25000"/>
                </a:schemeClr>
              </a:solidFill>
              <a:latin typeface="+mn-lt"/>
              <a:ea typeface="+mn-ea"/>
              <a:cs typeface="+mn-cs"/>
            </a:defRPr>
          </a:pPr>
        </a:p>
      </c:txPr>
    </c:legend>
    <c:plotVisOnly val="1"/>
    <c:dispBlanksAs val="gap"/>
    <c:showDLblsOverMax val="0"/>
  </c:chart>
  <c:spPr>
    <a:solidFill>
      <a:schemeClr val="bg1">
        <a:lumMod val="95000"/>
      </a:schemeClr>
    </a:solidFill>
    <a:ln w="9525" cap="flat" cmpd="sng" algn="ctr">
      <a:solidFill>
        <a:schemeClr val="dk1">
          <a:lumMod val="25000"/>
          <a:lumOff val="75000"/>
        </a:schemeClr>
      </a:solidFill>
      <a:round/>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2"/>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2420" y="110490"/>
            <a:ext cx="11550650" cy="1993265"/>
          </a:xfrm>
        </p:spPr>
        <p:txBody>
          <a:bodyPr>
            <a:normAutofit/>
          </a:bodyPr>
          <a:lstStyle/>
          <a:p>
            <a:pPr algn="ctr"/>
            <a:r>
              <a:rPr lang="en-US" dirty="0"/>
              <a:t>REAL TIME INDUSTRIAL MANAGEMENT SYSTEM</a:t>
            </a:r>
            <a:endParaRPr lang="en-US" dirty="0"/>
          </a:p>
        </p:txBody>
      </p:sp>
      <p:sp>
        <p:nvSpPr>
          <p:cNvPr id="3" name="Subtitle 2"/>
          <p:cNvSpPr>
            <a:spLocks noGrp="1"/>
          </p:cNvSpPr>
          <p:nvPr>
            <p:ph type="subTitle" idx="1"/>
          </p:nvPr>
        </p:nvSpPr>
        <p:spPr/>
        <p:txBody>
          <a:bodyPr/>
          <a:lstStyle/>
          <a:p>
            <a:endParaRPr lang="en-US"/>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65760" y="303530"/>
            <a:ext cx="11383645" cy="6120765"/>
          </a:xfrm>
        </p:spPr>
        <p:txBody>
          <a:bodyPr/>
          <a:p>
            <a:pPr marL="0" indent="0">
              <a:buNone/>
            </a:pPr>
            <a:r>
              <a:rPr lang="en-US" sz="3200"/>
              <a:t>ADVANTAGES:</a:t>
            </a:r>
            <a:endParaRPr lang="en-US" sz="2400"/>
          </a:p>
          <a:p>
            <a:r>
              <a:rPr lang="en-US" sz="2400"/>
              <a:t>Real-time production level notifications</a:t>
            </a:r>
            <a:endParaRPr lang="en-US" sz="2400"/>
          </a:p>
          <a:p>
            <a:r>
              <a:rPr lang="en-US" sz="2400"/>
              <a:t>Live feedback of machines performance data</a:t>
            </a:r>
            <a:endParaRPr lang="en-US" sz="2400"/>
          </a:p>
          <a:p>
            <a:r>
              <a:rPr lang="en-US" sz="2400"/>
              <a:t>Find and fix repetitive problems</a:t>
            </a:r>
            <a:endParaRPr lang="en-US" sz="2400"/>
          </a:p>
          <a:p>
            <a:r>
              <a:rPr lang="en-US" sz="2400"/>
              <a:t>Reduce errors</a:t>
            </a:r>
            <a:endParaRPr lang="en-US" sz="2400"/>
          </a:p>
          <a:p>
            <a:pPr marL="0" indent="0">
              <a:buNone/>
            </a:pPr>
            <a:endParaRPr lang="en-US" sz="2400"/>
          </a:p>
          <a:p>
            <a:pPr marL="0" indent="0">
              <a:buNone/>
            </a:pPr>
            <a:r>
              <a:rPr lang="en-US" sz="3200"/>
              <a:t>DISADVANTAGES:</a:t>
            </a:r>
            <a:endParaRPr lang="en-US" sz="3200"/>
          </a:p>
          <a:p>
            <a:r>
              <a:rPr lang="en-US" sz="2400"/>
              <a:t>Any failure or bug in the software or hardware will have serious consequences.</a:t>
            </a:r>
            <a:endParaRPr lang="en-US" sz="2400"/>
          </a:p>
          <a:p>
            <a:r>
              <a:rPr lang="en-US" sz="2400"/>
              <a:t>Expensive of cost</a:t>
            </a:r>
            <a:endParaRPr lang="en-US"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42265" y="-379095"/>
            <a:ext cx="11011535" cy="1679575"/>
          </a:xfrm>
        </p:spPr>
        <p:txBody>
          <a:bodyPr/>
          <a:p>
            <a:r>
              <a:rPr lang="en-US" sz="3200"/>
              <a:t>CONCLUSION:</a:t>
            </a:r>
            <a:endParaRPr lang="en-US" sz="3200"/>
          </a:p>
        </p:txBody>
      </p:sp>
      <p:sp>
        <p:nvSpPr>
          <p:cNvPr id="3" name="Content Placeholder 2"/>
          <p:cNvSpPr>
            <a:spLocks noGrp="1"/>
          </p:cNvSpPr>
          <p:nvPr>
            <p:ph sz="half" idx="1"/>
          </p:nvPr>
        </p:nvSpPr>
        <p:spPr>
          <a:xfrm>
            <a:off x="466090" y="661670"/>
            <a:ext cx="9514840" cy="1790065"/>
          </a:xfrm>
        </p:spPr>
        <p:txBody>
          <a:bodyPr>
            <a:normAutofit fontScale="70000"/>
          </a:bodyPr>
          <a:p>
            <a:r>
              <a:rPr lang="en-US"/>
              <a:t>This real time industrial monitoring system is having a continuos monitoring and controling over there condition of work. which is mainly implemented for industry 4.0 and also this type of technology over come for the peoples community too.</a:t>
            </a:r>
            <a:endParaRPr lang="en-US"/>
          </a:p>
        </p:txBody>
      </p:sp>
      <p:pic>
        <p:nvPicPr>
          <p:cNvPr id="6" name="Content Placeholder 5" descr="4.0"/>
          <p:cNvPicPr>
            <a:picLocks noChangeAspect="1"/>
          </p:cNvPicPr>
          <p:nvPr>
            <p:ph sz="half" idx="2"/>
          </p:nvPr>
        </p:nvPicPr>
        <p:blipFill>
          <a:blip r:embed="rId1"/>
          <a:stretch>
            <a:fillRect/>
          </a:stretch>
        </p:blipFill>
        <p:spPr>
          <a:xfrm>
            <a:off x="447040" y="2545080"/>
            <a:ext cx="11416665" cy="410718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16840"/>
            <a:ext cx="10515600" cy="1055370"/>
          </a:xfrm>
        </p:spPr>
        <p:txBody>
          <a:bodyPr/>
          <a:p>
            <a:pPr algn="ctr"/>
            <a:r>
              <a:rPr lang="en-US" sz="4000"/>
              <a:t>INTRODUCTION</a:t>
            </a:r>
            <a:endParaRPr lang="en-US" sz="4000"/>
          </a:p>
        </p:txBody>
      </p:sp>
      <p:sp>
        <p:nvSpPr>
          <p:cNvPr id="3" name="Content Placeholder 2"/>
          <p:cNvSpPr>
            <a:spLocks noGrp="1"/>
          </p:cNvSpPr>
          <p:nvPr>
            <p:ph idx="1"/>
          </p:nvPr>
        </p:nvSpPr>
        <p:spPr>
          <a:xfrm>
            <a:off x="228600" y="1172845"/>
            <a:ext cx="11540490" cy="5226050"/>
          </a:xfrm>
        </p:spPr>
        <p:txBody>
          <a:bodyPr>
            <a:noAutofit/>
          </a:bodyPr>
          <a:p>
            <a:pPr marL="0" indent="0" algn="l">
              <a:buNone/>
            </a:pPr>
            <a:endParaRPr lang="en-US" sz="2500"/>
          </a:p>
          <a:p>
            <a:pPr algn="l"/>
            <a:r>
              <a:rPr lang="en-US"/>
              <a:t>Real time industrial monitoring system (RTIMS) is monitoring the whole industrial machines and devices. we are going to innovate some futuristic things like tracking the whole goods and products , finding the accidental errors before the major accidents happens and automatically fix that type of problem.</a:t>
            </a:r>
            <a:endParaRPr lang="en-US"/>
          </a:p>
          <a:p>
            <a:pPr algn="l"/>
            <a:r>
              <a:rPr lang="en-US"/>
              <a:t> Using some algorithm and machine learning (Ml) this types of errors all fix it. using artificial intelligence the real time errors and tracking systems are controlled which is also monitor with more accuracy.</a:t>
            </a:r>
            <a:endParaRPr lang="en-US"/>
          </a:p>
          <a:p>
            <a:pPr marL="0" indent="0" algn="l">
              <a:buNone/>
            </a:pP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6670" y="501650"/>
            <a:ext cx="10276205" cy="5854700"/>
          </a:xfrm>
        </p:spPr>
        <p:txBody>
          <a:bodyPr/>
          <a:p>
            <a:r>
              <a:rPr lang="en-US">
                <a:sym typeface="+mn-ea"/>
              </a:rPr>
              <a:t>Real time monitoring data's and errors all stored in cloud storage and if any accidental errors is founded in any devices or machines then the emergency signal sends to the main controllers. which can monitor and control the power system of machines to. </a:t>
            </a:r>
            <a:endParaRPr lang="en-US">
              <a:sym typeface="+mn-ea"/>
            </a:endParaRPr>
          </a:p>
          <a:p>
            <a:r>
              <a:rPr lang="en-US">
                <a:sym typeface="+mn-ea"/>
              </a:rPr>
              <a:t>IOT is the main root of this system and some mobile app is we going to develop to monitor the systems. we are gathering some more ideas to build this type of system very futuristic.</a:t>
            </a:r>
            <a:endParaRPr lang="en-US"/>
          </a:p>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01625" y="86995"/>
            <a:ext cx="10515600" cy="1050290"/>
          </a:xfrm>
        </p:spPr>
        <p:txBody>
          <a:bodyPr/>
          <a:p>
            <a:r>
              <a:rPr lang="en-US"/>
              <a:t>ABSTRACT</a:t>
            </a:r>
            <a:endParaRPr lang="en-US"/>
          </a:p>
        </p:txBody>
      </p:sp>
      <p:graphicFrame>
        <p:nvGraphicFramePr>
          <p:cNvPr id="5" name="Content Placeholder 4"/>
          <p:cNvGraphicFramePr/>
          <p:nvPr>
            <p:ph idx="1"/>
          </p:nvPr>
        </p:nvGraphicFramePr>
        <p:xfrm>
          <a:off x="480060" y="2145030"/>
          <a:ext cx="11135995" cy="4346575"/>
        </p:xfrm>
        <a:graphic>
          <a:graphicData uri="http://schemas.openxmlformats.org/drawingml/2006/chart">
            <c:chart xmlns:c="http://schemas.openxmlformats.org/drawingml/2006/chart" xmlns:r="http://schemas.openxmlformats.org/officeDocument/2006/relationships" r:id="rId1"/>
          </a:graphicData>
        </a:graphic>
      </p:graphicFrame>
      <p:sp>
        <p:nvSpPr>
          <p:cNvPr id="3" name="Text Box 2"/>
          <p:cNvSpPr txBox="1"/>
          <p:nvPr/>
        </p:nvSpPr>
        <p:spPr>
          <a:xfrm>
            <a:off x="480060" y="928370"/>
            <a:ext cx="11135995" cy="953135"/>
          </a:xfrm>
          <a:prstGeom prst="rect">
            <a:avLst/>
          </a:prstGeom>
          <a:noFill/>
        </p:spPr>
        <p:txBody>
          <a:bodyPr wrap="square" rtlCol="0">
            <a:spAutoFit/>
          </a:bodyPr>
          <a:p>
            <a:pPr marL="285750" indent="-285750">
              <a:buFont typeface="Arial" panose="020B0604020202020204" pitchFamily="34" charset="0"/>
              <a:buChar char="•"/>
            </a:pPr>
            <a:r>
              <a:rPr lang="en-US" sz="2800"/>
              <a:t>There are some industrial maintenance deficiency which is taken as statistics</a:t>
            </a:r>
            <a:endParaRPr lang="en-US" sz="2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75565" y="135255"/>
            <a:ext cx="11742420" cy="6586855"/>
          </a:xfrm>
        </p:spPr>
        <p:txBody>
          <a:bodyPr/>
          <a:p>
            <a:r>
              <a:rPr lang="en-US"/>
              <a:t>The major deficiency is unfollowing the proper inspection due to this types of defect the major accident happen and also some error like quality checks, arithmetic error, human error, interface defects and performance defects.</a:t>
            </a:r>
            <a:endParaRPr lang="en-US"/>
          </a:p>
          <a:p>
            <a:r>
              <a:rPr lang="en-US"/>
              <a:t>Using ARTIFICIAL INTELLIGENCE we can fix this types of errors.</a:t>
            </a:r>
            <a:endParaRPr lang="en-US"/>
          </a:p>
          <a:p>
            <a:r>
              <a:rPr lang="en-US"/>
              <a:t>If it is major defect then emergency signal sends to the supervisor before accident happen.</a:t>
            </a:r>
            <a:endParaRPr lang="en-US"/>
          </a:p>
          <a:p>
            <a:r>
              <a:rPr lang="en-US"/>
              <a:t>it can monitor the power supply of each machines and devices, if any problem in power supply then it can shut down the power to defected machines and sends an alert to supervisor, he can also control the machines via mobile app.</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4605" y="723900"/>
            <a:ext cx="12192635" cy="5875020"/>
          </a:xfrm>
        </p:spPr>
        <p:style>
          <a:lnRef idx="2">
            <a:schemeClr val="accent6"/>
          </a:lnRef>
          <a:fillRef idx="1">
            <a:schemeClr val="lt1"/>
          </a:fillRef>
          <a:effectRef idx="0">
            <a:schemeClr val="accent6"/>
          </a:effectRef>
          <a:fontRef idx="minor">
            <a:schemeClr val="dk1"/>
          </a:fontRef>
        </p:style>
        <p:txBody>
          <a:bodyPr/>
          <a:p>
            <a:pPr marL="0" indent="0">
              <a:buNone/>
            </a:pPr>
            <a:endParaRPr lang="en-US"/>
          </a:p>
        </p:txBody>
      </p:sp>
      <p:sp>
        <p:nvSpPr>
          <p:cNvPr id="4" name="Rounded Rectangle 3"/>
          <p:cNvSpPr/>
          <p:nvPr/>
        </p:nvSpPr>
        <p:spPr>
          <a:xfrm>
            <a:off x="5032375" y="2673350"/>
            <a:ext cx="2127885" cy="172402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t>MICROPROCESSOR</a:t>
            </a:r>
            <a:endParaRPr lang="en-US"/>
          </a:p>
        </p:txBody>
      </p:sp>
      <p:sp>
        <p:nvSpPr>
          <p:cNvPr id="5" name="Rectangle 4"/>
          <p:cNvSpPr/>
          <p:nvPr/>
        </p:nvSpPr>
        <p:spPr>
          <a:xfrm>
            <a:off x="1256665" y="3009265"/>
            <a:ext cx="1365885" cy="11334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t>SENSORS</a:t>
            </a:r>
            <a:endParaRPr lang="en-US"/>
          </a:p>
        </p:txBody>
      </p:sp>
      <p:sp>
        <p:nvSpPr>
          <p:cNvPr id="6" name="Round Single Corner Rectangle 5"/>
          <p:cNvSpPr/>
          <p:nvPr/>
        </p:nvSpPr>
        <p:spPr>
          <a:xfrm>
            <a:off x="3307715" y="1145540"/>
            <a:ext cx="2469515" cy="542925"/>
          </a:xfrm>
          <a:prstGeom prst="round1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t>POWER SUPPLY</a:t>
            </a:r>
            <a:endParaRPr lang="en-US"/>
          </a:p>
        </p:txBody>
      </p:sp>
      <p:sp>
        <p:nvSpPr>
          <p:cNvPr id="7" name="Rectangle 6"/>
          <p:cNvSpPr/>
          <p:nvPr/>
        </p:nvSpPr>
        <p:spPr>
          <a:xfrm>
            <a:off x="3835400" y="2766695"/>
            <a:ext cx="387985" cy="153797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t>A</a:t>
            </a:r>
            <a:endParaRPr lang="en-US"/>
          </a:p>
          <a:p>
            <a:pPr algn="ctr"/>
            <a:r>
              <a:rPr lang="en-US"/>
              <a:t>D</a:t>
            </a:r>
            <a:endParaRPr lang="en-US"/>
          </a:p>
          <a:p>
            <a:pPr algn="ctr"/>
            <a:r>
              <a:rPr lang="en-US"/>
              <a:t>C</a:t>
            </a:r>
            <a:endParaRPr lang="en-US"/>
          </a:p>
        </p:txBody>
      </p:sp>
      <p:sp>
        <p:nvSpPr>
          <p:cNvPr id="8" name="Rectangle 7"/>
          <p:cNvSpPr/>
          <p:nvPr/>
        </p:nvSpPr>
        <p:spPr>
          <a:xfrm>
            <a:off x="8634730" y="2766695"/>
            <a:ext cx="1149350" cy="82359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t>GSM MODULE</a:t>
            </a:r>
            <a:endParaRPr lang="en-US"/>
          </a:p>
        </p:txBody>
      </p:sp>
      <p:sp>
        <p:nvSpPr>
          <p:cNvPr id="9" name="Cloud 8"/>
          <p:cNvSpPr/>
          <p:nvPr/>
        </p:nvSpPr>
        <p:spPr>
          <a:xfrm>
            <a:off x="10671810" y="4025900"/>
            <a:ext cx="1257935" cy="98679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a:t>cloud</a:t>
            </a:r>
            <a:endParaRPr lang="en-US" sz="1600"/>
          </a:p>
        </p:txBody>
      </p:sp>
      <p:sp>
        <p:nvSpPr>
          <p:cNvPr id="10" name="Rectangle 9"/>
          <p:cNvSpPr/>
          <p:nvPr/>
        </p:nvSpPr>
        <p:spPr>
          <a:xfrm>
            <a:off x="7081520" y="5508625"/>
            <a:ext cx="1553210" cy="41973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t>MOBILE APP</a:t>
            </a:r>
            <a:endParaRPr lang="en-US"/>
          </a:p>
        </p:txBody>
      </p:sp>
      <p:sp>
        <p:nvSpPr>
          <p:cNvPr id="11" name="Rectangle 10"/>
          <p:cNvSpPr/>
          <p:nvPr/>
        </p:nvSpPr>
        <p:spPr>
          <a:xfrm>
            <a:off x="9613900" y="5508625"/>
            <a:ext cx="1798955" cy="41973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t>COMPUTER</a:t>
            </a:r>
            <a:endParaRPr lang="en-US"/>
          </a:p>
        </p:txBody>
      </p:sp>
      <p:sp>
        <p:nvSpPr>
          <p:cNvPr id="12" name="Rectangle 11"/>
          <p:cNvSpPr/>
          <p:nvPr/>
        </p:nvSpPr>
        <p:spPr>
          <a:xfrm>
            <a:off x="7081520" y="1090930"/>
            <a:ext cx="853440" cy="65214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t>LCD</a:t>
            </a:r>
            <a:endParaRPr lang="en-US"/>
          </a:p>
        </p:txBody>
      </p:sp>
      <p:sp>
        <p:nvSpPr>
          <p:cNvPr id="15" name="Right Arrow 14"/>
          <p:cNvSpPr/>
          <p:nvPr/>
        </p:nvSpPr>
        <p:spPr>
          <a:xfrm>
            <a:off x="2623185" y="3459480"/>
            <a:ext cx="1212215" cy="15303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p>
        </p:txBody>
      </p:sp>
      <p:sp>
        <p:nvSpPr>
          <p:cNvPr id="16" name="Rectangle 15"/>
          <p:cNvSpPr/>
          <p:nvPr/>
        </p:nvSpPr>
        <p:spPr>
          <a:xfrm>
            <a:off x="5124450" y="5012690"/>
            <a:ext cx="1739900" cy="9937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t>CONTROL SYSTEM</a:t>
            </a:r>
            <a:endParaRPr lang="en-US"/>
          </a:p>
        </p:txBody>
      </p:sp>
      <p:sp>
        <p:nvSpPr>
          <p:cNvPr id="17" name="Right Arrow 16"/>
          <p:cNvSpPr/>
          <p:nvPr/>
        </p:nvSpPr>
        <p:spPr>
          <a:xfrm>
            <a:off x="4223385" y="3459480"/>
            <a:ext cx="822960" cy="1549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p>
        </p:txBody>
      </p:sp>
      <p:cxnSp>
        <p:nvCxnSpPr>
          <p:cNvPr id="21" name="Straight Arrow Connector 20"/>
          <p:cNvCxnSpPr/>
          <p:nvPr/>
        </p:nvCxnSpPr>
        <p:spPr>
          <a:xfrm flipH="1">
            <a:off x="1956435" y="1409700"/>
            <a:ext cx="15240" cy="158432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22" name="Straight Connector 21"/>
          <p:cNvCxnSpPr>
            <a:stCxn id="6" idx="1"/>
          </p:cNvCxnSpPr>
          <p:nvPr/>
        </p:nvCxnSpPr>
        <p:spPr>
          <a:xfrm flipH="1" flipV="1">
            <a:off x="1956435" y="1409700"/>
            <a:ext cx="1351280" cy="7620"/>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flipH="1">
            <a:off x="5434965" y="1704340"/>
            <a:ext cx="15875" cy="94742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4" name="Right Arrow 23"/>
          <p:cNvSpPr/>
          <p:nvPr/>
        </p:nvSpPr>
        <p:spPr>
          <a:xfrm>
            <a:off x="7190105" y="3071495"/>
            <a:ext cx="1443990" cy="12827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p>
        </p:txBody>
      </p:sp>
      <p:cxnSp>
        <p:nvCxnSpPr>
          <p:cNvPr id="26" name="Straight Arrow Connector 25"/>
          <p:cNvCxnSpPr/>
          <p:nvPr/>
        </p:nvCxnSpPr>
        <p:spPr>
          <a:xfrm flipV="1">
            <a:off x="8385810" y="4885055"/>
            <a:ext cx="420370" cy="608965"/>
          </a:xfrm>
          <a:prstGeom prst="straightConnector1">
            <a:avLst/>
          </a:prstGeom>
          <a:ln>
            <a:headEnd type="arrow" w="med" len="med"/>
            <a:tailEnd type="arrow" w="med" len="med"/>
          </a:ln>
        </p:spPr>
        <p:style>
          <a:lnRef idx="1">
            <a:schemeClr val="accent4"/>
          </a:lnRef>
          <a:fillRef idx="0">
            <a:schemeClr val="accent4"/>
          </a:fillRef>
          <a:effectRef idx="0">
            <a:schemeClr val="accent4"/>
          </a:effectRef>
          <a:fontRef idx="minor">
            <a:schemeClr val="tx1"/>
          </a:fontRef>
        </p:style>
      </p:cxnSp>
      <p:cxnSp>
        <p:nvCxnSpPr>
          <p:cNvPr id="27" name="Straight Arrow Connector 26"/>
          <p:cNvCxnSpPr/>
          <p:nvPr/>
        </p:nvCxnSpPr>
        <p:spPr>
          <a:xfrm>
            <a:off x="9613900" y="4885055"/>
            <a:ext cx="396875" cy="608965"/>
          </a:xfrm>
          <a:prstGeom prst="straightConnector1">
            <a:avLst/>
          </a:prstGeom>
          <a:ln>
            <a:headEnd type="arrow" w="med" len="med"/>
            <a:tailEnd type="arrow" w="med" len="med"/>
          </a:ln>
        </p:spPr>
        <p:style>
          <a:lnRef idx="1">
            <a:schemeClr val="accent4"/>
          </a:lnRef>
          <a:fillRef idx="0">
            <a:schemeClr val="accent4"/>
          </a:fillRef>
          <a:effectRef idx="0">
            <a:schemeClr val="accent4"/>
          </a:effectRef>
          <a:fontRef idx="minor">
            <a:schemeClr val="tx1"/>
          </a:fontRef>
        </p:style>
      </p:cxnSp>
      <p:sp>
        <p:nvSpPr>
          <p:cNvPr id="28" name="Left Arrow 27"/>
          <p:cNvSpPr/>
          <p:nvPr/>
        </p:nvSpPr>
        <p:spPr>
          <a:xfrm>
            <a:off x="7160260" y="3333115"/>
            <a:ext cx="1473835" cy="126365"/>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29" name="Down Arrow 28"/>
          <p:cNvSpPr/>
          <p:nvPr/>
        </p:nvSpPr>
        <p:spPr>
          <a:xfrm>
            <a:off x="5909945" y="4398010"/>
            <a:ext cx="168910" cy="61468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cxnSp>
        <p:nvCxnSpPr>
          <p:cNvPr id="30" name="Straight Connector 29"/>
          <p:cNvCxnSpPr/>
          <p:nvPr/>
        </p:nvCxnSpPr>
        <p:spPr>
          <a:xfrm flipV="1">
            <a:off x="6615430" y="1378585"/>
            <a:ext cx="0" cy="1289050"/>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Arrow Connector 30"/>
          <p:cNvCxnSpPr>
            <a:endCxn id="12" idx="1"/>
          </p:cNvCxnSpPr>
          <p:nvPr/>
        </p:nvCxnSpPr>
        <p:spPr>
          <a:xfrm>
            <a:off x="6584315" y="1409700"/>
            <a:ext cx="497205" cy="762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32" name="Text Box 31"/>
          <p:cNvSpPr txBox="1"/>
          <p:nvPr/>
        </p:nvSpPr>
        <p:spPr>
          <a:xfrm>
            <a:off x="1940560" y="167005"/>
            <a:ext cx="8060690" cy="460375"/>
          </a:xfrm>
          <a:prstGeom prst="rect">
            <a:avLst/>
          </a:prstGeom>
          <a:noFill/>
        </p:spPr>
        <p:txBody>
          <a:bodyPr wrap="square" rtlCol="0">
            <a:spAutoFit/>
          </a:bodyPr>
          <a:p>
            <a:pPr algn="ctr"/>
            <a:r>
              <a:rPr lang="en-US" sz="2400"/>
              <a:t>BLOCK DIAGRAM OF RTIMS</a:t>
            </a:r>
            <a:endParaRPr lang="en-US" sz="2400"/>
          </a:p>
        </p:txBody>
      </p:sp>
      <p:sp>
        <p:nvSpPr>
          <p:cNvPr id="33" name="Oval 32"/>
          <p:cNvSpPr/>
          <p:nvPr/>
        </p:nvSpPr>
        <p:spPr>
          <a:xfrm>
            <a:off x="8526145" y="4142740"/>
            <a:ext cx="1367155" cy="869950"/>
          </a:xfrm>
          <a:prstGeom prst="ellipse">
            <a:avLst/>
          </a:prstGeom>
        </p:spPr>
        <p:style>
          <a:lnRef idx="1">
            <a:schemeClr val="dk1"/>
          </a:lnRef>
          <a:fillRef idx="2">
            <a:schemeClr val="dk1"/>
          </a:fillRef>
          <a:effectRef idx="1">
            <a:schemeClr val="dk1"/>
          </a:effectRef>
          <a:fontRef idx="minor">
            <a:schemeClr val="dk1"/>
          </a:fontRef>
        </p:style>
        <p:txBody>
          <a:bodyPr rtlCol="0" anchor="ctr"/>
          <a:p>
            <a:pPr algn="ctr"/>
            <a:r>
              <a:rPr lang="en-US" sz="1600"/>
              <a:t>server</a:t>
            </a:r>
            <a:endParaRPr lang="en-US" sz="1600"/>
          </a:p>
        </p:txBody>
      </p:sp>
      <p:sp>
        <p:nvSpPr>
          <p:cNvPr id="34" name="Right Arrow 33"/>
          <p:cNvSpPr/>
          <p:nvPr/>
        </p:nvSpPr>
        <p:spPr>
          <a:xfrm>
            <a:off x="9893300" y="4516120"/>
            <a:ext cx="669290" cy="12255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p>
        </p:txBody>
      </p:sp>
      <p:sp>
        <p:nvSpPr>
          <p:cNvPr id="36" name="Up Arrow 35"/>
          <p:cNvSpPr/>
          <p:nvPr/>
        </p:nvSpPr>
        <p:spPr>
          <a:xfrm>
            <a:off x="8914130" y="3537585"/>
            <a:ext cx="206375" cy="605155"/>
          </a:xfrm>
          <a:prstGeom prst="upArrow">
            <a:avLst>
              <a:gd name="adj1" fmla="val 50000"/>
              <a:gd name="adj2" fmla="val 140307"/>
            </a:avLst>
          </a:prstGeom>
        </p:spPr>
        <p:style>
          <a:lnRef idx="1">
            <a:schemeClr val="accent6"/>
          </a:lnRef>
          <a:fillRef idx="3">
            <a:schemeClr val="accent6"/>
          </a:fillRef>
          <a:effectRef idx="2">
            <a:schemeClr val="accent6"/>
          </a:effectRef>
          <a:fontRef idx="minor">
            <a:schemeClr val="lt1"/>
          </a:fontRef>
        </p:style>
        <p:txBody>
          <a:bodyPr rtlCol="0" anchor="ctr"/>
          <a:p>
            <a:pPr algn="ctr"/>
            <a:endParaRPr lang="en-US"/>
          </a:p>
        </p:txBody>
      </p:sp>
      <p:sp>
        <p:nvSpPr>
          <p:cNvPr id="37" name="Down Arrow 36"/>
          <p:cNvSpPr/>
          <p:nvPr/>
        </p:nvSpPr>
        <p:spPr>
          <a:xfrm>
            <a:off x="9239885" y="3583940"/>
            <a:ext cx="172085" cy="558800"/>
          </a:xfrm>
          <a:prstGeom prst="downArrow">
            <a:avLst>
              <a:gd name="adj1" fmla="val 49815"/>
              <a:gd name="adj2" fmla="val 128044"/>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85420" y="41275"/>
            <a:ext cx="10034905" cy="6477635"/>
          </a:xfrm>
        </p:spPr>
        <p:txBody>
          <a:bodyPr>
            <a:normAutofit fontScale="90000" lnSpcReduction="20000"/>
          </a:bodyPr>
          <a:p>
            <a:pPr marL="0" indent="0">
              <a:buNone/>
            </a:pPr>
            <a:r>
              <a:rPr lang="en-US" sz="3200"/>
              <a:t>MICROPROCESSOR:</a:t>
            </a:r>
            <a:endParaRPr lang="en-US" sz="3200"/>
          </a:p>
          <a:p>
            <a:pPr marL="514350" indent="-514350">
              <a:buAutoNum type="arabicPeriod"/>
            </a:pPr>
            <a:r>
              <a:rPr lang="en-US"/>
              <a:t>Atmega 128</a:t>
            </a:r>
            <a:r>
              <a:rPr lang="en-US" sz="3200"/>
              <a:t>:</a:t>
            </a:r>
            <a:r>
              <a:rPr lang="en-US" sz="2400"/>
              <a:t>The high-performance, low-power Microchip 8-bit AVR RISC-based microcontroller combines 128KB of programmable flash memory, 4KB SRAM, a 4KB EEPROM, an 8-channel 10-bit A/D converter, and a JTAG interface for on-chip debugging. The device supports throughput of 16 MIPS at 16 MHz and operates between 4.5-5.5 volts.</a:t>
            </a:r>
            <a:r>
              <a:rPr lang="en-US" sz="2400">
                <a:sym typeface="+mn-ea"/>
              </a:rPr>
              <a:t>By executing instructions in a single clock cycle, the device achieves throughputs approaching 1 MIPS per MHz, balancing power consumption and processing speed.</a:t>
            </a:r>
            <a:endParaRPr lang="en-US" sz="2400">
              <a:sym typeface="+mn-ea"/>
            </a:endParaRPr>
          </a:p>
          <a:p>
            <a:pPr marL="514350" indent="-514350">
              <a:buAutoNum type="arabicPeriod"/>
            </a:pPr>
            <a:endParaRPr lang="en-US" sz="2400"/>
          </a:p>
          <a:p>
            <a:pPr marL="514350" indent="-514350">
              <a:buAutoNum type="arabicPeriod"/>
            </a:pPr>
            <a:r>
              <a:rPr lang="en-US"/>
              <a:t>STM32:</a:t>
            </a:r>
            <a:r>
              <a:rPr lang="en-US" sz="2400"/>
              <a:t>The STM32 family of 32-bit microcontrollers based on the Arm® Cortex®-M processor is designed to offer new degrees of freedom to MCU users. It offers products combining very high performance, real-time capabilities, digital signal processing, and low-power and low-voltage operation, and connectivity, while maintaining full integration and ease of development.</a:t>
            </a:r>
            <a:r>
              <a:rPr lang="en-US" sz="2400">
                <a:sym typeface="+mn-ea"/>
              </a:rPr>
              <a:t>The unparalleled and large range of STM32 microcontrollers, based on an industry-standard core and accompanied by a vast choice of tools and software, makes this family of products the ideal choice, both for small projects or an entire platforms. using for artificial intelligance implement with neural network.</a:t>
            </a:r>
            <a:endParaRPr lang="en-US" sz="2400"/>
          </a:p>
          <a:p>
            <a:pPr marL="514350" indent="-514350">
              <a:buAutoNum type="arabicPeriod"/>
            </a:pPr>
            <a:endParaRPr lang="en-US" sz="2400"/>
          </a:p>
          <a:p>
            <a:pPr marL="0" indent="0">
              <a:buNone/>
            </a:pPr>
            <a:endParaRPr 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41630" y="412750"/>
            <a:ext cx="9707245" cy="6105525"/>
          </a:xfrm>
        </p:spPr>
        <p:txBody>
          <a:bodyPr>
            <a:normAutofit lnSpcReduction="20000"/>
          </a:bodyPr>
          <a:p>
            <a:pPr marL="0" indent="0">
              <a:buNone/>
            </a:pPr>
            <a:r>
              <a:rPr lang="en-US" sz="3200"/>
              <a:t>SENSORS:</a:t>
            </a:r>
            <a:endParaRPr lang="en-US" sz="3200"/>
          </a:p>
          <a:p>
            <a:pPr marL="0" indent="0" algn="l">
              <a:buNone/>
            </a:pPr>
            <a:r>
              <a:rPr lang="en-US" sz="2400"/>
              <a:t>                        Device </a:t>
            </a:r>
            <a:r>
              <a:rPr lang="en-US" sz="2400"/>
              <a:t>that detects the changes in electrical or physical or other quantities and thereby produces an output as an acknowledgement of change in the quantity is called as a Sensor. Generally, this sensor </a:t>
            </a:r>
            <a:r>
              <a:rPr lang="en-US" sz="2400"/>
              <a:t>output will be in the form of electrical or optical signal. e.g: Temperature sensor, humidity sensor, pressure sensor, chemical sensor, vibration sensor, voltage sensor, position sensors and magnetic sensor.</a:t>
            </a:r>
            <a:endParaRPr lang="en-US" sz="2400"/>
          </a:p>
          <a:p>
            <a:pPr marL="0" indent="0" algn="l">
              <a:buNone/>
            </a:pPr>
            <a:endParaRPr lang="en-US" sz="2400"/>
          </a:p>
          <a:p>
            <a:pPr marL="0" indent="0" algn="l">
              <a:buNone/>
            </a:pPr>
            <a:r>
              <a:rPr lang="en-US" sz="3200"/>
              <a:t>GSM MODULE:</a:t>
            </a:r>
            <a:endParaRPr lang="en-US" sz="3200"/>
          </a:p>
          <a:p>
            <a:pPr marL="0" indent="0" algn="l">
              <a:buNone/>
            </a:pPr>
            <a:r>
              <a:rPr lang="en-US" sz="3200"/>
              <a:t>                            </a:t>
            </a:r>
            <a:r>
              <a:rPr lang="en-US" sz="2400"/>
              <a:t>This is an ultra compact and reliable wireless module. The SIM900A is a complete Dual-band GSM/GPRS solution in a SMT module which can be embedded in the customer applications allowing you to benefit from small dimensions and cost-effective solutions.Featuring an industry-standard interface, the SIM900A delivers GSM/GPRS 900/1800MHz performance for voice, SMS, Data, and Fax in a small form factor and with low power consumption.</a:t>
            </a:r>
            <a:endParaRPr lang="en-US"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217805" y="350520"/>
            <a:ext cx="4839335" cy="5826760"/>
          </a:xfrm>
        </p:spPr>
        <p:txBody>
          <a:bodyPr/>
          <a:p>
            <a:pPr marL="0" indent="0">
              <a:buNone/>
            </a:pPr>
            <a:r>
              <a:rPr lang="en-US" sz="3200"/>
              <a:t>INTERNET OF THINGS:</a:t>
            </a:r>
            <a:endParaRPr lang="en-US" sz="3200"/>
          </a:p>
          <a:p>
            <a:pPr marL="0" indent="0">
              <a:buNone/>
            </a:pPr>
            <a:r>
              <a:rPr lang="en-US" sz="3200"/>
              <a:t>                    </a:t>
            </a:r>
            <a:r>
              <a:rPr lang="en-US" sz="2400"/>
              <a:t>   IOT is an main impact in RTIMS because this things only used to store the data and send the data.</a:t>
            </a:r>
            <a:endParaRPr lang="en-US" sz="2400"/>
          </a:p>
          <a:p>
            <a:pPr marL="0" indent="0">
              <a:buNone/>
            </a:pPr>
            <a:r>
              <a:rPr lang="en-US" sz="2400"/>
              <a:t>        data was stored in cloud and also monitor in dashboard of the system.</a:t>
            </a:r>
            <a:endParaRPr lang="en-US" sz="2400"/>
          </a:p>
          <a:p>
            <a:pPr marL="0" indent="0">
              <a:buNone/>
            </a:pPr>
            <a:r>
              <a:rPr lang="en-US" sz="2400"/>
              <a:t>if any emergency then the alert message sends to the operaters and supervisors.</a:t>
            </a:r>
            <a:endParaRPr lang="en-US" sz="2400"/>
          </a:p>
        </p:txBody>
      </p:sp>
      <p:pic>
        <p:nvPicPr>
          <p:cNvPr id="4" name="Content Placeholder 3" descr="iot"/>
          <p:cNvPicPr>
            <a:picLocks noChangeAspect="1"/>
          </p:cNvPicPr>
          <p:nvPr>
            <p:ph sz="half" idx="2"/>
          </p:nvPr>
        </p:nvPicPr>
        <p:blipFill>
          <a:blip r:embed="rId1"/>
          <a:stretch>
            <a:fillRect/>
          </a:stretch>
        </p:blipFill>
        <p:spPr>
          <a:xfrm>
            <a:off x="5705475" y="1378585"/>
            <a:ext cx="6346190" cy="4607560"/>
          </a:xfrm>
          <a:prstGeom prst="rect">
            <a:avLst/>
          </a:prstGeom>
        </p:spPr>
      </p:pic>
    </p:spTree>
  </p:cSld>
  <p:clrMapOvr>
    <a:masterClrMapping/>
  </p:clrMapOvr>
</p:sld>
</file>

<file path=ppt/tags/tag1.xml><?xml version="1.0" encoding="utf-8"?>
<p:tagLst xmlns:p="http://schemas.openxmlformats.org/presentationml/2006/main">
  <p:tag name="KSO_WM_SLIDE_MODEL_TYPE" val="cover"/>
</p:tagLst>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4689</Words>
  <Application>WPS Presentation</Application>
  <PresentationFormat>Widescreen</PresentationFormat>
  <Paragraphs>79</Paragraphs>
  <Slides>11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11</vt:i4>
      </vt:variant>
    </vt:vector>
  </HeadingPairs>
  <TitlesOfParts>
    <vt:vector size="19" baseType="lpstr">
      <vt:lpstr>Arial</vt:lpstr>
      <vt:lpstr>SimSun</vt:lpstr>
      <vt:lpstr>Wingdings</vt:lpstr>
      <vt:lpstr>Calibri Light</vt:lpstr>
      <vt:lpstr>Calibri</vt:lpstr>
      <vt:lpstr>Microsoft YaHei</vt:lpstr>
      <vt:lpstr>Arial Unicode MS</vt:lpstr>
      <vt:lpstr>Gear Drives</vt:lpstr>
      <vt:lpstr>REAL TIME INDUSTRIAL MANAGEMENT SYSTEM</vt:lpstr>
      <vt:lpstr>INTRODUCTION</vt:lpstr>
      <vt:lpstr>PowerPoint 演示文稿</vt:lpstr>
      <vt:lpstr>ABSTRACT</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TIME INDUSTRIAL MANAGEMENT SYSTEM</dc:title>
  <dc:creator/>
  <cp:lastModifiedBy>91863</cp:lastModifiedBy>
  <cp:revision>3</cp:revision>
  <dcterms:created xsi:type="dcterms:W3CDTF">2019-09-19T16:29:00Z</dcterms:created>
  <dcterms:modified xsi:type="dcterms:W3CDTF">2019-09-19T22:15:17Z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1033-11.2.0.8942</vt:lpwstr>
  </property>
</Properties>
</file>