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8" r:id="rId30"/>
  </p:sldIdLst>
  <p:sldSz cx="10617200" cy="8039100"/>
  <p:notesSz cx="10617200" cy="80391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56"/>
    <p:restoredTop sz="94679"/>
  </p:normalViewPr>
  <p:slideViewPr>
    <p:cSldViewPr>
      <p:cViewPr varScale="1">
        <p:scale>
          <a:sx n="135" d="100"/>
          <a:sy n="135" d="100"/>
        </p:scale>
        <p:origin x="440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00575" cy="4032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013450" y="0"/>
            <a:ext cx="4600575" cy="4032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C7BC5-77E0-BE43-B28E-7008C54854FB}" type="datetimeFigureOut">
              <a:rPr lang="en-FR" smtClean="0"/>
              <a:t>09/09/2020</a:t>
            </a:fld>
            <a:endParaRPr lang="en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16313" y="1004888"/>
            <a:ext cx="3584575" cy="2713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62038" y="3868738"/>
            <a:ext cx="8493125" cy="31654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635875"/>
            <a:ext cx="4600575" cy="4032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13450" y="7635875"/>
            <a:ext cx="4600575" cy="4032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FA45BA-A0DB-F145-A75A-FF7ED683525D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003141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A45BA-A0DB-F145-A75A-FF7ED683525D}" type="slidenum">
              <a:rPr lang="en-FR" smtClean="0"/>
              <a:t>1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605956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09644" y="3168076"/>
            <a:ext cx="9174480" cy="893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700" b="0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92580" y="4501896"/>
            <a:ext cx="7432040" cy="2009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700" b="0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700" b="0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700" b="0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0860" y="1848993"/>
            <a:ext cx="4618482" cy="53058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467858" y="1848993"/>
            <a:ext cx="4618482" cy="53058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700" b="0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22318" y="958950"/>
            <a:ext cx="7748905" cy="893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700" b="0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35333" y="2939553"/>
            <a:ext cx="4400550" cy="3345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700" b="0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09848" y="7476363"/>
            <a:ext cx="3397504" cy="4019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0860" y="7476363"/>
            <a:ext cx="2441956" cy="4019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44384" y="7476363"/>
            <a:ext cx="2441956" cy="4019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archunit.org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32" Type="http://schemas.openxmlformats.org/officeDocument/2006/relationships/image" Target="../media/image32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30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455" y="165206"/>
            <a:ext cx="482600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spc="45" dirty="0">
                <a:latin typeface="Tahoma"/>
                <a:cs typeface="Tahoma"/>
              </a:rPr>
              <a:t>9</a:t>
            </a:r>
            <a:r>
              <a:rPr sz="800" spc="45" dirty="0">
                <a:latin typeface="Tahoma"/>
                <a:cs typeface="Tahoma"/>
              </a:rPr>
              <a:t>/</a:t>
            </a:r>
            <a:r>
              <a:rPr lang="en-US" sz="800" spc="45" dirty="0">
                <a:latin typeface="Tahoma"/>
                <a:cs typeface="Tahoma"/>
              </a:rPr>
              <a:t>9</a:t>
            </a:r>
            <a:r>
              <a:rPr sz="800" spc="45" dirty="0">
                <a:latin typeface="Tahoma"/>
                <a:cs typeface="Tahoma"/>
              </a:rPr>
              <a:t>/20</a:t>
            </a:r>
            <a:r>
              <a:rPr lang="en-US" sz="800" spc="45" dirty="0">
                <a:latin typeface="Tahoma"/>
                <a:cs typeface="Tahoma"/>
              </a:rPr>
              <a:t>20</a:t>
            </a:r>
            <a:endParaRPr sz="8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01207" y="165206"/>
            <a:ext cx="46228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65" dirty="0">
                <a:latin typeface="Tahoma"/>
                <a:cs typeface="Tahoma"/>
              </a:rPr>
              <a:t>A</a:t>
            </a:r>
            <a:r>
              <a:rPr sz="800" spc="20" dirty="0">
                <a:latin typeface="Tahoma"/>
                <a:cs typeface="Tahoma"/>
              </a:rPr>
              <a:t>r</a:t>
            </a:r>
            <a:r>
              <a:rPr sz="800" spc="55" dirty="0">
                <a:latin typeface="Tahoma"/>
                <a:cs typeface="Tahoma"/>
              </a:rPr>
              <a:t>chUnit</a:t>
            </a:r>
            <a:endParaRPr sz="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46159" y="7713520"/>
            <a:ext cx="25400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65" dirty="0">
                <a:latin typeface="Tahoma"/>
                <a:cs typeface="Tahoma"/>
              </a:rPr>
              <a:t>1</a:t>
            </a:r>
            <a:r>
              <a:rPr sz="800" spc="-45" dirty="0">
                <a:latin typeface="Tahoma"/>
                <a:cs typeface="Tahoma"/>
              </a:rPr>
              <a:t>/</a:t>
            </a:r>
            <a:r>
              <a:rPr sz="800" spc="70" dirty="0">
                <a:latin typeface="Tahoma"/>
                <a:cs typeface="Tahoma"/>
              </a:rPr>
              <a:t>33</a:t>
            </a:r>
            <a:endParaRPr sz="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31388" y="2015899"/>
            <a:ext cx="2531110" cy="8934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700" spc="220" dirty="0">
                <a:latin typeface="Arial Narrow"/>
                <a:cs typeface="Arial Narrow"/>
              </a:rPr>
              <a:t>ArchUnit</a:t>
            </a:r>
            <a:endParaRPr sz="5700" dirty="0">
              <a:latin typeface="Arial Narrow"/>
              <a:cs typeface="Arial Narrow"/>
            </a:endParaRPr>
          </a:p>
        </p:txBody>
      </p:sp>
      <p:sp>
        <p:nvSpPr>
          <p:cNvPr id="50" name="Title 49">
            <a:extLst>
              <a:ext uri="{FF2B5EF4-FFF2-40B4-BE49-F238E27FC236}">
                <a16:creationId xmlns:a16="http://schemas.microsoft.com/office/drawing/2014/main" id="{1FF4FB62-CF34-AB40-8AAA-F3D5F2979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155" y="185203"/>
            <a:ext cx="9951085" cy="7666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5"/>
              </a:lnSpc>
              <a:tabLst>
                <a:tab pos="5177155" algn="l"/>
              </a:tabLst>
            </a:pPr>
            <a:r>
              <a:rPr sz="800" spc="45" dirty="0">
                <a:latin typeface="Tahoma"/>
                <a:cs typeface="Tahoma"/>
              </a:rPr>
              <a:t>6/2/2018	</a:t>
            </a:r>
            <a:r>
              <a:rPr sz="800" spc="50" dirty="0">
                <a:latin typeface="Tahoma"/>
                <a:cs typeface="Tahoma"/>
              </a:rPr>
              <a:t>ArchUnit</a:t>
            </a:r>
            <a:endParaRPr sz="8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20"/>
              </a:spcBef>
              <a:tabLst>
                <a:tab pos="9657715" algn="l"/>
              </a:tabLst>
            </a:pPr>
            <a:r>
              <a:rPr sz="800" spc="40" dirty="0">
                <a:latin typeface="Tahoma"/>
                <a:cs typeface="Tahoma"/>
              </a:rPr>
              <a:t>http://localhost:8080/?print-pdf#/	</a:t>
            </a:r>
            <a:r>
              <a:rPr sz="800" spc="70" dirty="0">
                <a:latin typeface="Tahoma"/>
                <a:cs typeface="Tahoma"/>
              </a:rPr>
              <a:t>1</a:t>
            </a:r>
            <a:r>
              <a:rPr sz="800" spc="65" dirty="0">
                <a:latin typeface="Tahoma"/>
                <a:cs typeface="Tahoma"/>
              </a:rPr>
              <a:t>1</a:t>
            </a:r>
            <a:r>
              <a:rPr sz="800" spc="-45" dirty="0">
                <a:latin typeface="Tahoma"/>
                <a:cs typeface="Tahoma"/>
              </a:rPr>
              <a:t>/</a:t>
            </a:r>
            <a:r>
              <a:rPr sz="800" spc="70" dirty="0">
                <a:latin typeface="Tahoma"/>
                <a:cs typeface="Tahoma"/>
              </a:rPr>
              <a:t>33</a:t>
            </a:r>
            <a:endParaRPr sz="8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"/>
            <a:ext cx="10617200" cy="8039100"/>
          </a:xfrm>
          <a:custGeom>
            <a:avLst/>
            <a:gdLst/>
            <a:ahLst/>
            <a:cxnLst/>
            <a:rect l="l" t="t" r="r" b="b"/>
            <a:pathLst>
              <a:path w="10617200" h="8039100">
                <a:moveTo>
                  <a:pt x="0" y="8039099"/>
                </a:moveTo>
                <a:lnTo>
                  <a:pt x="10617199" y="8039099"/>
                </a:lnTo>
                <a:lnTo>
                  <a:pt x="10617199" y="0"/>
                </a:lnTo>
                <a:lnTo>
                  <a:pt x="0" y="0"/>
                </a:lnTo>
                <a:lnTo>
                  <a:pt x="0" y="80390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70096" y="501873"/>
            <a:ext cx="4453255" cy="8934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254" dirty="0"/>
              <a:t>Documentation</a:t>
            </a:r>
          </a:p>
        </p:txBody>
      </p:sp>
      <p:sp>
        <p:nvSpPr>
          <p:cNvPr id="5" name="object 5"/>
          <p:cNvSpPr/>
          <p:nvPr/>
        </p:nvSpPr>
        <p:spPr>
          <a:xfrm>
            <a:off x="723683" y="1561628"/>
            <a:ext cx="9169832" cy="57132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155" y="185203"/>
            <a:ext cx="9951085" cy="7666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5"/>
              </a:lnSpc>
              <a:tabLst>
                <a:tab pos="5177155" algn="l"/>
              </a:tabLst>
            </a:pPr>
            <a:r>
              <a:rPr sz="800" spc="45" dirty="0">
                <a:latin typeface="Tahoma"/>
                <a:cs typeface="Tahoma"/>
              </a:rPr>
              <a:t>6/2/2018	</a:t>
            </a:r>
            <a:r>
              <a:rPr sz="800" spc="50" dirty="0">
                <a:latin typeface="Tahoma"/>
                <a:cs typeface="Tahoma"/>
              </a:rPr>
              <a:t>ArchUnit</a:t>
            </a:r>
            <a:endParaRPr sz="8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20"/>
              </a:spcBef>
              <a:tabLst>
                <a:tab pos="9657715" algn="l"/>
              </a:tabLst>
            </a:pPr>
            <a:r>
              <a:rPr sz="800" spc="40" dirty="0">
                <a:latin typeface="Tahoma"/>
                <a:cs typeface="Tahoma"/>
              </a:rPr>
              <a:t>http://localhost:8080/?print-pdf#/	</a:t>
            </a:r>
            <a:r>
              <a:rPr sz="800" spc="70" dirty="0">
                <a:latin typeface="Tahoma"/>
                <a:cs typeface="Tahoma"/>
              </a:rPr>
              <a:t>1</a:t>
            </a:r>
            <a:r>
              <a:rPr sz="800" spc="65" dirty="0">
                <a:latin typeface="Tahoma"/>
                <a:cs typeface="Tahoma"/>
              </a:rPr>
              <a:t>2</a:t>
            </a:r>
            <a:r>
              <a:rPr sz="800" spc="-45" dirty="0">
                <a:latin typeface="Tahoma"/>
                <a:cs typeface="Tahoma"/>
              </a:rPr>
              <a:t>/</a:t>
            </a:r>
            <a:r>
              <a:rPr sz="800" spc="70" dirty="0">
                <a:latin typeface="Tahoma"/>
                <a:cs typeface="Tahoma"/>
              </a:rPr>
              <a:t>33</a:t>
            </a:r>
            <a:endParaRPr sz="8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4"/>
            <a:ext cx="10617200" cy="8039100"/>
          </a:xfrm>
          <a:custGeom>
            <a:avLst/>
            <a:gdLst/>
            <a:ahLst/>
            <a:cxnLst/>
            <a:rect l="l" t="t" r="r" b="b"/>
            <a:pathLst>
              <a:path w="10617200" h="8039100">
                <a:moveTo>
                  <a:pt x="0" y="8039099"/>
                </a:moveTo>
                <a:lnTo>
                  <a:pt x="10617199" y="8039099"/>
                </a:lnTo>
                <a:lnTo>
                  <a:pt x="10617199" y="0"/>
                </a:lnTo>
                <a:lnTo>
                  <a:pt x="0" y="0"/>
                </a:lnTo>
                <a:lnTo>
                  <a:pt x="0" y="80390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95407" y="501874"/>
            <a:ext cx="4602480" cy="8934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270" dirty="0"/>
              <a:t>Communication</a:t>
            </a:r>
          </a:p>
        </p:txBody>
      </p:sp>
      <p:sp>
        <p:nvSpPr>
          <p:cNvPr id="5" name="object 5"/>
          <p:cNvSpPr/>
          <p:nvPr/>
        </p:nvSpPr>
        <p:spPr>
          <a:xfrm>
            <a:off x="723683" y="1561628"/>
            <a:ext cx="9169832" cy="57132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155" y="185203"/>
            <a:ext cx="9951085" cy="7666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5"/>
              </a:lnSpc>
              <a:tabLst>
                <a:tab pos="5177155" algn="l"/>
              </a:tabLst>
            </a:pPr>
            <a:r>
              <a:rPr sz="800" spc="45" dirty="0">
                <a:latin typeface="Tahoma"/>
                <a:cs typeface="Tahoma"/>
              </a:rPr>
              <a:t>6/2/2018	</a:t>
            </a:r>
            <a:r>
              <a:rPr sz="800" spc="50" dirty="0">
                <a:latin typeface="Tahoma"/>
                <a:cs typeface="Tahoma"/>
              </a:rPr>
              <a:t>ArchUnit</a:t>
            </a:r>
            <a:endParaRPr sz="8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20"/>
              </a:spcBef>
              <a:tabLst>
                <a:tab pos="9657715" algn="l"/>
              </a:tabLst>
            </a:pPr>
            <a:r>
              <a:rPr sz="800" spc="40" dirty="0">
                <a:latin typeface="Tahoma"/>
                <a:cs typeface="Tahoma"/>
              </a:rPr>
              <a:t>http://localhost:8080/?print-pdf#/	</a:t>
            </a:r>
            <a:r>
              <a:rPr sz="800" spc="70" dirty="0">
                <a:latin typeface="Tahoma"/>
                <a:cs typeface="Tahoma"/>
              </a:rPr>
              <a:t>1</a:t>
            </a:r>
            <a:r>
              <a:rPr sz="800" spc="65" dirty="0">
                <a:latin typeface="Tahoma"/>
                <a:cs typeface="Tahoma"/>
              </a:rPr>
              <a:t>3</a:t>
            </a:r>
            <a:r>
              <a:rPr sz="800" spc="-45" dirty="0">
                <a:latin typeface="Tahoma"/>
                <a:cs typeface="Tahoma"/>
              </a:rPr>
              <a:t>/</a:t>
            </a:r>
            <a:r>
              <a:rPr sz="800" spc="70" dirty="0">
                <a:latin typeface="Tahoma"/>
                <a:cs typeface="Tahoma"/>
              </a:rPr>
              <a:t>33</a:t>
            </a:r>
            <a:endParaRPr sz="8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4"/>
            <a:ext cx="10617200" cy="8039100"/>
          </a:xfrm>
          <a:custGeom>
            <a:avLst/>
            <a:gdLst/>
            <a:ahLst/>
            <a:cxnLst/>
            <a:rect l="l" t="t" r="r" b="b"/>
            <a:pathLst>
              <a:path w="10617200" h="8039100">
                <a:moveTo>
                  <a:pt x="0" y="8039099"/>
                </a:moveTo>
                <a:lnTo>
                  <a:pt x="10617199" y="8039099"/>
                </a:lnTo>
                <a:lnTo>
                  <a:pt x="10617199" y="0"/>
                </a:lnTo>
                <a:lnTo>
                  <a:pt x="0" y="0"/>
                </a:lnTo>
                <a:lnTo>
                  <a:pt x="0" y="80390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93498" y="501873"/>
            <a:ext cx="6606540" cy="8934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229" dirty="0"/>
              <a:t>Mapping </a:t>
            </a:r>
            <a:r>
              <a:rPr spc="125" dirty="0"/>
              <a:t>Spec </a:t>
            </a:r>
            <a:r>
              <a:rPr spc="285" dirty="0"/>
              <a:t>to</a:t>
            </a:r>
            <a:r>
              <a:rPr spc="660" dirty="0"/>
              <a:t> </a:t>
            </a:r>
            <a:r>
              <a:rPr spc="105" dirty="0"/>
              <a:t>Code</a:t>
            </a:r>
          </a:p>
        </p:txBody>
      </p:sp>
      <p:sp>
        <p:nvSpPr>
          <p:cNvPr id="5" name="object 5"/>
          <p:cNvSpPr/>
          <p:nvPr/>
        </p:nvSpPr>
        <p:spPr>
          <a:xfrm>
            <a:off x="1675898" y="1561628"/>
            <a:ext cx="7265402" cy="57132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155" y="185203"/>
            <a:ext cx="9951085" cy="7666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5"/>
              </a:lnSpc>
              <a:tabLst>
                <a:tab pos="5177155" algn="l"/>
              </a:tabLst>
            </a:pPr>
            <a:r>
              <a:rPr sz="800" spc="45" dirty="0">
                <a:latin typeface="Tahoma"/>
                <a:cs typeface="Tahoma"/>
              </a:rPr>
              <a:t>6/2/2018	</a:t>
            </a:r>
            <a:r>
              <a:rPr sz="800" spc="50" dirty="0">
                <a:latin typeface="Tahoma"/>
                <a:cs typeface="Tahoma"/>
              </a:rPr>
              <a:t>ArchUnit</a:t>
            </a:r>
            <a:endParaRPr sz="8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20"/>
              </a:spcBef>
              <a:tabLst>
                <a:tab pos="9657715" algn="l"/>
              </a:tabLst>
            </a:pPr>
            <a:r>
              <a:rPr sz="800" spc="40" dirty="0">
                <a:latin typeface="Tahoma"/>
                <a:cs typeface="Tahoma"/>
              </a:rPr>
              <a:t>http://localhost:8080/?print-pdf#/	</a:t>
            </a:r>
            <a:r>
              <a:rPr sz="800" spc="70" dirty="0">
                <a:latin typeface="Tahoma"/>
                <a:cs typeface="Tahoma"/>
              </a:rPr>
              <a:t>1</a:t>
            </a:r>
            <a:r>
              <a:rPr sz="800" spc="65" dirty="0">
                <a:latin typeface="Tahoma"/>
                <a:cs typeface="Tahoma"/>
              </a:rPr>
              <a:t>4</a:t>
            </a:r>
            <a:r>
              <a:rPr sz="800" spc="-45" dirty="0">
                <a:latin typeface="Tahoma"/>
                <a:cs typeface="Tahoma"/>
              </a:rPr>
              <a:t>/</a:t>
            </a:r>
            <a:r>
              <a:rPr sz="800" spc="70" dirty="0">
                <a:latin typeface="Tahoma"/>
                <a:cs typeface="Tahoma"/>
              </a:rPr>
              <a:t>33</a:t>
            </a:r>
            <a:endParaRPr sz="8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"/>
            <a:ext cx="10617200" cy="8039100"/>
          </a:xfrm>
          <a:custGeom>
            <a:avLst/>
            <a:gdLst/>
            <a:ahLst/>
            <a:cxnLst/>
            <a:rect l="l" t="t" r="r" b="b"/>
            <a:pathLst>
              <a:path w="10617200" h="8039100">
                <a:moveTo>
                  <a:pt x="0" y="8039099"/>
                </a:moveTo>
                <a:lnTo>
                  <a:pt x="10617199" y="8039099"/>
                </a:lnTo>
                <a:lnTo>
                  <a:pt x="10617199" y="0"/>
                </a:lnTo>
                <a:lnTo>
                  <a:pt x="0" y="0"/>
                </a:lnTo>
                <a:lnTo>
                  <a:pt x="0" y="80390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5629" y="2799512"/>
            <a:ext cx="9655810" cy="438150"/>
          </a:xfrm>
          <a:custGeom>
            <a:avLst/>
            <a:gdLst/>
            <a:ahLst/>
            <a:cxnLst/>
            <a:rect l="l" t="t" r="r" b="b"/>
            <a:pathLst>
              <a:path w="9655810" h="438150">
                <a:moveTo>
                  <a:pt x="9607851" y="438019"/>
                </a:moveTo>
                <a:lnTo>
                  <a:pt x="47610" y="438019"/>
                </a:lnTo>
                <a:lnTo>
                  <a:pt x="38111" y="437141"/>
                </a:lnTo>
                <a:lnTo>
                  <a:pt x="3486" y="408679"/>
                </a:lnTo>
                <a:lnTo>
                  <a:pt x="0" y="390408"/>
                </a:lnTo>
                <a:lnTo>
                  <a:pt x="0" y="47610"/>
                </a:lnTo>
                <a:lnTo>
                  <a:pt x="21278" y="7842"/>
                </a:lnTo>
                <a:lnTo>
                  <a:pt x="47610" y="0"/>
                </a:lnTo>
                <a:lnTo>
                  <a:pt x="9607851" y="0"/>
                </a:lnTo>
                <a:lnTo>
                  <a:pt x="9647617" y="21269"/>
                </a:lnTo>
                <a:lnTo>
                  <a:pt x="9655462" y="47610"/>
                </a:lnTo>
                <a:lnTo>
                  <a:pt x="9655462" y="390408"/>
                </a:lnTo>
                <a:lnTo>
                  <a:pt x="9634184" y="430167"/>
                </a:lnTo>
                <a:lnTo>
                  <a:pt x="9607851" y="438019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5629" y="3285142"/>
            <a:ext cx="9655810" cy="438150"/>
          </a:xfrm>
          <a:custGeom>
            <a:avLst/>
            <a:gdLst/>
            <a:ahLst/>
            <a:cxnLst/>
            <a:rect l="l" t="t" r="r" b="b"/>
            <a:pathLst>
              <a:path w="9655810" h="438150">
                <a:moveTo>
                  <a:pt x="9607851" y="438019"/>
                </a:moveTo>
                <a:lnTo>
                  <a:pt x="47610" y="438019"/>
                </a:lnTo>
                <a:lnTo>
                  <a:pt x="38111" y="437141"/>
                </a:lnTo>
                <a:lnTo>
                  <a:pt x="3486" y="408679"/>
                </a:lnTo>
                <a:lnTo>
                  <a:pt x="0" y="390408"/>
                </a:lnTo>
                <a:lnTo>
                  <a:pt x="0" y="47610"/>
                </a:lnTo>
                <a:lnTo>
                  <a:pt x="21278" y="7842"/>
                </a:lnTo>
                <a:lnTo>
                  <a:pt x="47610" y="0"/>
                </a:lnTo>
                <a:lnTo>
                  <a:pt x="9607851" y="0"/>
                </a:lnTo>
                <a:lnTo>
                  <a:pt x="9647617" y="21269"/>
                </a:lnTo>
                <a:lnTo>
                  <a:pt x="9655462" y="47610"/>
                </a:lnTo>
                <a:lnTo>
                  <a:pt x="9655462" y="390408"/>
                </a:lnTo>
                <a:lnTo>
                  <a:pt x="9634184" y="430167"/>
                </a:lnTo>
                <a:lnTo>
                  <a:pt x="9607851" y="438019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5629" y="3770771"/>
            <a:ext cx="9655810" cy="438150"/>
          </a:xfrm>
          <a:custGeom>
            <a:avLst/>
            <a:gdLst/>
            <a:ahLst/>
            <a:cxnLst/>
            <a:rect l="l" t="t" r="r" b="b"/>
            <a:pathLst>
              <a:path w="9655810" h="438150">
                <a:moveTo>
                  <a:pt x="9607851" y="438019"/>
                </a:moveTo>
                <a:lnTo>
                  <a:pt x="47610" y="438019"/>
                </a:lnTo>
                <a:lnTo>
                  <a:pt x="38111" y="437141"/>
                </a:lnTo>
                <a:lnTo>
                  <a:pt x="3486" y="408679"/>
                </a:lnTo>
                <a:lnTo>
                  <a:pt x="0" y="390408"/>
                </a:lnTo>
                <a:lnTo>
                  <a:pt x="0" y="47610"/>
                </a:lnTo>
                <a:lnTo>
                  <a:pt x="21278" y="7842"/>
                </a:lnTo>
                <a:lnTo>
                  <a:pt x="47610" y="0"/>
                </a:lnTo>
                <a:lnTo>
                  <a:pt x="9607851" y="0"/>
                </a:lnTo>
                <a:lnTo>
                  <a:pt x="9647617" y="21269"/>
                </a:lnTo>
                <a:lnTo>
                  <a:pt x="9655462" y="47610"/>
                </a:lnTo>
                <a:lnTo>
                  <a:pt x="9655462" y="390408"/>
                </a:lnTo>
                <a:lnTo>
                  <a:pt x="9634184" y="430167"/>
                </a:lnTo>
                <a:lnTo>
                  <a:pt x="9607851" y="438019"/>
                </a:lnTo>
                <a:close/>
              </a:path>
            </a:pathLst>
          </a:custGeom>
          <a:solidFill>
            <a:srgbClr val="BABA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5629" y="4256401"/>
            <a:ext cx="9655810" cy="438150"/>
          </a:xfrm>
          <a:custGeom>
            <a:avLst/>
            <a:gdLst/>
            <a:ahLst/>
            <a:cxnLst/>
            <a:rect l="l" t="t" r="r" b="b"/>
            <a:pathLst>
              <a:path w="9655810" h="438150">
                <a:moveTo>
                  <a:pt x="9607851" y="438019"/>
                </a:moveTo>
                <a:lnTo>
                  <a:pt x="47610" y="438019"/>
                </a:lnTo>
                <a:lnTo>
                  <a:pt x="38111" y="437141"/>
                </a:lnTo>
                <a:lnTo>
                  <a:pt x="3486" y="408679"/>
                </a:lnTo>
                <a:lnTo>
                  <a:pt x="0" y="390408"/>
                </a:lnTo>
                <a:lnTo>
                  <a:pt x="0" y="47610"/>
                </a:lnTo>
                <a:lnTo>
                  <a:pt x="21278" y="7842"/>
                </a:lnTo>
                <a:lnTo>
                  <a:pt x="47610" y="0"/>
                </a:lnTo>
                <a:lnTo>
                  <a:pt x="9607851" y="0"/>
                </a:lnTo>
                <a:lnTo>
                  <a:pt x="9647617" y="21269"/>
                </a:lnTo>
                <a:lnTo>
                  <a:pt x="9655462" y="47610"/>
                </a:lnTo>
                <a:lnTo>
                  <a:pt x="9655462" y="390408"/>
                </a:lnTo>
                <a:lnTo>
                  <a:pt x="9634184" y="430167"/>
                </a:lnTo>
                <a:lnTo>
                  <a:pt x="9607851" y="438019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5629" y="4742031"/>
            <a:ext cx="9655810" cy="438150"/>
          </a:xfrm>
          <a:custGeom>
            <a:avLst/>
            <a:gdLst/>
            <a:ahLst/>
            <a:cxnLst/>
            <a:rect l="l" t="t" r="r" b="b"/>
            <a:pathLst>
              <a:path w="9655810" h="438150">
                <a:moveTo>
                  <a:pt x="9607851" y="438019"/>
                </a:moveTo>
                <a:lnTo>
                  <a:pt x="47610" y="438019"/>
                </a:lnTo>
                <a:lnTo>
                  <a:pt x="38111" y="437141"/>
                </a:lnTo>
                <a:lnTo>
                  <a:pt x="3486" y="408679"/>
                </a:lnTo>
                <a:lnTo>
                  <a:pt x="0" y="390408"/>
                </a:lnTo>
                <a:lnTo>
                  <a:pt x="0" y="47610"/>
                </a:lnTo>
                <a:lnTo>
                  <a:pt x="21278" y="7842"/>
                </a:lnTo>
                <a:lnTo>
                  <a:pt x="47610" y="0"/>
                </a:lnTo>
                <a:lnTo>
                  <a:pt x="9607851" y="0"/>
                </a:lnTo>
                <a:lnTo>
                  <a:pt x="9647617" y="21269"/>
                </a:lnTo>
                <a:lnTo>
                  <a:pt x="9655462" y="47610"/>
                </a:lnTo>
                <a:lnTo>
                  <a:pt x="9655462" y="390408"/>
                </a:lnTo>
                <a:lnTo>
                  <a:pt x="9634184" y="430167"/>
                </a:lnTo>
                <a:lnTo>
                  <a:pt x="9607851" y="438019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5629" y="5227661"/>
            <a:ext cx="9655810" cy="438150"/>
          </a:xfrm>
          <a:custGeom>
            <a:avLst/>
            <a:gdLst/>
            <a:ahLst/>
            <a:cxnLst/>
            <a:rect l="l" t="t" r="r" b="b"/>
            <a:pathLst>
              <a:path w="9655810" h="438150">
                <a:moveTo>
                  <a:pt x="9607851" y="438019"/>
                </a:moveTo>
                <a:lnTo>
                  <a:pt x="47610" y="438019"/>
                </a:lnTo>
                <a:lnTo>
                  <a:pt x="38111" y="437141"/>
                </a:lnTo>
                <a:lnTo>
                  <a:pt x="3486" y="408679"/>
                </a:lnTo>
                <a:lnTo>
                  <a:pt x="0" y="390408"/>
                </a:lnTo>
                <a:lnTo>
                  <a:pt x="0" y="47610"/>
                </a:lnTo>
                <a:lnTo>
                  <a:pt x="21278" y="7842"/>
                </a:lnTo>
                <a:lnTo>
                  <a:pt x="47610" y="0"/>
                </a:lnTo>
                <a:lnTo>
                  <a:pt x="9607851" y="0"/>
                </a:lnTo>
                <a:lnTo>
                  <a:pt x="9647617" y="21269"/>
                </a:lnTo>
                <a:lnTo>
                  <a:pt x="9655462" y="47610"/>
                </a:lnTo>
                <a:lnTo>
                  <a:pt x="9655462" y="390408"/>
                </a:lnTo>
                <a:lnTo>
                  <a:pt x="9634184" y="430167"/>
                </a:lnTo>
                <a:lnTo>
                  <a:pt x="9607851" y="438019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434765" y="2217384"/>
            <a:ext cx="3748404" cy="34442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39494" marR="1031875" indent="-10160" algn="ctr">
              <a:lnSpc>
                <a:spcPct val="119200"/>
              </a:lnSpc>
              <a:spcBef>
                <a:spcPts val="135"/>
              </a:spcBef>
            </a:pPr>
            <a:r>
              <a:rPr sz="2700" spc="65" dirty="0">
                <a:latin typeface="Tahoma"/>
                <a:cs typeface="Tahoma"/>
              </a:rPr>
              <a:t>Overview  </a:t>
            </a:r>
            <a:r>
              <a:rPr sz="2700" spc="400" dirty="0">
                <a:solidFill>
                  <a:srgbClr val="00008A"/>
                </a:solidFill>
                <a:latin typeface="Tahoma"/>
                <a:cs typeface="Tahoma"/>
              </a:rPr>
              <a:t>M</a:t>
            </a:r>
            <a:r>
              <a:rPr sz="2700" spc="35" dirty="0">
                <a:solidFill>
                  <a:srgbClr val="00008A"/>
                </a:solidFill>
                <a:latin typeface="Tahoma"/>
                <a:cs typeface="Tahoma"/>
              </a:rPr>
              <a:t>o</a:t>
            </a:r>
            <a:r>
              <a:rPr sz="2700" spc="100" dirty="0">
                <a:solidFill>
                  <a:srgbClr val="00008A"/>
                </a:solidFill>
                <a:latin typeface="Tahoma"/>
                <a:cs typeface="Tahoma"/>
              </a:rPr>
              <a:t>t</a:t>
            </a:r>
            <a:r>
              <a:rPr sz="2700" spc="70" dirty="0">
                <a:solidFill>
                  <a:srgbClr val="00008A"/>
                </a:solidFill>
                <a:latin typeface="Tahoma"/>
                <a:cs typeface="Tahoma"/>
              </a:rPr>
              <a:t>i</a:t>
            </a:r>
            <a:r>
              <a:rPr sz="2700" spc="35" dirty="0">
                <a:solidFill>
                  <a:srgbClr val="00008A"/>
                </a:solidFill>
                <a:latin typeface="Tahoma"/>
                <a:cs typeface="Tahoma"/>
              </a:rPr>
              <a:t>v</a:t>
            </a:r>
            <a:r>
              <a:rPr sz="2700" spc="-50" dirty="0">
                <a:solidFill>
                  <a:srgbClr val="00008A"/>
                </a:solidFill>
                <a:latin typeface="Tahoma"/>
                <a:cs typeface="Tahoma"/>
              </a:rPr>
              <a:t>a</a:t>
            </a:r>
            <a:r>
              <a:rPr sz="2700" spc="100" dirty="0">
                <a:solidFill>
                  <a:srgbClr val="00008A"/>
                </a:solidFill>
                <a:latin typeface="Tahoma"/>
                <a:cs typeface="Tahoma"/>
              </a:rPr>
              <a:t>t</a:t>
            </a:r>
            <a:r>
              <a:rPr sz="2700" spc="70" dirty="0">
                <a:solidFill>
                  <a:srgbClr val="00008A"/>
                </a:solidFill>
                <a:latin typeface="Tahoma"/>
                <a:cs typeface="Tahoma"/>
              </a:rPr>
              <a:t>i</a:t>
            </a:r>
            <a:r>
              <a:rPr sz="2700" spc="35" dirty="0">
                <a:solidFill>
                  <a:srgbClr val="00008A"/>
                </a:solidFill>
                <a:latin typeface="Tahoma"/>
                <a:cs typeface="Tahoma"/>
              </a:rPr>
              <a:t>o</a:t>
            </a:r>
            <a:r>
              <a:rPr sz="2700" spc="-5" dirty="0">
                <a:solidFill>
                  <a:srgbClr val="00008A"/>
                </a:solidFill>
                <a:latin typeface="Tahoma"/>
                <a:cs typeface="Tahoma"/>
              </a:rPr>
              <a:t>n  </a:t>
            </a:r>
            <a:r>
              <a:rPr sz="2700" spc="225" dirty="0">
                <a:solidFill>
                  <a:srgbClr val="00008A"/>
                </a:solidFill>
                <a:latin typeface="Tahoma"/>
                <a:cs typeface="Tahoma"/>
              </a:rPr>
              <a:t>C</a:t>
            </a:r>
            <a:r>
              <a:rPr sz="2700" spc="-5" dirty="0">
                <a:solidFill>
                  <a:srgbClr val="00008A"/>
                </a:solidFill>
                <a:latin typeface="Tahoma"/>
                <a:cs typeface="Tahoma"/>
              </a:rPr>
              <a:t>h</a:t>
            </a:r>
            <a:r>
              <a:rPr sz="2700" spc="-50" dirty="0">
                <a:solidFill>
                  <a:srgbClr val="00008A"/>
                </a:solidFill>
                <a:latin typeface="Tahoma"/>
                <a:cs typeface="Tahoma"/>
              </a:rPr>
              <a:t>a</a:t>
            </a:r>
            <a:r>
              <a:rPr sz="2700" spc="70" dirty="0">
                <a:solidFill>
                  <a:srgbClr val="00008A"/>
                </a:solidFill>
                <a:latin typeface="Tahoma"/>
                <a:cs typeface="Tahoma"/>
              </a:rPr>
              <a:t>ll</a:t>
            </a:r>
            <a:r>
              <a:rPr sz="2700" spc="-10" dirty="0">
                <a:solidFill>
                  <a:srgbClr val="00008A"/>
                </a:solidFill>
                <a:latin typeface="Tahoma"/>
                <a:cs typeface="Tahoma"/>
              </a:rPr>
              <a:t>e</a:t>
            </a:r>
            <a:r>
              <a:rPr sz="2700" spc="-5" dirty="0">
                <a:solidFill>
                  <a:srgbClr val="00008A"/>
                </a:solidFill>
                <a:latin typeface="Tahoma"/>
                <a:cs typeface="Tahoma"/>
              </a:rPr>
              <a:t>n</a:t>
            </a:r>
            <a:r>
              <a:rPr sz="2700" spc="-114" dirty="0">
                <a:solidFill>
                  <a:srgbClr val="00008A"/>
                </a:solidFill>
                <a:latin typeface="Tahoma"/>
                <a:cs typeface="Tahoma"/>
              </a:rPr>
              <a:t>g</a:t>
            </a:r>
            <a:r>
              <a:rPr sz="2700" spc="-10" dirty="0">
                <a:solidFill>
                  <a:srgbClr val="00008A"/>
                </a:solidFill>
                <a:latin typeface="Tahoma"/>
                <a:cs typeface="Tahoma"/>
              </a:rPr>
              <a:t>e</a:t>
            </a:r>
            <a:r>
              <a:rPr sz="2700" spc="-35" dirty="0">
                <a:solidFill>
                  <a:srgbClr val="00008A"/>
                </a:solidFill>
                <a:latin typeface="Tahoma"/>
                <a:cs typeface="Tahoma"/>
              </a:rPr>
              <a:t>s</a:t>
            </a:r>
            <a:endParaRPr sz="2700">
              <a:latin typeface="Tahoma"/>
              <a:cs typeface="Tahoma"/>
            </a:endParaRPr>
          </a:p>
          <a:p>
            <a:pPr marL="12700" marR="5080" algn="ctr">
              <a:lnSpc>
                <a:spcPct val="118000"/>
              </a:lnSpc>
            </a:pPr>
            <a:r>
              <a:rPr sz="2700" spc="40" dirty="0">
                <a:solidFill>
                  <a:srgbClr val="00008A"/>
                </a:solidFill>
                <a:latin typeface="Tahoma"/>
                <a:cs typeface="Tahoma"/>
              </a:rPr>
              <a:t>Continuous</a:t>
            </a:r>
            <a:r>
              <a:rPr sz="2700" spc="-385" dirty="0">
                <a:solidFill>
                  <a:srgbClr val="00008A"/>
                </a:solidFill>
                <a:latin typeface="Tahoma"/>
                <a:cs typeface="Tahoma"/>
              </a:rPr>
              <a:t> </a:t>
            </a:r>
            <a:r>
              <a:rPr sz="2700" spc="60" dirty="0">
                <a:solidFill>
                  <a:srgbClr val="00008A"/>
                </a:solidFill>
                <a:latin typeface="Tahoma"/>
                <a:cs typeface="Tahoma"/>
              </a:rPr>
              <a:t>Architecture </a:t>
            </a:r>
            <a:r>
              <a:rPr sz="2700" spc="-5" dirty="0">
                <a:solidFill>
                  <a:srgbClr val="00008A"/>
                </a:solidFill>
                <a:latin typeface="Tahoma"/>
                <a:cs typeface="Tahoma"/>
              </a:rPr>
              <a:t> </a:t>
            </a:r>
            <a:r>
              <a:rPr sz="2700" spc="105" dirty="0">
                <a:solidFill>
                  <a:srgbClr val="00008A"/>
                </a:solidFill>
                <a:latin typeface="Tahoma"/>
                <a:cs typeface="Tahoma"/>
              </a:rPr>
              <a:t>How</a:t>
            </a:r>
            <a:r>
              <a:rPr sz="2700" spc="-340" dirty="0">
                <a:solidFill>
                  <a:srgbClr val="00008A"/>
                </a:solidFill>
                <a:latin typeface="Tahoma"/>
                <a:cs typeface="Tahoma"/>
              </a:rPr>
              <a:t> </a:t>
            </a:r>
            <a:r>
              <a:rPr sz="2700" spc="85" dirty="0">
                <a:solidFill>
                  <a:srgbClr val="00008A"/>
                </a:solidFill>
                <a:latin typeface="Tahoma"/>
                <a:cs typeface="Tahoma"/>
              </a:rPr>
              <a:t>ArchUnit</a:t>
            </a:r>
            <a:r>
              <a:rPr sz="2700" spc="-335" dirty="0">
                <a:solidFill>
                  <a:srgbClr val="00008A"/>
                </a:solidFill>
                <a:latin typeface="Tahoma"/>
                <a:cs typeface="Tahoma"/>
              </a:rPr>
              <a:t> </a:t>
            </a:r>
            <a:r>
              <a:rPr sz="2700" spc="-15" dirty="0">
                <a:solidFill>
                  <a:srgbClr val="00008A"/>
                </a:solidFill>
                <a:latin typeface="Tahoma"/>
                <a:cs typeface="Tahoma"/>
              </a:rPr>
              <a:t>can</a:t>
            </a:r>
            <a:r>
              <a:rPr sz="2700" spc="-335" dirty="0">
                <a:solidFill>
                  <a:srgbClr val="00008A"/>
                </a:solidFill>
                <a:latin typeface="Tahoma"/>
                <a:cs typeface="Tahoma"/>
              </a:rPr>
              <a:t> </a:t>
            </a:r>
            <a:r>
              <a:rPr sz="2700" spc="15" dirty="0">
                <a:solidFill>
                  <a:srgbClr val="00008A"/>
                </a:solidFill>
                <a:latin typeface="Tahoma"/>
                <a:cs typeface="Tahoma"/>
              </a:rPr>
              <a:t>help  </a:t>
            </a:r>
            <a:r>
              <a:rPr sz="2700" spc="40" dirty="0">
                <a:solidFill>
                  <a:srgbClr val="00008A"/>
                </a:solidFill>
                <a:latin typeface="Tahoma"/>
                <a:cs typeface="Tahoma"/>
              </a:rPr>
              <a:t>Demo</a:t>
            </a:r>
            <a:endParaRPr sz="27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585"/>
              </a:spcBef>
            </a:pPr>
            <a:r>
              <a:rPr sz="2700" spc="-20" dirty="0">
                <a:solidFill>
                  <a:srgbClr val="00008A"/>
                </a:solidFill>
                <a:latin typeface="Tahoma"/>
                <a:cs typeface="Tahoma"/>
              </a:rPr>
              <a:t>Try </a:t>
            </a:r>
            <a:r>
              <a:rPr sz="2700" spc="85" dirty="0">
                <a:solidFill>
                  <a:srgbClr val="00008A"/>
                </a:solidFill>
                <a:latin typeface="Tahoma"/>
                <a:cs typeface="Tahoma"/>
              </a:rPr>
              <a:t>it</a:t>
            </a:r>
            <a:r>
              <a:rPr sz="2700" spc="-640" dirty="0">
                <a:solidFill>
                  <a:srgbClr val="00008A"/>
                </a:solidFill>
                <a:latin typeface="Tahoma"/>
                <a:cs typeface="Tahoma"/>
              </a:rPr>
              <a:t> </a:t>
            </a:r>
            <a:r>
              <a:rPr sz="2700" spc="25" dirty="0">
                <a:solidFill>
                  <a:srgbClr val="00008A"/>
                </a:solidFill>
                <a:latin typeface="Tahoma"/>
                <a:cs typeface="Tahoma"/>
              </a:rPr>
              <a:t>yourself</a:t>
            </a:r>
            <a:endParaRPr sz="2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155" y="185203"/>
            <a:ext cx="9951085" cy="7666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5"/>
              </a:lnSpc>
              <a:tabLst>
                <a:tab pos="5177155" algn="l"/>
              </a:tabLst>
            </a:pPr>
            <a:r>
              <a:rPr sz="800" spc="45" dirty="0">
                <a:latin typeface="Tahoma"/>
                <a:cs typeface="Tahoma"/>
              </a:rPr>
              <a:t>6/2/2018	</a:t>
            </a:r>
            <a:r>
              <a:rPr sz="800" spc="50" dirty="0">
                <a:latin typeface="Tahoma"/>
                <a:cs typeface="Tahoma"/>
              </a:rPr>
              <a:t>ArchUnit</a:t>
            </a:r>
            <a:endParaRPr sz="8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20"/>
              </a:spcBef>
              <a:tabLst>
                <a:tab pos="9657715" algn="l"/>
              </a:tabLst>
            </a:pPr>
            <a:r>
              <a:rPr sz="800" spc="40" dirty="0">
                <a:latin typeface="Tahoma"/>
                <a:cs typeface="Tahoma"/>
              </a:rPr>
              <a:t>http://localhost:8080/?print-pdf#/	</a:t>
            </a:r>
            <a:r>
              <a:rPr sz="800" spc="70" dirty="0">
                <a:latin typeface="Tahoma"/>
                <a:cs typeface="Tahoma"/>
              </a:rPr>
              <a:t>1</a:t>
            </a:r>
            <a:r>
              <a:rPr sz="800" spc="65" dirty="0">
                <a:latin typeface="Tahoma"/>
                <a:cs typeface="Tahoma"/>
              </a:rPr>
              <a:t>5</a:t>
            </a:r>
            <a:r>
              <a:rPr sz="800" spc="-45" dirty="0">
                <a:latin typeface="Tahoma"/>
                <a:cs typeface="Tahoma"/>
              </a:rPr>
              <a:t>/</a:t>
            </a:r>
            <a:r>
              <a:rPr sz="800" spc="70" dirty="0">
                <a:latin typeface="Tahoma"/>
                <a:cs typeface="Tahoma"/>
              </a:rPr>
              <a:t>33</a:t>
            </a:r>
            <a:endParaRPr sz="8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0617200" cy="8039100"/>
          </a:xfrm>
          <a:custGeom>
            <a:avLst/>
            <a:gdLst/>
            <a:ahLst/>
            <a:cxnLst/>
            <a:rect l="l" t="t" r="r" b="b"/>
            <a:pathLst>
              <a:path w="10617200" h="8039100">
                <a:moveTo>
                  <a:pt x="0" y="8039099"/>
                </a:moveTo>
                <a:lnTo>
                  <a:pt x="10617199" y="8039099"/>
                </a:lnTo>
                <a:lnTo>
                  <a:pt x="10617199" y="0"/>
                </a:lnTo>
                <a:lnTo>
                  <a:pt x="0" y="0"/>
                </a:lnTo>
                <a:lnTo>
                  <a:pt x="0" y="80390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96132" y="3025243"/>
            <a:ext cx="7800975" cy="160782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386965" marR="5080" indent="-2374900">
              <a:lnSpc>
                <a:spcPts val="5620"/>
              </a:lnSpc>
              <a:spcBef>
                <a:spcPts val="1300"/>
              </a:spcBef>
            </a:pPr>
            <a:r>
              <a:rPr sz="5700" spc="-20" dirty="0">
                <a:latin typeface="Arial Narrow"/>
                <a:cs typeface="Arial Narrow"/>
              </a:rPr>
              <a:t>So </a:t>
            </a:r>
            <a:r>
              <a:rPr sz="5700" spc="235" dirty="0">
                <a:latin typeface="Arial Narrow"/>
                <a:cs typeface="Arial Narrow"/>
              </a:rPr>
              <a:t>how </a:t>
            </a:r>
            <a:r>
              <a:rPr sz="5700" spc="175" dirty="0">
                <a:latin typeface="Arial Narrow"/>
                <a:cs typeface="Arial Narrow"/>
              </a:rPr>
              <a:t>do </a:t>
            </a:r>
            <a:r>
              <a:rPr sz="5700" spc="170" dirty="0">
                <a:latin typeface="Arial Narrow"/>
                <a:cs typeface="Arial Narrow"/>
              </a:rPr>
              <a:t>we </a:t>
            </a:r>
            <a:r>
              <a:rPr sz="5700" spc="240" dirty="0">
                <a:latin typeface="Arial Narrow"/>
                <a:cs typeface="Arial Narrow"/>
              </a:rPr>
              <a:t>tackle </a:t>
            </a:r>
            <a:r>
              <a:rPr sz="5700" spc="195" dirty="0">
                <a:latin typeface="Arial Narrow"/>
                <a:cs typeface="Arial Narrow"/>
              </a:rPr>
              <a:t>these  </a:t>
            </a:r>
            <a:r>
              <a:rPr sz="5700" spc="215" dirty="0">
                <a:latin typeface="Arial Narrow"/>
                <a:cs typeface="Arial Narrow"/>
              </a:rPr>
              <a:t>problems?</a:t>
            </a:r>
            <a:endParaRPr sz="57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155" y="185203"/>
            <a:ext cx="9951085" cy="7666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5"/>
              </a:lnSpc>
              <a:tabLst>
                <a:tab pos="5177155" algn="l"/>
              </a:tabLst>
            </a:pPr>
            <a:r>
              <a:rPr sz="800" spc="45" dirty="0">
                <a:latin typeface="Tahoma"/>
                <a:cs typeface="Tahoma"/>
              </a:rPr>
              <a:t>6/2/2018	</a:t>
            </a:r>
            <a:r>
              <a:rPr sz="800" spc="50" dirty="0">
                <a:latin typeface="Tahoma"/>
                <a:cs typeface="Tahoma"/>
              </a:rPr>
              <a:t>ArchUnit</a:t>
            </a:r>
            <a:endParaRPr sz="8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20"/>
              </a:spcBef>
              <a:tabLst>
                <a:tab pos="9657715" algn="l"/>
              </a:tabLst>
            </a:pPr>
            <a:r>
              <a:rPr sz="800" spc="40" dirty="0">
                <a:latin typeface="Tahoma"/>
                <a:cs typeface="Tahoma"/>
              </a:rPr>
              <a:t>http://localhost:8080/?print-pdf#/	</a:t>
            </a:r>
            <a:r>
              <a:rPr sz="800" spc="70" dirty="0">
                <a:latin typeface="Tahoma"/>
                <a:cs typeface="Tahoma"/>
              </a:rPr>
              <a:t>1</a:t>
            </a:r>
            <a:r>
              <a:rPr sz="800" spc="65" dirty="0">
                <a:latin typeface="Tahoma"/>
                <a:cs typeface="Tahoma"/>
              </a:rPr>
              <a:t>6</a:t>
            </a:r>
            <a:r>
              <a:rPr sz="800" spc="-45" dirty="0">
                <a:latin typeface="Tahoma"/>
                <a:cs typeface="Tahoma"/>
              </a:rPr>
              <a:t>/</a:t>
            </a:r>
            <a:r>
              <a:rPr sz="800" spc="70" dirty="0">
                <a:latin typeface="Tahoma"/>
                <a:cs typeface="Tahoma"/>
              </a:rPr>
              <a:t>33</a:t>
            </a:r>
            <a:endParaRPr sz="8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0617200" cy="8039100"/>
          </a:xfrm>
          <a:custGeom>
            <a:avLst/>
            <a:gdLst/>
            <a:ahLst/>
            <a:cxnLst/>
            <a:rect l="l" t="t" r="r" b="b"/>
            <a:pathLst>
              <a:path w="10617200" h="8039100">
                <a:moveTo>
                  <a:pt x="0" y="8039099"/>
                </a:moveTo>
                <a:lnTo>
                  <a:pt x="10617199" y="8039099"/>
                </a:lnTo>
                <a:lnTo>
                  <a:pt x="10617199" y="0"/>
                </a:lnTo>
                <a:lnTo>
                  <a:pt x="0" y="0"/>
                </a:lnTo>
                <a:lnTo>
                  <a:pt x="0" y="80390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5524" y="3025256"/>
            <a:ext cx="9022080" cy="160782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15900" marR="5080" indent="-203835">
              <a:lnSpc>
                <a:spcPts val="5620"/>
              </a:lnSpc>
              <a:spcBef>
                <a:spcPts val="1300"/>
              </a:spcBef>
            </a:pPr>
            <a:r>
              <a:rPr sz="5700" spc="145" dirty="0">
                <a:latin typeface="Arial Narrow"/>
                <a:cs typeface="Arial Narrow"/>
              </a:rPr>
              <a:t>By </a:t>
            </a:r>
            <a:r>
              <a:rPr sz="5700" spc="245" dirty="0">
                <a:latin typeface="Arial Narrow"/>
                <a:cs typeface="Arial Narrow"/>
              </a:rPr>
              <a:t>treating </a:t>
            </a:r>
            <a:r>
              <a:rPr sz="5700" spc="325" dirty="0">
                <a:latin typeface="Arial Narrow"/>
                <a:cs typeface="Arial Narrow"/>
              </a:rPr>
              <a:t>them </a:t>
            </a:r>
            <a:r>
              <a:rPr sz="5700" spc="160" dirty="0">
                <a:latin typeface="Arial Narrow"/>
                <a:cs typeface="Arial Narrow"/>
              </a:rPr>
              <a:t>like </a:t>
            </a:r>
            <a:r>
              <a:rPr sz="5700" spc="150" dirty="0">
                <a:latin typeface="Arial Narrow"/>
                <a:cs typeface="Arial Narrow"/>
              </a:rPr>
              <a:t>any </a:t>
            </a:r>
            <a:r>
              <a:rPr sz="5700" spc="235" dirty="0">
                <a:latin typeface="Arial Narrow"/>
                <a:cs typeface="Arial Narrow"/>
              </a:rPr>
              <a:t>other  </a:t>
            </a:r>
            <a:r>
              <a:rPr sz="5700" spc="285" dirty="0">
                <a:latin typeface="Arial Narrow"/>
                <a:cs typeface="Arial Narrow"/>
              </a:rPr>
              <a:t>part </a:t>
            </a:r>
            <a:r>
              <a:rPr sz="5700" spc="220" dirty="0">
                <a:latin typeface="Arial Narrow"/>
                <a:cs typeface="Arial Narrow"/>
              </a:rPr>
              <a:t>of </a:t>
            </a:r>
            <a:r>
              <a:rPr sz="5700" spc="240" dirty="0">
                <a:latin typeface="Arial Narrow"/>
                <a:cs typeface="Arial Narrow"/>
              </a:rPr>
              <a:t>software</a:t>
            </a:r>
            <a:r>
              <a:rPr sz="5700" spc="530" dirty="0">
                <a:latin typeface="Arial Narrow"/>
                <a:cs typeface="Arial Narrow"/>
              </a:rPr>
              <a:t> </a:t>
            </a:r>
            <a:r>
              <a:rPr sz="5700" spc="240" dirty="0">
                <a:latin typeface="Arial Narrow"/>
                <a:cs typeface="Arial Narrow"/>
              </a:rPr>
              <a:t>development</a:t>
            </a:r>
            <a:endParaRPr sz="57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155" y="185203"/>
            <a:ext cx="9951085" cy="7666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5"/>
              </a:lnSpc>
              <a:tabLst>
                <a:tab pos="5177155" algn="l"/>
              </a:tabLst>
            </a:pPr>
            <a:r>
              <a:rPr sz="800" spc="45" dirty="0">
                <a:latin typeface="Tahoma"/>
                <a:cs typeface="Tahoma"/>
              </a:rPr>
              <a:t>6/2/2018	</a:t>
            </a:r>
            <a:r>
              <a:rPr sz="800" spc="50" dirty="0">
                <a:latin typeface="Tahoma"/>
                <a:cs typeface="Tahoma"/>
              </a:rPr>
              <a:t>ArchUnit</a:t>
            </a:r>
            <a:endParaRPr sz="8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20"/>
              </a:spcBef>
              <a:tabLst>
                <a:tab pos="9657715" algn="l"/>
              </a:tabLst>
            </a:pPr>
            <a:r>
              <a:rPr sz="800" spc="40" dirty="0">
                <a:latin typeface="Tahoma"/>
                <a:cs typeface="Tahoma"/>
              </a:rPr>
              <a:t>http://localhost:8080/?print-pdf#/	</a:t>
            </a:r>
            <a:r>
              <a:rPr sz="800" spc="70" dirty="0">
                <a:latin typeface="Tahoma"/>
                <a:cs typeface="Tahoma"/>
              </a:rPr>
              <a:t>1</a:t>
            </a:r>
            <a:r>
              <a:rPr sz="800" spc="65" dirty="0">
                <a:latin typeface="Tahoma"/>
                <a:cs typeface="Tahoma"/>
              </a:rPr>
              <a:t>7</a:t>
            </a:r>
            <a:r>
              <a:rPr sz="800" spc="-45" dirty="0">
                <a:latin typeface="Tahoma"/>
                <a:cs typeface="Tahoma"/>
              </a:rPr>
              <a:t>/</a:t>
            </a:r>
            <a:r>
              <a:rPr sz="800" spc="70" dirty="0">
                <a:latin typeface="Tahoma"/>
                <a:cs typeface="Tahoma"/>
              </a:rPr>
              <a:t>33</a:t>
            </a:r>
            <a:endParaRPr sz="8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"/>
            <a:ext cx="10617200" cy="8039100"/>
          </a:xfrm>
          <a:custGeom>
            <a:avLst/>
            <a:gdLst/>
            <a:ahLst/>
            <a:cxnLst/>
            <a:rect l="l" t="t" r="r" b="b"/>
            <a:pathLst>
              <a:path w="10617200" h="8039100">
                <a:moveTo>
                  <a:pt x="0" y="8039099"/>
                </a:moveTo>
                <a:lnTo>
                  <a:pt x="10617199" y="8039099"/>
                </a:lnTo>
                <a:lnTo>
                  <a:pt x="10617199" y="0"/>
                </a:lnTo>
                <a:lnTo>
                  <a:pt x="0" y="0"/>
                </a:lnTo>
                <a:lnTo>
                  <a:pt x="0" y="80390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45108" y="3387097"/>
            <a:ext cx="6303010" cy="8934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254" dirty="0"/>
              <a:t>With </a:t>
            </a:r>
            <a:r>
              <a:rPr spc="260" dirty="0"/>
              <a:t>automated</a:t>
            </a:r>
            <a:r>
              <a:rPr spc="400" dirty="0"/>
              <a:t> </a:t>
            </a:r>
            <a:r>
              <a:rPr spc="270" dirty="0"/>
              <a:t>tests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155" y="185203"/>
            <a:ext cx="9951085" cy="7666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5"/>
              </a:lnSpc>
              <a:tabLst>
                <a:tab pos="5177155" algn="l"/>
              </a:tabLst>
            </a:pPr>
            <a:r>
              <a:rPr sz="800" spc="45" dirty="0">
                <a:latin typeface="Tahoma"/>
                <a:cs typeface="Tahoma"/>
              </a:rPr>
              <a:t>6/2/2018	</a:t>
            </a:r>
            <a:r>
              <a:rPr sz="800" spc="50" dirty="0">
                <a:latin typeface="Tahoma"/>
                <a:cs typeface="Tahoma"/>
              </a:rPr>
              <a:t>ArchUnit</a:t>
            </a:r>
            <a:endParaRPr sz="8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20"/>
              </a:spcBef>
              <a:tabLst>
                <a:tab pos="9657715" algn="l"/>
              </a:tabLst>
            </a:pPr>
            <a:r>
              <a:rPr sz="800" spc="40" dirty="0">
                <a:latin typeface="Tahoma"/>
                <a:cs typeface="Tahoma"/>
              </a:rPr>
              <a:t>http://localhost:8080/?print-pdf#/	</a:t>
            </a:r>
            <a:r>
              <a:rPr sz="800" spc="70" dirty="0">
                <a:latin typeface="Tahoma"/>
                <a:cs typeface="Tahoma"/>
              </a:rPr>
              <a:t>1</a:t>
            </a:r>
            <a:r>
              <a:rPr sz="800" spc="65" dirty="0">
                <a:latin typeface="Tahoma"/>
                <a:cs typeface="Tahoma"/>
              </a:rPr>
              <a:t>8</a:t>
            </a:r>
            <a:r>
              <a:rPr sz="800" spc="-45" dirty="0">
                <a:latin typeface="Tahoma"/>
                <a:cs typeface="Tahoma"/>
              </a:rPr>
              <a:t>/</a:t>
            </a:r>
            <a:r>
              <a:rPr sz="800" spc="70" dirty="0">
                <a:latin typeface="Tahoma"/>
                <a:cs typeface="Tahoma"/>
              </a:rPr>
              <a:t>33</a:t>
            </a:r>
            <a:endParaRPr sz="8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0617200" cy="8039100"/>
          </a:xfrm>
          <a:custGeom>
            <a:avLst/>
            <a:gdLst/>
            <a:ahLst/>
            <a:cxnLst/>
            <a:rect l="l" t="t" r="r" b="b"/>
            <a:pathLst>
              <a:path w="10617200" h="8039100">
                <a:moveTo>
                  <a:pt x="0" y="8039099"/>
                </a:moveTo>
                <a:lnTo>
                  <a:pt x="10617199" y="8039099"/>
                </a:lnTo>
                <a:lnTo>
                  <a:pt x="10617199" y="0"/>
                </a:lnTo>
                <a:lnTo>
                  <a:pt x="0" y="0"/>
                </a:lnTo>
                <a:lnTo>
                  <a:pt x="0" y="80390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89831" y="2464895"/>
            <a:ext cx="7214234" cy="2406015"/>
          </a:xfrm>
          <a:prstGeom prst="rect">
            <a:avLst/>
          </a:prstGeom>
        </p:spPr>
        <p:txBody>
          <a:bodyPr vert="horz" wrap="square" lIns="0" tIns="3340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30"/>
              </a:spcBef>
            </a:pPr>
            <a:r>
              <a:rPr spc="175" dirty="0"/>
              <a:t>Violate </a:t>
            </a:r>
            <a:r>
              <a:rPr spc="229" dirty="0"/>
              <a:t>the</a:t>
            </a:r>
            <a:r>
              <a:rPr spc="445" dirty="0"/>
              <a:t> </a:t>
            </a:r>
            <a:r>
              <a:rPr spc="145" dirty="0"/>
              <a:t>architecture...</a:t>
            </a:r>
          </a:p>
          <a:p>
            <a:pPr marL="14604">
              <a:lnSpc>
                <a:spcPct val="100000"/>
              </a:lnSpc>
              <a:spcBef>
                <a:spcPts val="2535"/>
              </a:spcBef>
            </a:pPr>
            <a:r>
              <a:rPr spc="-300" dirty="0"/>
              <a:t>...  </a:t>
            </a:r>
            <a:r>
              <a:rPr spc="220" dirty="0"/>
              <a:t>build </a:t>
            </a:r>
            <a:r>
              <a:rPr spc="195" dirty="0"/>
              <a:t>server</a:t>
            </a:r>
            <a:r>
              <a:rPr spc="95" dirty="0"/>
              <a:t> </a:t>
            </a:r>
            <a:r>
              <a:rPr spc="254" dirty="0"/>
              <a:t>complains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155" y="185203"/>
            <a:ext cx="9951085" cy="7666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5"/>
              </a:lnSpc>
              <a:tabLst>
                <a:tab pos="5177155" algn="l"/>
              </a:tabLst>
            </a:pPr>
            <a:r>
              <a:rPr sz="800" spc="45" dirty="0">
                <a:latin typeface="Tahoma"/>
                <a:cs typeface="Tahoma"/>
              </a:rPr>
              <a:t>6/2/2018	</a:t>
            </a:r>
            <a:r>
              <a:rPr sz="800" spc="50" dirty="0">
                <a:latin typeface="Tahoma"/>
                <a:cs typeface="Tahoma"/>
              </a:rPr>
              <a:t>ArchUnit</a:t>
            </a:r>
            <a:endParaRPr sz="8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20"/>
              </a:spcBef>
              <a:tabLst>
                <a:tab pos="9657715" algn="l"/>
              </a:tabLst>
            </a:pPr>
            <a:r>
              <a:rPr sz="800" spc="40" dirty="0">
                <a:latin typeface="Tahoma"/>
                <a:cs typeface="Tahoma"/>
              </a:rPr>
              <a:t>http://localhost:8080/?print-pdf#/	</a:t>
            </a:r>
            <a:r>
              <a:rPr sz="800" spc="70" dirty="0">
                <a:latin typeface="Tahoma"/>
                <a:cs typeface="Tahoma"/>
              </a:rPr>
              <a:t>1</a:t>
            </a:r>
            <a:r>
              <a:rPr sz="800" spc="65" dirty="0">
                <a:latin typeface="Tahoma"/>
                <a:cs typeface="Tahoma"/>
              </a:rPr>
              <a:t>9</a:t>
            </a:r>
            <a:r>
              <a:rPr sz="800" spc="-45" dirty="0">
                <a:latin typeface="Tahoma"/>
                <a:cs typeface="Tahoma"/>
              </a:rPr>
              <a:t>/</a:t>
            </a:r>
            <a:r>
              <a:rPr sz="800" spc="70" dirty="0">
                <a:latin typeface="Tahoma"/>
                <a:cs typeface="Tahoma"/>
              </a:rPr>
              <a:t>33</a:t>
            </a:r>
            <a:endParaRPr sz="8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0617200" cy="8039100"/>
          </a:xfrm>
          <a:custGeom>
            <a:avLst/>
            <a:gdLst/>
            <a:ahLst/>
            <a:cxnLst/>
            <a:rect l="l" t="t" r="r" b="b"/>
            <a:pathLst>
              <a:path w="10617200" h="8039100">
                <a:moveTo>
                  <a:pt x="0" y="8039099"/>
                </a:moveTo>
                <a:lnTo>
                  <a:pt x="10617199" y="8039099"/>
                </a:lnTo>
                <a:lnTo>
                  <a:pt x="10617199" y="0"/>
                </a:lnTo>
                <a:lnTo>
                  <a:pt x="0" y="0"/>
                </a:lnTo>
                <a:lnTo>
                  <a:pt x="0" y="80390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07789" y="2434881"/>
            <a:ext cx="8378190" cy="8934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700" spc="215" dirty="0">
                <a:latin typeface="Arial Narrow"/>
                <a:cs typeface="Arial Narrow"/>
              </a:rPr>
              <a:t>Satisfying </a:t>
            </a:r>
            <a:r>
              <a:rPr sz="5700" spc="229" dirty="0">
                <a:latin typeface="Arial Narrow"/>
                <a:cs typeface="Arial Narrow"/>
              </a:rPr>
              <a:t>the </a:t>
            </a:r>
            <a:r>
              <a:rPr sz="5700" spc="245" dirty="0">
                <a:latin typeface="Arial Narrow"/>
                <a:cs typeface="Arial Narrow"/>
              </a:rPr>
              <a:t>architecture</a:t>
            </a:r>
            <a:r>
              <a:rPr sz="5700" spc="565" dirty="0">
                <a:latin typeface="Arial Narrow"/>
                <a:cs typeface="Arial Narrow"/>
              </a:rPr>
              <a:t> </a:t>
            </a:r>
            <a:r>
              <a:rPr sz="5700" spc="165" dirty="0">
                <a:latin typeface="Arial Narrow"/>
                <a:cs typeface="Arial Narrow"/>
              </a:rPr>
              <a:t>is</a:t>
            </a:r>
            <a:endParaRPr sz="5700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87319" y="2826737"/>
            <a:ext cx="7418705" cy="2406015"/>
          </a:xfrm>
          <a:prstGeom prst="rect">
            <a:avLst/>
          </a:prstGeom>
        </p:spPr>
        <p:txBody>
          <a:bodyPr vert="horz" wrap="square" lIns="0" tIns="3340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630"/>
              </a:spcBef>
            </a:pPr>
            <a:r>
              <a:rPr sz="5700" spc="114" dirty="0">
                <a:latin typeface="Arial Narrow"/>
                <a:cs typeface="Arial Narrow"/>
              </a:rPr>
              <a:t>torture...</a:t>
            </a:r>
            <a:endParaRPr sz="5700">
              <a:latin typeface="Arial Narrow"/>
              <a:cs typeface="Arial Narrow"/>
            </a:endParaRPr>
          </a:p>
          <a:p>
            <a:pPr algn="ctr">
              <a:lnSpc>
                <a:spcPct val="100000"/>
              </a:lnSpc>
              <a:spcBef>
                <a:spcPts val="2535"/>
              </a:spcBef>
            </a:pPr>
            <a:r>
              <a:rPr sz="5700" spc="-300" dirty="0">
                <a:latin typeface="Arial Narrow"/>
                <a:cs typeface="Arial Narrow"/>
              </a:rPr>
              <a:t>... </a:t>
            </a:r>
            <a:r>
              <a:rPr sz="5700" spc="215" dirty="0">
                <a:latin typeface="Arial Narrow"/>
                <a:cs typeface="Arial Narrow"/>
              </a:rPr>
              <a:t>update </a:t>
            </a:r>
            <a:r>
              <a:rPr sz="5700" spc="229" dirty="0">
                <a:latin typeface="Arial Narrow"/>
                <a:cs typeface="Arial Narrow"/>
              </a:rPr>
              <a:t>the</a:t>
            </a:r>
            <a:r>
              <a:rPr sz="5700" spc="90" dirty="0">
                <a:latin typeface="Arial Narrow"/>
                <a:cs typeface="Arial Narrow"/>
              </a:rPr>
              <a:t> </a:t>
            </a:r>
            <a:r>
              <a:rPr sz="5700" spc="245" dirty="0">
                <a:latin typeface="Arial Narrow"/>
                <a:cs typeface="Arial Narrow"/>
              </a:rPr>
              <a:t>architecture</a:t>
            </a:r>
            <a:endParaRPr sz="57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155" y="185203"/>
            <a:ext cx="9951085" cy="7666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5"/>
              </a:lnSpc>
              <a:tabLst>
                <a:tab pos="5177155" algn="l"/>
              </a:tabLst>
            </a:pPr>
            <a:r>
              <a:rPr sz="800" spc="45" dirty="0">
                <a:latin typeface="Tahoma"/>
                <a:cs typeface="Tahoma"/>
              </a:rPr>
              <a:t>6/2/2018	</a:t>
            </a:r>
            <a:r>
              <a:rPr sz="800" spc="50" dirty="0">
                <a:latin typeface="Tahoma"/>
                <a:cs typeface="Tahoma"/>
              </a:rPr>
              <a:t>ArchUnit</a:t>
            </a:r>
            <a:endParaRPr sz="8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20"/>
              </a:spcBef>
              <a:tabLst>
                <a:tab pos="9657715" algn="l"/>
              </a:tabLst>
            </a:pPr>
            <a:r>
              <a:rPr sz="800" spc="40" dirty="0">
                <a:latin typeface="Tahoma"/>
                <a:cs typeface="Tahoma"/>
              </a:rPr>
              <a:t>http://localhost:8080/?print-pdf#/	</a:t>
            </a:r>
            <a:r>
              <a:rPr sz="800" spc="70" dirty="0">
                <a:latin typeface="Tahoma"/>
                <a:cs typeface="Tahoma"/>
              </a:rPr>
              <a:t>2</a:t>
            </a:r>
            <a:r>
              <a:rPr sz="800" spc="65" dirty="0">
                <a:latin typeface="Tahoma"/>
                <a:cs typeface="Tahoma"/>
              </a:rPr>
              <a:t>0</a:t>
            </a:r>
            <a:r>
              <a:rPr sz="800" spc="-45" dirty="0">
                <a:latin typeface="Tahoma"/>
                <a:cs typeface="Tahoma"/>
              </a:rPr>
              <a:t>/</a:t>
            </a:r>
            <a:r>
              <a:rPr sz="800" spc="70" dirty="0">
                <a:latin typeface="Tahoma"/>
                <a:cs typeface="Tahoma"/>
              </a:rPr>
              <a:t>33</a:t>
            </a:r>
            <a:endParaRPr sz="8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0617200" cy="8039100"/>
          </a:xfrm>
          <a:custGeom>
            <a:avLst/>
            <a:gdLst/>
            <a:ahLst/>
            <a:cxnLst/>
            <a:rect l="l" t="t" r="r" b="b"/>
            <a:pathLst>
              <a:path w="10617200" h="8039100">
                <a:moveTo>
                  <a:pt x="0" y="8039099"/>
                </a:moveTo>
                <a:lnTo>
                  <a:pt x="10617199" y="8039099"/>
                </a:lnTo>
                <a:lnTo>
                  <a:pt x="10617199" y="0"/>
                </a:lnTo>
                <a:lnTo>
                  <a:pt x="0" y="0"/>
                </a:lnTo>
                <a:lnTo>
                  <a:pt x="0" y="80390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54482" y="2587235"/>
            <a:ext cx="6284595" cy="8934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05" dirty="0"/>
              <a:t>Keep </a:t>
            </a:r>
            <a:r>
              <a:rPr spc="229" dirty="0"/>
              <a:t>the</a:t>
            </a:r>
            <a:r>
              <a:rPr spc="540" dirty="0"/>
              <a:t> </a:t>
            </a:r>
            <a:r>
              <a:rPr spc="245" dirty="0"/>
              <a:t>architecture</a:t>
            </a:r>
          </a:p>
        </p:txBody>
      </p:sp>
      <p:sp>
        <p:nvSpPr>
          <p:cNvPr id="5" name="object 5"/>
          <p:cNvSpPr/>
          <p:nvPr/>
        </p:nvSpPr>
        <p:spPr>
          <a:xfrm>
            <a:off x="3513674" y="4037403"/>
            <a:ext cx="133350" cy="133350"/>
          </a:xfrm>
          <a:custGeom>
            <a:avLst/>
            <a:gdLst/>
            <a:ahLst/>
            <a:cxnLst/>
            <a:rect l="l" t="t" r="r" b="b"/>
            <a:pathLst>
              <a:path w="133350" h="133350">
                <a:moveTo>
                  <a:pt x="0" y="0"/>
                </a:moveTo>
                <a:lnTo>
                  <a:pt x="133310" y="0"/>
                </a:lnTo>
                <a:lnTo>
                  <a:pt x="133310" y="133310"/>
                </a:lnTo>
                <a:lnTo>
                  <a:pt x="0" y="1333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13674" y="4570644"/>
            <a:ext cx="133350" cy="133350"/>
          </a:xfrm>
          <a:custGeom>
            <a:avLst/>
            <a:gdLst/>
            <a:ahLst/>
            <a:cxnLst/>
            <a:rect l="l" t="t" r="r" b="b"/>
            <a:pathLst>
              <a:path w="133350" h="133350">
                <a:moveTo>
                  <a:pt x="0" y="0"/>
                </a:moveTo>
                <a:lnTo>
                  <a:pt x="133310" y="0"/>
                </a:lnTo>
                <a:lnTo>
                  <a:pt x="133310" y="133310"/>
                </a:lnTo>
                <a:lnTo>
                  <a:pt x="0" y="1333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13674" y="5103885"/>
            <a:ext cx="133350" cy="133350"/>
          </a:xfrm>
          <a:custGeom>
            <a:avLst/>
            <a:gdLst/>
            <a:ahLst/>
            <a:cxnLst/>
            <a:rect l="l" t="t" r="r" b="b"/>
            <a:pathLst>
              <a:path w="133350" h="133350">
                <a:moveTo>
                  <a:pt x="0" y="0"/>
                </a:moveTo>
                <a:lnTo>
                  <a:pt x="133310" y="0"/>
                </a:lnTo>
                <a:lnTo>
                  <a:pt x="133310" y="133310"/>
                </a:lnTo>
                <a:lnTo>
                  <a:pt x="0" y="1333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834249" y="3773696"/>
            <a:ext cx="2849245" cy="215836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3200" spc="70" dirty="0">
                <a:latin typeface="Tahoma"/>
                <a:cs typeface="Tahoma"/>
              </a:rPr>
              <a:t>Present</a:t>
            </a:r>
            <a:endParaRPr sz="3200">
              <a:latin typeface="Tahoma"/>
              <a:cs typeface="Tahoma"/>
            </a:endParaRPr>
          </a:p>
          <a:p>
            <a:pPr marL="12700" marR="5080">
              <a:lnSpc>
                <a:spcPct val="109300"/>
              </a:lnSpc>
            </a:pPr>
            <a:r>
              <a:rPr sz="3200" spc="85" dirty="0">
                <a:latin typeface="Tahoma"/>
                <a:cs typeface="Tahoma"/>
              </a:rPr>
              <a:t>Open</a:t>
            </a:r>
            <a:r>
              <a:rPr sz="3200" spc="-409" dirty="0">
                <a:latin typeface="Tahoma"/>
                <a:cs typeface="Tahoma"/>
              </a:rPr>
              <a:t> </a:t>
            </a:r>
            <a:r>
              <a:rPr sz="3200" spc="95" dirty="0">
                <a:latin typeface="Tahoma"/>
                <a:cs typeface="Tahoma"/>
              </a:rPr>
              <a:t>to</a:t>
            </a:r>
            <a:r>
              <a:rPr sz="3200" spc="-405" dirty="0">
                <a:latin typeface="Tahoma"/>
                <a:cs typeface="Tahoma"/>
              </a:rPr>
              <a:t> </a:t>
            </a:r>
            <a:r>
              <a:rPr sz="3200" spc="-20" dirty="0">
                <a:latin typeface="Tahoma"/>
                <a:cs typeface="Tahoma"/>
              </a:rPr>
              <a:t>change  </a:t>
            </a:r>
            <a:r>
              <a:rPr sz="3200" spc="75" dirty="0">
                <a:latin typeface="Tahoma"/>
                <a:cs typeface="Tahoma"/>
              </a:rPr>
              <a:t>Closed </a:t>
            </a:r>
            <a:r>
              <a:rPr sz="3200" spc="95" dirty="0">
                <a:latin typeface="Tahoma"/>
                <a:cs typeface="Tahoma"/>
              </a:rPr>
              <a:t>to  </a:t>
            </a:r>
            <a:r>
              <a:rPr sz="3200" spc="70" dirty="0">
                <a:latin typeface="Tahoma"/>
                <a:cs typeface="Tahoma"/>
              </a:rPr>
              <a:t>volatility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501207" y="165206"/>
            <a:ext cx="46228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65" dirty="0">
                <a:latin typeface="Tahoma"/>
                <a:cs typeface="Tahoma"/>
              </a:rPr>
              <a:t>A</a:t>
            </a:r>
            <a:r>
              <a:rPr sz="800" spc="20" dirty="0">
                <a:latin typeface="Tahoma"/>
                <a:cs typeface="Tahoma"/>
              </a:rPr>
              <a:t>r</a:t>
            </a:r>
            <a:r>
              <a:rPr sz="800" spc="55" dirty="0">
                <a:latin typeface="Tahoma"/>
                <a:cs typeface="Tahoma"/>
              </a:rPr>
              <a:t>chUnit</a:t>
            </a:r>
            <a:endParaRPr sz="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6155" y="7733517"/>
            <a:ext cx="9951085" cy="118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5"/>
              </a:lnSpc>
              <a:tabLst>
                <a:tab pos="9722485" algn="l"/>
              </a:tabLst>
            </a:pPr>
            <a:r>
              <a:rPr sz="800" spc="40" dirty="0">
                <a:latin typeface="Tahoma"/>
                <a:cs typeface="Tahoma"/>
              </a:rPr>
              <a:t>http://localhost:8080/?print-pdf#/	</a:t>
            </a:r>
            <a:r>
              <a:rPr sz="800" spc="65" dirty="0">
                <a:latin typeface="Tahoma"/>
                <a:cs typeface="Tahoma"/>
              </a:rPr>
              <a:t>2</a:t>
            </a:r>
            <a:r>
              <a:rPr sz="800" spc="-45" dirty="0">
                <a:latin typeface="Tahoma"/>
                <a:cs typeface="Tahoma"/>
              </a:rPr>
              <a:t>/</a:t>
            </a:r>
            <a:r>
              <a:rPr sz="800" spc="70" dirty="0">
                <a:latin typeface="Tahoma"/>
                <a:cs typeface="Tahoma"/>
              </a:rPr>
              <a:t>33</a:t>
            </a:r>
            <a:endParaRPr sz="8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2809034"/>
            <a:ext cx="10617200" cy="5230495"/>
          </a:xfrm>
          <a:custGeom>
            <a:avLst/>
            <a:gdLst/>
            <a:ahLst/>
            <a:cxnLst/>
            <a:rect l="l" t="t" r="r" b="b"/>
            <a:pathLst>
              <a:path w="10617200" h="5230495">
                <a:moveTo>
                  <a:pt x="0" y="0"/>
                </a:moveTo>
                <a:lnTo>
                  <a:pt x="10617199" y="0"/>
                </a:lnTo>
                <a:lnTo>
                  <a:pt x="10617199" y="5230065"/>
                </a:lnTo>
                <a:lnTo>
                  <a:pt x="0" y="523006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57189" y="2301182"/>
            <a:ext cx="149352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240" dirty="0">
                <a:latin typeface="Tahoma"/>
                <a:cs typeface="Tahoma"/>
              </a:rPr>
              <a:t>O</a:t>
            </a:r>
            <a:r>
              <a:rPr sz="2700" spc="-5" dirty="0">
                <a:latin typeface="Tahoma"/>
                <a:cs typeface="Tahoma"/>
              </a:rPr>
              <a:t>v</a:t>
            </a:r>
            <a:r>
              <a:rPr sz="2700" spc="-10" dirty="0">
                <a:latin typeface="Tahoma"/>
                <a:cs typeface="Tahoma"/>
              </a:rPr>
              <a:t>e</a:t>
            </a:r>
            <a:r>
              <a:rPr sz="2700" spc="114" dirty="0">
                <a:latin typeface="Tahoma"/>
                <a:cs typeface="Tahoma"/>
              </a:rPr>
              <a:t>r</a:t>
            </a:r>
            <a:r>
              <a:rPr sz="2700" spc="35" dirty="0">
                <a:latin typeface="Tahoma"/>
                <a:cs typeface="Tahoma"/>
              </a:rPr>
              <a:t>v</a:t>
            </a:r>
            <a:r>
              <a:rPr sz="2700" spc="70" dirty="0">
                <a:latin typeface="Tahoma"/>
                <a:cs typeface="Tahoma"/>
              </a:rPr>
              <a:t>i</a:t>
            </a:r>
            <a:r>
              <a:rPr sz="2700" spc="-10" dirty="0">
                <a:latin typeface="Tahoma"/>
                <a:cs typeface="Tahoma"/>
              </a:rPr>
              <a:t>e</a:t>
            </a:r>
            <a:r>
              <a:rPr sz="2700" spc="60" dirty="0">
                <a:latin typeface="Tahoma"/>
                <a:cs typeface="Tahoma"/>
              </a:rPr>
              <a:t>w</a:t>
            </a:r>
            <a:endParaRPr sz="27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85629" y="2799512"/>
            <a:ext cx="9655810" cy="438150"/>
          </a:xfrm>
          <a:custGeom>
            <a:avLst/>
            <a:gdLst/>
            <a:ahLst/>
            <a:cxnLst/>
            <a:rect l="l" t="t" r="r" b="b"/>
            <a:pathLst>
              <a:path w="9655810" h="438150">
                <a:moveTo>
                  <a:pt x="9607851" y="438019"/>
                </a:moveTo>
                <a:lnTo>
                  <a:pt x="47610" y="438019"/>
                </a:lnTo>
                <a:lnTo>
                  <a:pt x="38111" y="437146"/>
                </a:lnTo>
                <a:lnTo>
                  <a:pt x="3486" y="408684"/>
                </a:lnTo>
                <a:lnTo>
                  <a:pt x="0" y="390408"/>
                </a:lnTo>
                <a:lnTo>
                  <a:pt x="0" y="47610"/>
                </a:lnTo>
                <a:lnTo>
                  <a:pt x="21278" y="7843"/>
                </a:lnTo>
                <a:lnTo>
                  <a:pt x="47610" y="0"/>
                </a:lnTo>
                <a:lnTo>
                  <a:pt x="9607851" y="0"/>
                </a:lnTo>
                <a:lnTo>
                  <a:pt x="9647617" y="21277"/>
                </a:lnTo>
                <a:lnTo>
                  <a:pt x="9655462" y="47610"/>
                </a:lnTo>
                <a:lnTo>
                  <a:pt x="9655462" y="390408"/>
                </a:lnTo>
                <a:lnTo>
                  <a:pt x="9634184" y="430173"/>
                </a:lnTo>
                <a:lnTo>
                  <a:pt x="9607851" y="438019"/>
                </a:lnTo>
                <a:close/>
              </a:path>
            </a:pathLst>
          </a:custGeom>
          <a:solidFill>
            <a:srgbClr val="BABA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5629" y="3285142"/>
            <a:ext cx="9655810" cy="438150"/>
          </a:xfrm>
          <a:custGeom>
            <a:avLst/>
            <a:gdLst/>
            <a:ahLst/>
            <a:cxnLst/>
            <a:rect l="l" t="t" r="r" b="b"/>
            <a:pathLst>
              <a:path w="9655810" h="438150">
                <a:moveTo>
                  <a:pt x="9607851" y="438019"/>
                </a:moveTo>
                <a:lnTo>
                  <a:pt x="47610" y="438019"/>
                </a:lnTo>
                <a:lnTo>
                  <a:pt x="38111" y="437146"/>
                </a:lnTo>
                <a:lnTo>
                  <a:pt x="3486" y="408684"/>
                </a:lnTo>
                <a:lnTo>
                  <a:pt x="0" y="390408"/>
                </a:lnTo>
                <a:lnTo>
                  <a:pt x="0" y="47610"/>
                </a:lnTo>
                <a:lnTo>
                  <a:pt x="21278" y="7843"/>
                </a:lnTo>
                <a:lnTo>
                  <a:pt x="47610" y="0"/>
                </a:lnTo>
                <a:lnTo>
                  <a:pt x="9607851" y="0"/>
                </a:lnTo>
                <a:lnTo>
                  <a:pt x="9647617" y="21277"/>
                </a:lnTo>
                <a:lnTo>
                  <a:pt x="9655462" y="47610"/>
                </a:lnTo>
                <a:lnTo>
                  <a:pt x="9655462" y="390408"/>
                </a:lnTo>
                <a:lnTo>
                  <a:pt x="9634184" y="430173"/>
                </a:lnTo>
                <a:lnTo>
                  <a:pt x="9607851" y="438019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5629" y="3770772"/>
            <a:ext cx="9655810" cy="438150"/>
          </a:xfrm>
          <a:custGeom>
            <a:avLst/>
            <a:gdLst/>
            <a:ahLst/>
            <a:cxnLst/>
            <a:rect l="l" t="t" r="r" b="b"/>
            <a:pathLst>
              <a:path w="9655810" h="438150">
                <a:moveTo>
                  <a:pt x="9607851" y="438019"/>
                </a:moveTo>
                <a:lnTo>
                  <a:pt x="47610" y="438019"/>
                </a:lnTo>
                <a:lnTo>
                  <a:pt x="38111" y="437146"/>
                </a:lnTo>
                <a:lnTo>
                  <a:pt x="3486" y="408684"/>
                </a:lnTo>
                <a:lnTo>
                  <a:pt x="0" y="390408"/>
                </a:lnTo>
                <a:lnTo>
                  <a:pt x="0" y="47610"/>
                </a:lnTo>
                <a:lnTo>
                  <a:pt x="21278" y="7843"/>
                </a:lnTo>
                <a:lnTo>
                  <a:pt x="47610" y="0"/>
                </a:lnTo>
                <a:lnTo>
                  <a:pt x="9607851" y="0"/>
                </a:lnTo>
                <a:lnTo>
                  <a:pt x="9647617" y="21277"/>
                </a:lnTo>
                <a:lnTo>
                  <a:pt x="9655462" y="47610"/>
                </a:lnTo>
                <a:lnTo>
                  <a:pt x="9655462" y="390408"/>
                </a:lnTo>
                <a:lnTo>
                  <a:pt x="9634184" y="430173"/>
                </a:lnTo>
                <a:lnTo>
                  <a:pt x="9607851" y="438019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5629" y="4256402"/>
            <a:ext cx="9655810" cy="438150"/>
          </a:xfrm>
          <a:custGeom>
            <a:avLst/>
            <a:gdLst/>
            <a:ahLst/>
            <a:cxnLst/>
            <a:rect l="l" t="t" r="r" b="b"/>
            <a:pathLst>
              <a:path w="9655810" h="438150">
                <a:moveTo>
                  <a:pt x="9607851" y="438019"/>
                </a:moveTo>
                <a:lnTo>
                  <a:pt x="47610" y="438019"/>
                </a:lnTo>
                <a:lnTo>
                  <a:pt x="38111" y="437146"/>
                </a:lnTo>
                <a:lnTo>
                  <a:pt x="3486" y="408685"/>
                </a:lnTo>
                <a:lnTo>
                  <a:pt x="0" y="390408"/>
                </a:lnTo>
                <a:lnTo>
                  <a:pt x="0" y="47610"/>
                </a:lnTo>
                <a:lnTo>
                  <a:pt x="21278" y="7844"/>
                </a:lnTo>
                <a:lnTo>
                  <a:pt x="47610" y="0"/>
                </a:lnTo>
                <a:lnTo>
                  <a:pt x="9607851" y="0"/>
                </a:lnTo>
                <a:lnTo>
                  <a:pt x="9647617" y="21278"/>
                </a:lnTo>
                <a:lnTo>
                  <a:pt x="9655462" y="47610"/>
                </a:lnTo>
                <a:lnTo>
                  <a:pt x="9655462" y="390408"/>
                </a:lnTo>
                <a:lnTo>
                  <a:pt x="9634184" y="430173"/>
                </a:lnTo>
                <a:lnTo>
                  <a:pt x="9607851" y="438019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5629" y="4742031"/>
            <a:ext cx="9655810" cy="438150"/>
          </a:xfrm>
          <a:custGeom>
            <a:avLst/>
            <a:gdLst/>
            <a:ahLst/>
            <a:cxnLst/>
            <a:rect l="l" t="t" r="r" b="b"/>
            <a:pathLst>
              <a:path w="9655810" h="438150">
                <a:moveTo>
                  <a:pt x="9607851" y="438019"/>
                </a:moveTo>
                <a:lnTo>
                  <a:pt x="47610" y="438019"/>
                </a:lnTo>
                <a:lnTo>
                  <a:pt x="38111" y="437147"/>
                </a:lnTo>
                <a:lnTo>
                  <a:pt x="29333" y="434532"/>
                </a:lnTo>
                <a:lnTo>
                  <a:pt x="871" y="399907"/>
                </a:lnTo>
                <a:lnTo>
                  <a:pt x="0" y="390408"/>
                </a:lnTo>
                <a:lnTo>
                  <a:pt x="0" y="47610"/>
                </a:lnTo>
                <a:lnTo>
                  <a:pt x="21278" y="7844"/>
                </a:lnTo>
                <a:lnTo>
                  <a:pt x="47610" y="0"/>
                </a:lnTo>
                <a:lnTo>
                  <a:pt x="9607851" y="0"/>
                </a:lnTo>
                <a:lnTo>
                  <a:pt x="9647617" y="21278"/>
                </a:lnTo>
                <a:lnTo>
                  <a:pt x="9655462" y="47610"/>
                </a:lnTo>
                <a:lnTo>
                  <a:pt x="9655462" y="390408"/>
                </a:lnTo>
                <a:lnTo>
                  <a:pt x="9634184" y="430174"/>
                </a:lnTo>
                <a:lnTo>
                  <a:pt x="9617351" y="437147"/>
                </a:lnTo>
                <a:lnTo>
                  <a:pt x="9607851" y="438019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5629" y="5227661"/>
            <a:ext cx="9655810" cy="438150"/>
          </a:xfrm>
          <a:custGeom>
            <a:avLst/>
            <a:gdLst/>
            <a:ahLst/>
            <a:cxnLst/>
            <a:rect l="l" t="t" r="r" b="b"/>
            <a:pathLst>
              <a:path w="9655810" h="438150">
                <a:moveTo>
                  <a:pt x="9607851" y="438019"/>
                </a:moveTo>
                <a:lnTo>
                  <a:pt x="47610" y="438019"/>
                </a:lnTo>
                <a:lnTo>
                  <a:pt x="38111" y="437147"/>
                </a:lnTo>
                <a:lnTo>
                  <a:pt x="29333" y="434532"/>
                </a:lnTo>
                <a:lnTo>
                  <a:pt x="871" y="399907"/>
                </a:lnTo>
                <a:lnTo>
                  <a:pt x="0" y="390408"/>
                </a:lnTo>
                <a:lnTo>
                  <a:pt x="0" y="47610"/>
                </a:lnTo>
                <a:lnTo>
                  <a:pt x="21278" y="7843"/>
                </a:lnTo>
                <a:lnTo>
                  <a:pt x="47610" y="0"/>
                </a:lnTo>
                <a:lnTo>
                  <a:pt x="9607851" y="0"/>
                </a:lnTo>
                <a:lnTo>
                  <a:pt x="9647617" y="21277"/>
                </a:lnTo>
                <a:lnTo>
                  <a:pt x="9655462" y="47610"/>
                </a:lnTo>
                <a:lnTo>
                  <a:pt x="9655462" y="390408"/>
                </a:lnTo>
                <a:lnTo>
                  <a:pt x="9634184" y="430174"/>
                </a:lnTo>
                <a:lnTo>
                  <a:pt x="9617351" y="437147"/>
                </a:lnTo>
                <a:lnTo>
                  <a:pt x="9607851" y="438019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434765" y="2722061"/>
            <a:ext cx="3748404" cy="2939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39494" marR="1031875" algn="ctr">
              <a:lnSpc>
                <a:spcPct val="118000"/>
              </a:lnSpc>
              <a:spcBef>
                <a:spcPts val="100"/>
              </a:spcBef>
            </a:pPr>
            <a:r>
              <a:rPr sz="2700" spc="400" dirty="0">
                <a:solidFill>
                  <a:srgbClr val="00008A"/>
                </a:solidFill>
                <a:latin typeface="Tahoma"/>
                <a:cs typeface="Tahoma"/>
              </a:rPr>
              <a:t>M</a:t>
            </a:r>
            <a:r>
              <a:rPr sz="2700" spc="35" dirty="0">
                <a:solidFill>
                  <a:srgbClr val="00008A"/>
                </a:solidFill>
                <a:latin typeface="Tahoma"/>
                <a:cs typeface="Tahoma"/>
              </a:rPr>
              <a:t>o</a:t>
            </a:r>
            <a:r>
              <a:rPr sz="2700" spc="100" dirty="0">
                <a:solidFill>
                  <a:srgbClr val="00008A"/>
                </a:solidFill>
                <a:latin typeface="Tahoma"/>
                <a:cs typeface="Tahoma"/>
              </a:rPr>
              <a:t>t</a:t>
            </a:r>
            <a:r>
              <a:rPr sz="2700" spc="70" dirty="0">
                <a:solidFill>
                  <a:srgbClr val="00008A"/>
                </a:solidFill>
                <a:latin typeface="Tahoma"/>
                <a:cs typeface="Tahoma"/>
              </a:rPr>
              <a:t>i</a:t>
            </a:r>
            <a:r>
              <a:rPr sz="2700" spc="35" dirty="0">
                <a:solidFill>
                  <a:srgbClr val="00008A"/>
                </a:solidFill>
                <a:latin typeface="Tahoma"/>
                <a:cs typeface="Tahoma"/>
              </a:rPr>
              <a:t>v</a:t>
            </a:r>
            <a:r>
              <a:rPr sz="2700" spc="-50" dirty="0">
                <a:solidFill>
                  <a:srgbClr val="00008A"/>
                </a:solidFill>
                <a:latin typeface="Tahoma"/>
                <a:cs typeface="Tahoma"/>
              </a:rPr>
              <a:t>a</a:t>
            </a:r>
            <a:r>
              <a:rPr sz="2700" spc="100" dirty="0">
                <a:solidFill>
                  <a:srgbClr val="00008A"/>
                </a:solidFill>
                <a:latin typeface="Tahoma"/>
                <a:cs typeface="Tahoma"/>
              </a:rPr>
              <a:t>t</a:t>
            </a:r>
            <a:r>
              <a:rPr sz="2700" spc="70" dirty="0">
                <a:solidFill>
                  <a:srgbClr val="00008A"/>
                </a:solidFill>
                <a:latin typeface="Tahoma"/>
                <a:cs typeface="Tahoma"/>
              </a:rPr>
              <a:t>i</a:t>
            </a:r>
            <a:r>
              <a:rPr sz="2700" spc="35" dirty="0">
                <a:solidFill>
                  <a:srgbClr val="00008A"/>
                </a:solidFill>
                <a:latin typeface="Tahoma"/>
                <a:cs typeface="Tahoma"/>
              </a:rPr>
              <a:t>o</a:t>
            </a:r>
            <a:r>
              <a:rPr sz="2700" spc="-5" dirty="0">
                <a:solidFill>
                  <a:srgbClr val="00008A"/>
                </a:solidFill>
                <a:latin typeface="Tahoma"/>
                <a:cs typeface="Tahoma"/>
              </a:rPr>
              <a:t>n  </a:t>
            </a:r>
            <a:r>
              <a:rPr sz="2700" spc="225" dirty="0">
                <a:solidFill>
                  <a:srgbClr val="00008A"/>
                </a:solidFill>
                <a:latin typeface="Tahoma"/>
                <a:cs typeface="Tahoma"/>
              </a:rPr>
              <a:t>C</a:t>
            </a:r>
            <a:r>
              <a:rPr sz="2700" spc="-5" dirty="0">
                <a:solidFill>
                  <a:srgbClr val="00008A"/>
                </a:solidFill>
                <a:latin typeface="Tahoma"/>
                <a:cs typeface="Tahoma"/>
              </a:rPr>
              <a:t>h</a:t>
            </a:r>
            <a:r>
              <a:rPr sz="2700" spc="-50" dirty="0">
                <a:solidFill>
                  <a:srgbClr val="00008A"/>
                </a:solidFill>
                <a:latin typeface="Tahoma"/>
                <a:cs typeface="Tahoma"/>
              </a:rPr>
              <a:t>a</a:t>
            </a:r>
            <a:r>
              <a:rPr sz="2700" spc="70" dirty="0">
                <a:solidFill>
                  <a:srgbClr val="00008A"/>
                </a:solidFill>
                <a:latin typeface="Tahoma"/>
                <a:cs typeface="Tahoma"/>
              </a:rPr>
              <a:t>ll</a:t>
            </a:r>
            <a:r>
              <a:rPr sz="2700" spc="-10" dirty="0">
                <a:solidFill>
                  <a:srgbClr val="00008A"/>
                </a:solidFill>
                <a:latin typeface="Tahoma"/>
                <a:cs typeface="Tahoma"/>
              </a:rPr>
              <a:t>e</a:t>
            </a:r>
            <a:r>
              <a:rPr sz="2700" spc="-5" dirty="0">
                <a:solidFill>
                  <a:srgbClr val="00008A"/>
                </a:solidFill>
                <a:latin typeface="Tahoma"/>
                <a:cs typeface="Tahoma"/>
              </a:rPr>
              <a:t>n</a:t>
            </a:r>
            <a:r>
              <a:rPr sz="2700" spc="-114" dirty="0">
                <a:solidFill>
                  <a:srgbClr val="00008A"/>
                </a:solidFill>
                <a:latin typeface="Tahoma"/>
                <a:cs typeface="Tahoma"/>
              </a:rPr>
              <a:t>g</a:t>
            </a:r>
            <a:r>
              <a:rPr sz="2700" spc="-10" dirty="0">
                <a:solidFill>
                  <a:srgbClr val="00008A"/>
                </a:solidFill>
                <a:latin typeface="Tahoma"/>
                <a:cs typeface="Tahoma"/>
              </a:rPr>
              <a:t>e</a:t>
            </a:r>
            <a:r>
              <a:rPr sz="2700" spc="-35" dirty="0">
                <a:solidFill>
                  <a:srgbClr val="00008A"/>
                </a:solidFill>
                <a:latin typeface="Tahoma"/>
                <a:cs typeface="Tahoma"/>
              </a:rPr>
              <a:t>s</a:t>
            </a:r>
            <a:endParaRPr sz="2700">
              <a:latin typeface="Tahoma"/>
              <a:cs typeface="Tahoma"/>
            </a:endParaRPr>
          </a:p>
          <a:p>
            <a:pPr marL="12700" marR="5080" algn="ctr">
              <a:lnSpc>
                <a:spcPct val="118000"/>
              </a:lnSpc>
            </a:pPr>
            <a:r>
              <a:rPr sz="2700" spc="40" dirty="0">
                <a:solidFill>
                  <a:srgbClr val="00008A"/>
                </a:solidFill>
                <a:latin typeface="Tahoma"/>
                <a:cs typeface="Tahoma"/>
              </a:rPr>
              <a:t>Continuous</a:t>
            </a:r>
            <a:r>
              <a:rPr sz="2700" spc="-385" dirty="0">
                <a:solidFill>
                  <a:srgbClr val="00008A"/>
                </a:solidFill>
                <a:latin typeface="Tahoma"/>
                <a:cs typeface="Tahoma"/>
              </a:rPr>
              <a:t> </a:t>
            </a:r>
            <a:r>
              <a:rPr sz="2700" spc="60" dirty="0">
                <a:solidFill>
                  <a:srgbClr val="00008A"/>
                </a:solidFill>
                <a:latin typeface="Tahoma"/>
                <a:cs typeface="Tahoma"/>
              </a:rPr>
              <a:t>Architecture </a:t>
            </a:r>
            <a:r>
              <a:rPr sz="2700" spc="-5" dirty="0">
                <a:solidFill>
                  <a:srgbClr val="00008A"/>
                </a:solidFill>
                <a:latin typeface="Tahoma"/>
                <a:cs typeface="Tahoma"/>
              </a:rPr>
              <a:t> </a:t>
            </a:r>
            <a:r>
              <a:rPr sz="2700" spc="105" dirty="0">
                <a:solidFill>
                  <a:srgbClr val="00008A"/>
                </a:solidFill>
                <a:latin typeface="Tahoma"/>
                <a:cs typeface="Tahoma"/>
              </a:rPr>
              <a:t>How</a:t>
            </a:r>
            <a:r>
              <a:rPr sz="2700" spc="-340" dirty="0">
                <a:solidFill>
                  <a:srgbClr val="00008A"/>
                </a:solidFill>
                <a:latin typeface="Tahoma"/>
                <a:cs typeface="Tahoma"/>
              </a:rPr>
              <a:t> </a:t>
            </a:r>
            <a:r>
              <a:rPr sz="2700" spc="85" dirty="0">
                <a:solidFill>
                  <a:srgbClr val="00008A"/>
                </a:solidFill>
                <a:latin typeface="Tahoma"/>
                <a:cs typeface="Tahoma"/>
              </a:rPr>
              <a:t>ArchUnit</a:t>
            </a:r>
            <a:r>
              <a:rPr sz="2700" spc="-335" dirty="0">
                <a:solidFill>
                  <a:srgbClr val="00008A"/>
                </a:solidFill>
                <a:latin typeface="Tahoma"/>
                <a:cs typeface="Tahoma"/>
              </a:rPr>
              <a:t> </a:t>
            </a:r>
            <a:r>
              <a:rPr sz="2700" spc="-15" dirty="0">
                <a:solidFill>
                  <a:srgbClr val="00008A"/>
                </a:solidFill>
                <a:latin typeface="Tahoma"/>
                <a:cs typeface="Tahoma"/>
              </a:rPr>
              <a:t>can</a:t>
            </a:r>
            <a:r>
              <a:rPr sz="2700" spc="-335" dirty="0">
                <a:solidFill>
                  <a:srgbClr val="00008A"/>
                </a:solidFill>
                <a:latin typeface="Tahoma"/>
                <a:cs typeface="Tahoma"/>
              </a:rPr>
              <a:t> </a:t>
            </a:r>
            <a:r>
              <a:rPr sz="2700" spc="15" dirty="0">
                <a:solidFill>
                  <a:srgbClr val="00008A"/>
                </a:solidFill>
                <a:latin typeface="Tahoma"/>
                <a:cs typeface="Tahoma"/>
              </a:rPr>
              <a:t>help  </a:t>
            </a:r>
            <a:r>
              <a:rPr sz="2700" spc="40" dirty="0">
                <a:solidFill>
                  <a:srgbClr val="00008A"/>
                </a:solidFill>
                <a:latin typeface="Tahoma"/>
                <a:cs typeface="Tahoma"/>
              </a:rPr>
              <a:t>Demo</a:t>
            </a:r>
            <a:endParaRPr sz="27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585"/>
              </a:spcBef>
            </a:pPr>
            <a:r>
              <a:rPr sz="2700" spc="-20" dirty="0">
                <a:solidFill>
                  <a:srgbClr val="0000F0"/>
                </a:solidFill>
                <a:latin typeface="Tahoma"/>
                <a:cs typeface="Tahoma"/>
              </a:rPr>
              <a:t>Try </a:t>
            </a:r>
            <a:r>
              <a:rPr sz="2700" spc="85" dirty="0">
                <a:solidFill>
                  <a:srgbClr val="0000F0"/>
                </a:solidFill>
                <a:latin typeface="Tahoma"/>
                <a:cs typeface="Tahoma"/>
              </a:rPr>
              <a:t>it</a:t>
            </a:r>
            <a:r>
              <a:rPr sz="2700" spc="-640" dirty="0">
                <a:solidFill>
                  <a:srgbClr val="0000F0"/>
                </a:solidFill>
                <a:latin typeface="Tahoma"/>
                <a:cs typeface="Tahoma"/>
              </a:rPr>
              <a:t> </a:t>
            </a:r>
            <a:r>
              <a:rPr sz="2700" spc="25" dirty="0">
                <a:solidFill>
                  <a:srgbClr val="0000F0"/>
                </a:solidFill>
                <a:latin typeface="Tahoma"/>
                <a:cs typeface="Tahoma"/>
              </a:rPr>
              <a:t>yourself</a:t>
            </a:r>
            <a:endParaRPr sz="2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155" y="185203"/>
            <a:ext cx="9951085" cy="7666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5"/>
              </a:lnSpc>
              <a:tabLst>
                <a:tab pos="5177155" algn="l"/>
              </a:tabLst>
            </a:pPr>
            <a:r>
              <a:rPr sz="800" spc="45" dirty="0">
                <a:latin typeface="Tahoma"/>
                <a:cs typeface="Tahoma"/>
              </a:rPr>
              <a:t>6/2/2018	</a:t>
            </a:r>
            <a:r>
              <a:rPr sz="800" spc="50" dirty="0">
                <a:latin typeface="Tahoma"/>
                <a:cs typeface="Tahoma"/>
              </a:rPr>
              <a:t>ArchUnit</a:t>
            </a:r>
            <a:endParaRPr sz="8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20"/>
              </a:spcBef>
              <a:tabLst>
                <a:tab pos="9657715" algn="l"/>
              </a:tabLst>
            </a:pPr>
            <a:r>
              <a:rPr sz="800" spc="40" dirty="0">
                <a:latin typeface="Tahoma"/>
                <a:cs typeface="Tahoma"/>
              </a:rPr>
              <a:t>http://localhost:8080/?print-pdf#/	</a:t>
            </a:r>
            <a:r>
              <a:rPr sz="800" spc="70" dirty="0">
                <a:latin typeface="Tahoma"/>
                <a:cs typeface="Tahoma"/>
              </a:rPr>
              <a:t>2</a:t>
            </a:r>
            <a:r>
              <a:rPr sz="800" spc="65" dirty="0">
                <a:latin typeface="Tahoma"/>
                <a:cs typeface="Tahoma"/>
              </a:rPr>
              <a:t>1</a:t>
            </a:r>
            <a:r>
              <a:rPr sz="800" spc="-45" dirty="0">
                <a:latin typeface="Tahoma"/>
                <a:cs typeface="Tahoma"/>
              </a:rPr>
              <a:t>/</a:t>
            </a:r>
            <a:r>
              <a:rPr sz="800" spc="70" dirty="0">
                <a:latin typeface="Tahoma"/>
                <a:cs typeface="Tahoma"/>
              </a:rPr>
              <a:t>33</a:t>
            </a:r>
            <a:endParaRPr sz="8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0617200" cy="8039100"/>
          </a:xfrm>
          <a:custGeom>
            <a:avLst/>
            <a:gdLst/>
            <a:ahLst/>
            <a:cxnLst/>
            <a:rect l="l" t="t" r="r" b="b"/>
            <a:pathLst>
              <a:path w="10617200" h="8039100">
                <a:moveTo>
                  <a:pt x="0" y="8039099"/>
                </a:moveTo>
                <a:lnTo>
                  <a:pt x="10617199" y="8039099"/>
                </a:lnTo>
                <a:lnTo>
                  <a:pt x="10617199" y="0"/>
                </a:lnTo>
                <a:lnTo>
                  <a:pt x="0" y="0"/>
                </a:lnTo>
                <a:lnTo>
                  <a:pt x="0" y="80390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5629" y="2799523"/>
            <a:ext cx="9655810" cy="438150"/>
          </a:xfrm>
          <a:custGeom>
            <a:avLst/>
            <a:gdLst/>
            <a:ahLst/>
            <a:cxnLst/>
            <a:rect l="l" t="t" r="r" b="b"/>
            <a:pathLst>
              <a:path w="9655810" h="438150">
                <a:moveTo>
                  <a:pt x="9607851" y="438019"/>
                </a:moveTo>
                <a:lnTo>
                  <a:pt x="47610" y="438019"/>
                </a:lnTo>
                <a:lnTo>
                  <a:pt x="38111" y="437136"/>
                </a:lnTo>
                <a:lnTo>
                  <a:pt x="3486" y="408668"/>
                </a:lnTo>
                <a:lnTo>
                  <a:pt x="0" y="390408"/>
                </a:lnTo>
                <a:lnTo>
                  <a:pt x="0" y="47610"/>
                </a:lnTo>
                <a:lnTo>
                  <a:pt x="21278" y="7837"/>
                </a:lnTo>
                <a:lnTo>
                  <a:pt x="47610" y="0"/>
                </a:lnTo>
                <a:lnTo>
                  <a:pt x="9607851" y="0"/>
                </a:lnTo>
                <a:lnTo>
                  <a:pt x="9647617" y="21264"/>
                </a:lnTo>
                <a:lnTo>
                  <a:pt x="9655462" y="47610"/>
                </a:lnTo>
                <a:lnTo>
                  <a:pt x="9655462" y="390408"/>
                </a:lnTo>
                <a:lnTo>
                  <a:pt x="9634184" y="430154"/>
                </a:lnTo>
                <a:lnTo>
                  <a:pt x="9607851" y="438019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5629" y="3285153"/>
            <a:ext cx="9655810" cy="438150"/>
          </a:xfrm>
          <a:custGeom>
            <a:avLst/>
            <a:gdLst/>
            <a:ahLst/>
            <a:cxnLst/>
            <a:rect l="l" t="t" r="r" b="b"/>
            <a:pathLst>
              <a:path w="9655810" h="438150">
                <a:moveTo>
                  <a:pt x="9607851" y="438019"/>
                </a:moveTo>
                <a:lnTo>
                  <a:pt x="47610" y="438019"/>
                </a:lnTo>
                <a:lnTo>
                  <a:pt x="38111" y="437136"/>
                </a:lnTo>
                <a:lnTo>
                  <a:pt x="3486" y="408668"/>
                </a:lnTo>
                <a:lnTo>
                  <a:pt x="0" y="390408"/>
                </a:lnTo>
                <a:lnTo>
                  <a:pt x="0" y="47610"/>
                </a:lnTo>
                <a:lnTo>
                  <a:pt x="21278" y="7837"/>
                </a:lnTo>
                <a:lnTo>
                  <a:pt x="47610" y="0"/>
                </a:lnTo>
                <a:lnTo>
                  <a:pt x="9607851" y="0"/>
                </a:lnTo>
                <a:lnTo>
                  <a:pt x="9647617" y="21264"/>
                </a:lnTo>
                <a:lnTo>
                  <a:pt x="9655462" y="47610"/>
                </a:lnTo>
                <a:lnTo>
                  <a:pt x="9655462" y="390408"/>
                </a:lnTo>
                <a:lnTo>
                  <a:pt x="9634184" y="430154"/>
                </a:lnTo>
                <a:lnTo>
                  <a:pt x="9607851" y="438019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5629" y="3770783"/>
            <a:ext cx="9655810" cy="438150"/>
          </a:xfrm>
          <a:custGeom>
            <a:avLst/>
            <a:gdLst/>
            <a:ahLst/>
            <a:cxnLst/>
            <a:rect l="l" t="t" r="r" b="b"/>
            <a:pathLst>
              <a:path w="9655810" h="438150">
                <a:moveTo>
                  <a:pt x="9607851" y="438019"/>
                </a:moveTo>
                <a:lnTo>
                  <a:pt x="47610" y="438019"/>
                </a:lnTo>
                <a:lnTo>
                  <a:pt x="38111" y="437136"/>
                </a:lnTo>
                <a:lnTo>
                  <a:pt x="3486" y="408668"/>
                </a:lnTo>
                <a:lnTo>
                  <a:pt x="0" y="390408"/>
                </a:lnTo>
                <a:lnTo>
                  <a:pt x="0" y="47610"/>
                </a:lnTo>
                <a:lnTo>
                  <a:pt x="21278" y="7837"/>
                </a:lnTo>
                <a:lnTo>
                  <a:pt x="47610" y="0"/>
                </a:lnTo>
                <a:lnTo>
                  <a:pt x="9607851" y="0"/>
                </a:lnTo>
                <a:lnTo>
                  <a:pt x="9647617" y="21264"/>
                </a:lnTo>
                <a:lnTo>
                  <a:pt x="9655462" y="47610"/>
                </a:lnTo>
                <a:lnTo>
                  <a:pt x="9655462" y="390408"/>
                </a:lnTo>
                <a:lnTo>
                  <a:pt x="9634184" y="430154"/>
                </a:lnTo>
                <a:lnTo>
                  <a:pt x="9607851" y="438019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5629" y="4256413"/>
            <a:ext cx="9655810" cy="438150"/>
          </a:xfrm>
          <a:custGeom>
            <a:avLst/>
            <a:gdLst/>
            <a:ahLst/>
            <a:cxnLst/>
            <a:rect l="l" t="t" r="r" b="b"/>
            <a:pathLst>
              <a:path w="9655810" h="438150">
                <a:moveTo>
                  <a:pt x="9607851" y="438019"/>
                </a:moveTo>
                <a:lnTo>
                  <a:pt x="47610" y="438019"/>
                </a:lnTo>
                <a:lnTo>
                  <a:pt x="38111" y="437136"/>
                </a:lnTo>
                <a:lnTo>
                  <a:pt x="3486" y="408668"/>
                </a:lnTo>
                <a:lnTo>
                  <a:pt x="0" y="390408"/>
                </a:lnTo>
                <a:lnTo>
                  <a:pt x="0" y="47610"/>
                </a:lnTo>
                <a:lnTo>
                  <a:pt x="21278" y="7837"/>
                </a:lnTo>
                <a:lnTo>
                  <a:pt x="47610" y="0"/>
                </a:lnTo>
                <a:lnTo>
                  <a:pt x="9607851" y="0"/>
                </a:lnTo>
                <a:lnTo>
                  <a:pt x="9647617" y="21264"/>
                </a:lnTo>
                <a:lnTo>
                  <a:pt x="9655462" y="47610"/>
                </a:lnTo>
                <a:lnTo>
                  <a:pt x="9655462" y="390408"/>
                </a:lnTo>
                <a:lnTo>
                  <a:pt x="9634184" y="430154"/>
                </a:lnTo>
                <a:lnTo>
                  <a:pt x="9607851" y="438019"/>
                </a:lnTo>
                <a:close/>
              </a:path>
            </a:pathLst>
          </a:custGeom>
          <a:solidFill>
            <a:srgbClr val="BABA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5629" y="4742042"/>
            <a:ext cx="9655810" cy="438150"/>
          </a:xfrm>
          <a:custGeom>
            <a:avLst/>
            <a:gdLst/>
            <a:ahLst/>
            <a:cxnLst/>
            <a:rect l="l" t="t" r="r" b="b"/>
            <a:pathLst>
              <a:path w="9655810" h="438150">
                <a:moveTo>
                  <a:pt x="9607851" y="438019"/>
                </a:moveTo>
                <a:lnTo>
                  <a:pt x="47610" y="438019"/>
                </a:lnTo>
                <a:lnTo>
                  <a:pt x="38111" y="437136"/>
                </a:lnTo>
                <a:lnTo>
                  <a:pt x="3486" y="408668"/>
                </a:lnTo>
                <a:lnTo>
                  <a:pt x="0" y="390408"/>
                </a:lnTo>
                <a:lnTo>
                  <a:pt x="0" y="47610"/>
                </a:lnTo>
                <a:lnTo>
                  <a:pt x="21278" y="7837"/>
                </a:lnTo>
                <a:lnTo>
                  <a:pt x="47610" y="0"/>
                </a:lnTo>
                <a:lnTo>
                  <a:pt x="9607851" y="0"/>
                </a:lnTo>
                <a:lnTo>
                  <a:pt x="9647617" y="21264"/>
                </a:lnTo>
                <a:lnTo>
                  <a:pt x="9655462" y="47610"/>
                </a:lnTo>
                <a:lnTo>
                  <a:pt x="9655462" y="390408"/>
                </a:lnTo>
                <a:lnTo>
                  <a:pt x="9634184" y="430154"/>
                </a:lnTo>
                <a:lnTo>
                  <a:pt x="9607851" y="438019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5629" y="5227672"/>
            <a:ext cx="9655810" cy="438150"/>
          </a:xfrm>
          <a:custGeom>
            <a:avLst/>
            <a:gdLst/>
            <a:ahLst/>
            <a:cxnLst/>
            <a:rect l="l" t="t" r="r" b="b"/>
            <a:pathLst>
              <a:path w="9655810" h="438150">
                <a:moveTo>
                  <a:pt x="9607851" y="438019"/>
                </a:moveTo>
                <a:lnTo>
                  <a:pt x="47610" y="438019"/>
                </a:lnTo>
                <a:lnTo>
                  <a:pt x="38111" y="437136"/>
                </a:lnTo>
                <a:lnTo>
                  <a:pt x="3486" y="408682"/>
                </a:lnTo>
                <a:lnTo>
                  <a:pt x="0" y="390408"/>
                </a:lnTo>
                <a:lnTo>
                  <a:pt x="0" y="47610"/>
                </a:lnTo>
                <a:lnTo>
                  <a:pt x="21278" y="7837"/>
                </a:lnTo>
                <a:lnTo>
                  <a:pt x="47610" y="0"/>
                </a:lnTo>
                <a:lnTo>
                  <a:pt x="9607851" y="0"/>
                </a:lnTo>
                <a:lnTo>
                  <a:pt x="9647617" y="21264"/>
                </a:lnTo>
                <a:lnTo>
                  <a:pt x="9655462" y="47610"/>
                </a:lnTo>
                <a:lnTo>
                  <a:pt x="9655462" y="390408"/>
                </a:lnTo>
                <a:lnTo>
                  <a:pt x="9634184" y="430154"/>
                </a:lnTo>
                <a:lnTo>
                  <a:pt x="9607851" y="438019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434765" y="2217394"/>
            <a:ext cx="3748404" cy="34442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39494" marR="1031875" indent="-10160" algn="ctr">
              <a:lnSpc>
                <a:spcPct val="119200"/>
              </a:lnSpc>
              <a:spcBef>
                <a:spcPts val="135"/>
              </a:spcBef>
            </a:pPr>
            <a:r>
              <a:rPr sz="2700" spc="65" dirty="0">
                <a:latin typeface="Tahoma"/>
                <a:cs typeface="Tahoma"/>
              </a:rPr>
              <a:t>Overview  </a:t>
            </a:r>
            <a:r>
              <a:rPr sz="2700" spc="400" dirty="0">
                <a:solidFill>
                  <a:srgbClr val="00008A"/>
                </a:solidFill>
                <a:latin typeface="Tahoma"/>
                <a:cs typeface="Tahoma"/>
              </a:rPr>
              <a:t>M</a:t>
            </a:r>
            <a:r>
              <a:rPr sz="2700" spc="35" dirty="0">
                <a:solidFill>
                  <a:srgbClr val="00008A"/>
                </a:solidFill>
                <a:latin typeface="Tahoma"/>
                <a:cs typeface="Tahoma"/>
              </a:rPr>
              <a:t>o</a:t>
            </a:r>
            <a:r>
              <a:rPr sz="2700" spc="100" dirty="0">
                <a:solidFill>
                  <a:srgbClr val="00008A"/>
                </a:solidFill>
                <a:latin typeface="Tahoma"/>
                <a:cs typeface="Tahoma"/>
              </a:rPr>
              <a:t>t</a:t>
            </a:r>
            <a:r>
              <a:rPr sz="2700" spc="70" dirty="0">
                <a:solidFill>
                  <a:srgbClr val="00008A"/>
                </a:solidFill>
                <a:latin typeface="Tahoma"/>
                <a:cs typeface="Tahoma"/>
              </a:rPr>
              <a:t>i</a:t>
            </a:r>
            <a:r>
              <a:rPr sz="2700" spc="35" dirty="0">
                <a:solidFill>
                  <a:srgbClr val="00008A"/>
                </a:solidFill>
                <a:latin typeface="Tahoma"/>
                <a:cs typeface="Tahoma"/>
              </a:rPr>
              <a:t>v</a:t>
            </a:r>
            <a:r>
              <a:rPr sz="2700" spc="-50" dirty="0">
                <a:solidFill>
                  <a:srgbClr val="00008A"/>
                </a:solidFill>
                <a:latin typeface="Tahoma"/>
                <a:cs typeface="Tahoma"/>
              </a:rPr>
              <a:t>a</a:t>
            </a:r>
            <a:r>
              <a:rPr sz="2700" spc="100" dirty="0">
                <a:solidFill>
                  <a:srgbClr val="00008A"/>
                </a:solidFill>
                <a:latin typeface="Tahoma"/>
                <a:cs typeface="Tahoma"/>
              </a:rPr>
              <a:t>t</a:t>
            </a:r>
            <a:r>
              <a:rPr sz="2700" spc="70" dirty="0">
                <a:solidFill>
                  <a:srgbClr val="00008A"/>
                </a:solidFill>
                <a:latin typeface="Tahoma"/>
                <a:cs typeface="Tahoma"/>
              </a:rPr>
              <a:t>i</a:t>
            </a:r>
            <a:r>
              <a:rPr sz="2700" spc="35" dirty="0">
                <a:solidFill>
                  <a:srgbClr val="00008A"/>
                </a:solidFill>
                <a:latin typeface="Tahoma"/>
                <a:cs typeface="Tahoma"/>
              </a:rPr>
              <a:t>o</a:t>
            </a:r>
            <a:r>
              <a:rPr sz="2700" spc="-5" dirty="0">
                <a:solidFill>
                  <a:srgbClr val="00008A"/>
                </a:solidFill>
                <a:latin typeface="Tahoma"/>
                <a:cs typeface="Tahoma"/>
              </a:rPr>
              <a:t>n  </a:t>
            </a:r>
            <a:r>
              <a:rPr sz="2700" spc="225" dirty="0">
                <a:solidFill>
                  <a:srgbClr val="00008A"/>
                </a:solidFill>
                <a:latin typeface="Tahoma"/>
                <a:cs typeface="Tahoma"/>
              </a:rPr>
              <a:t>C</a:t>
            </a:r>
            <a:r>
              <a:rPr sz="2700" spc="-5" dirty="0">
                <a:solidFill>
                  <a:srgbClr val="00008A"/>
                </a:solidFill>
                <a:latin typeface="Tahoma"/>
                <a:cs typeface="Tahoma"/>
              </a:rPr>
              <a:t>h</a:t>
            </a:r>
            <a:r>
              <a:rPr sz="2700" spc="-50" dirty="0">
                <a:solidFill>
                  <a:srgbClr val="00008A"/>
                </a:solidFill>
                <a:latin typeface="Tahoma"/>
                <a:cs typeface="Tahoma"/>
              </a:rPr>
              <a:t>a</a:t>
            </a:r>
            <a:r>
              <a:rPr sz="2700" spc="70" dirty="0">
                <a:solidFill>
                  <a:srgbClr val="00008A"/>
                </a:solidFill>
                <a:latin typeface="Tahoma"/>
                <a:cs typeface="Tahoma"/>
              </a:rPr>
              <a:t>ll</a:t>
            </a:r>
            <a:r>
              <a:rPr sz="2700" spc="-10" dirty="0">
                <a:solidFill>
                  <a:srgbClr val="00008A"/>
                </a:solidFill>
                <a:latin typeface="Tahoma"/>
                <a:cs typeface="Tahoma"/>
              </a:rPr>
              <a:t>e</a:t>
            </a:r>
            <a:r>
              <a:rPr sz="2700" spc="-5" dirty="0">
                <a:solidFill>
                  <a:srgbClr val="00008A"/>
                </a:solidFill>
                <a:latin typeface="Tahoma"/>
                <a:cs typeface="Tahoma"/>
              </a:rPr>
              <a:t>n</a:t>
            </a:r>
            <a:r>
              <a:rPr sz="2700" spc="-114" dirty="0">
                <a:solidFill>
                  <a:srgbClr val="00008A"/>
                </a:solidFill>
                <a:latin typeface="Tahoma"/>
                <a:cs typeface="Tahoma"/>
              </a:rPr>
              <a:t>g</a:t>
            </a:r>
            <a:r>
              <a:rPr sz="2700" spc="-10" dirty="0">
                <a:solidFill>
                  <a:srgbClr val="00008A"/>
                </a:solidFill>
                <a:latin typeface="Tahoma"/>
                <a:cs typeface="Tahoma"/>
              </a:rPr>
              <a:t>e</a:t>
            </a:r>
            <a:r>
              <a:rPr sz="2700" spc="-35" dirty="0">
                <a:solidFill>
                  <a:srgbClr val="00008A"/>
                </a:solidFill>
                <a:latin typeface="Tahoma"/>
                <a:cs typeface="Tahoma"/>
              </a:rPr>
              <a:t>s</a:t>
            </a:r>
            <a:endParaRPr sz="2700">
              <a:latin typeface="Tahoma"/>
              <a:cs typeface="Tahoma"/>
            </a:endParaRPr>
          </a:p>
          <a:p>
            <a:pPr marL="12700" marR="5080" algn="ctr">
              <a:lnSpc>
                <a:spcPct val="118000"/>
              </a:lnSpc>
            </a:pPr>
            <a:r>
              <a:rPr sz="2700" spc="40" dirty="0">
                <a:solidFill>
                  <a:srgbClr val="00008A"/>
                </a:solidFill>
                <a:latin typeface="Tahoma"/>
                <a:cs typeface="Tahoma"/>
              </a:rPr>
              <a:t>Continuous</a:t>
            </a:r>
            <a:r>
              <a:rPr sz="2700" spc="-385" dirty="0">
                <a:solidFill>
                  <a:srgbClr val="00008A"/>
                </a:solidFill>
                <a:latin typeface="Tahoma"/>
                <a:cs typeface="Tahoma"/>
              </a:rPr>
              <a:t> </a:t>
            </a:r>
            <a:r>
              <a:rPr sz="2700" spc="60" dirty="0">
                <a:solidFill>
                  <a:srgbClr val="00008A"/>
                </a:solidFill>
                <a:latin typeface="Tahoma"/>
                <a:cs typeface="Tahoma"/>
              </a:rPr>
              <a:t>Architecture </a:t>
            </a:r>
            <a:r>
              <a:rPr sz="2700" spc="-5" dirty="0">
                <a:solidFill>
                  <a:srgbClr val="00008A"/>
                </a:solidFill>
                <a:latin typeface="Tahoma"/>
                <a:cs typeface="Tahoma"/>
              </a:rPr>
              <a:t> </a:t>
            </a:r>
            <a:r>
              <a:rPr sz="2700" spc="105" dirty="0">
                <a:solidFill>
                  <a:srgbClr val="00008A"/>
                </a:solidFill>
                <a:latin typeface="Tahoma"/>
                <a:cs typeface="Tahoma"/>
              </a:rPr>
              <a:t>How</a:t>
            </a:r>
            <a:r>
              <a:rPr sz="2700" spc="-340" dirty="0">
                <a:solidFill>
                  <a:srgbClr val="00008A"/>
                </a:solidFill>
                <a:latin typeface="Tahoma"/>
                <a:cs typeface="Tahoma"/>
              </a:rPr>
              <a:t> </a:t>
            </a:r>
            <a:r>
              <a:rPr sz="2700" spc="85" dirty="0">
                <a:solidFill>
                  <a:srgbClr val="00008A"/>
                </a:solidFill>
                <a:latin typeface="Tahoma"/>
                <a:cs typeface="Tahoma"/>
              </a:rPr>
              <a:t>ArchUnit</a:t>
            </a:r>
            <a:r>
              <a:rPr sz="2700" spc="-335" dirty="0">
                <a:solidFill>
                  <a:srgbClr val="00008A"/>
                </a:solidFill>
                <a:latin typeface="Tahoma"/>
                <a:cs typeface="Tahoma"/>
              </a:rPr>
              <a:t> </a:t>
            </a:r>
            <a:r>
              <a:rPr sz="2700" spc="-15" dirty="0">
                <a:solidFill>
                  <a:srgbClr val="00008A"/>
                </a:solidFill>
                <a:latin typeface="Tahoma"/>
                <a:cs typeface="Tahoma"/>
              </a:rPr>
              <a:t>can</a:t>
            </a:r>
            <a:r>
              <a:rPr sz="2700" spc="-335" dirty="0">
                <a:solidFill>
                  <a:srgbClr val="00008A"/>
                </a:solidFill>
                <a:latin typeface="Tahoma"/>
                <a:cs typeface="Tahoma"/>
              </a:rPr>
              <a:t> </a:t>
            </a:r>
            <a:r>
              <a:rPr sz="2700" spc="15" dirty="0">
                <a:solidFill>
                  <a:srgbClr val="00008A"/>
                </a:solidFill>
                <a:latin typeface="Tahoma"/>
                <a:cs typeface="Tahoma"/>
              </a:rPr>
              <a:t>help  </a:t>
            </a:r>
            <a:r>
              <a:rPr sz="2700" spc="40" dirty="0">
                <a:solidFill>
                  <a:srgbClr val="00008A"/>
                </a:solidFill>
                <a:latin typeface="Tahoma"/>
                <a:cs typeface="Tahoma"/>
              </a:rPr>
              <a:t>Demo</a:t>
            </a:r>
            <a:endParaRPr sz="27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585"/>
              </a:spcBef>
            </a:pPr>
            <a:r>
              <a:rPr sz="2700" spc="-20" dirty="0">
                <a:solidFill>
                  <a:srgbClr val="00008A"/>
                </a:solidFill>
                <a:latin typeface="Tahoma"/>
                <a:cs typeface="Tahoma"/>
              </a:rPr>
              <a:t>Try </a:t>
            </a:r>
            <a:r>
              <a:rPr sz="2700" spc="85" dirty="0">
                <a:solidFill>
                  <a:srgbClr val="00008A"/>
                </a:solidFill>
                <a:latin typeface="Tahoma"/>
                <a:cs typeface="Tahoma"/>
              </a:rPr>
              <a:t>it</a:t>
            </a:r>
            <a:r>
              <a:rPr sz="2700" spc="-640" dirty="0">
                <a:solidFill>
                  <a:srgbClr val="00008A"/>
                </a:solidFill>
                <a:latin typeface="Tahoma"/>
                <a:cs typeface="Tahoma"/>
              </a:rPr>
              <a:t> </a:t>
            </a:r>
            <a:r>
              <a:rPr sz="2700" spc="25" dirty="0">
                <a:solidFill>
                  <a:srgbClr val="00008A"/>
                </a:solidFill>
                <a:latin typeface="Tahoma"/>
                <a:cs typeface="Tahoma"/>
              </a:rPr>
              <a:t>yourself</a:t>
            </a:r>
            <a:endParaRPr sz="2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155" y="185203"/>
            <a:ext cx="9951085" cy="7666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5"/>
              </a:lnSpc>
              <a:tabLst>
                <a:tab pos="5177155" algn="l"/>
              </a:tabLst>
            </a:pPr>
            <a:r>
              <a:rPr sz="800" spc="45" dirty="0">
                <a:latin typeface="Tahoma"/>
                <a:cs typeface="Tahoma"/>
              </a:rPr>
              <a:t>6/2/2018	</a:t>
            </a:r>
            <a:r>
              <a:rPr sz="800" spc="50" dirty="0">
                <a:latin typeface="Tahoma"/>
                <a:cs typeface="Tahoma"/>
              </a:rPr>
              <a:t>ArchUnit</a:t>
            </a:r>
            <a:endParaRPr sz="8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20"/>
              </a:spcBef>
              <a:tabLst>
                <a:tab pos="9657715" algn="l"/>
              </a:tabLst>
            </a:pPr>
            <a:r>
              <a:rPr sz="800" spc="40" dirty="0">
                <a:latin typeface="Tahoma"/>
                <a:cs typeface="Tahoma"/>
              </a:rPr>
              <a:t>http://localhost:8080/?print-pdf#/	</a:t>
            </a:r>
            <a:r>
              <a:rPr sz="800" spc="70" dirty="0">
                <a:latin typeface="Tahoma"/>
                <a:cs typeface="Tahoma"/>
              </a:rPr>
              <a:t>2</a:t>
            </a:r>
            <a:r>
              <a:rPr sz="800" spc="65" dirty="0">
                <a:latin typeface="Tahoma"/>
                <a:cs typeface="Tahoma"/>
              </a:rPr>
              <a:t>2</a:t>
            </a:r>
            <a:r>
              <a:rPr sz="800" spc="-45" dirty="0">
                <a:latin typeface="Tahoma"/>
                <a:cs typeface="Tahoma"/>
              </a:rPr>
              <a:t>/</a:t>
            </a:r>
            <a:r>
              <a:rPr sz="800" spc="70" dirty="0">
                <a:latin typeface="Tahoma"/>
                <a:cs typeface="Tahoma"/>
              </a:rPr>
              <a:t>33</a:t>
            </a:r>
            <a:endParaRPr sz="8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0617200" cy="8039100"/>
          </a:xfrm>
          <a:custGeom>
            <a:avLst/>
            <a:gdLst/>
            <a:ahLst/>
            <a:cxnLst/>
            <a:rect l="l" t="t" r="r" b="b"/>
            <a:pathLst>
              <a:path w="10617200" h="8039100">
                <a:moveTo>
                  <a:pt x="0" y="8039099"/>
                </a:moveTo>
                <a:lnTo>
                  <a:pt x="10617199" y="8039099"/>
                </a:lnTo>
                <a:lnTo>
                  <a:pt x="10617199" y="0"/>
                </a:lnTo>
                <a:lnTo>
                  <a:pt x="0" y="0"/>
                </a:lnTo>
                <a:lnTo>
                  <a:pt x="0" y="80390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56870" y="2225393"/>
            <a:ext cx="8079740" cy="8934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220" dirty="0"/>
              <a:t>ArchUnit </a:t>
            </a:r>
            <a:r>
              <a:rPr spc="150" dirty="0"/>
              <a:t>enables</a:t>
            </a:r>
            <a:r>
              <a:rPr spc="445" dirty="0"/>
              <a:t> </a:t>
            </a:r>
            <a:r>
              <a:rPr spc="290" dirty="0"/>
              <a:t>automatic</a:t>
            </a:r>
          </a:p>
        </p:txBody>
      </p:sp>
      <p:sp>
        <p:nvSpPr>
          <p:cNvPr id="5" name="object 5"/>
          <p:cNvSpPr/>
          <p:nvPr/>
        </p:nvSpPr>
        <p:spPr>
          <a:xfrm>
            <a:off x="885560" y="4389723"/>
            <a:ext cx="133350" cy="133350"/>
          </a:xfrm>
          <a:custGeom>
            <a:avLst/>
            <a:gdLst/>
            <a:ahLst/>
            <a:cxnLst/>
            <a:rect l="l" t="t" r="r" b="b"/>
            <a:pathLst>
              <a:path w="133350" h="133350">
                <a:moveTo>
                  <a:pt x="0" y="0"/>
                </a:moveTo>
                <a:lnTo>
                  <a:pt x="133310" y="0"/>
                </a:lnTo>
                <a:lnTo>
                  <a:pt x="133310" y="133310"/>
                </a:lnTo>
                <a:lnTo>
                  <a:pt x="0" y="1333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85560" y="4922964"/>
            <a:ext cx="133350" cy="133350"/>
          </a:xfrm>
          <a:custGeom>
            <a:avLst/>
            <a:gdLst/>
            <a:ahLst/>
            <a:cxnLst/>
            <a:rect l="l" t="t" r="r" b="b"/>
            <a:pathLst>
              <a:path w="133350" h="133350">
                <a:moveTo>
                  <a:pt x="0" y="0"/>
                </a:moveTo>
                <a:lnTo>
                  <a:pt x="133310" y="0"/>
                </a:lnTo>
                <a:lnTo>
                  <a:pt x="133310" y="133310"/>
                </a:lnTo>
                <a:lnTo>
                  <a:pt x="0" y="1333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85560" y="5989445"/>
            <a:ext cx="133350" cy="133350"/>
          </a:xfrm>
          <a:custGeom>
            <a:avLst/>
            <a:gdLst/>
            <a:ahLst/>
            <a:cxnLst/>
            <a:rect l="l" t="t" r="r" b="b"/>
            <a:pathLst>
              <a:path w="133350" h="133350">
                <a:moveTo>
                  <a:pt x="0" y="0"/>
                </a:moveTo>
                <a:lnTo>
                  <a:pt x="133310" y="0"/>
                </a:lnTo>
                <a:lnTo>
                  <a:pt x="133310" y="133310"/>
                </a:lnTo>
                <a:lnTo>
                  <a:pt x="0" y="1333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10003" y="2939554"/>
            <a:ext cx="8405495" cy="33451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224154" algn="ctr">
              <a:lnSpc>
                <a:spcPct val="100000"/>
              </a:lnSpc>
              <a:spcBef>
                <a:spcPts val="95"/>
              </a:spcBef>
            </a:pPr>
            <a:r>
              <a:rPr sz="5700" spc="245" dirty="0">
                <a:latin typeface="Arial Narrow"/>
                <a:cs typeface="Arial Narrow"/>
              </a:rPr>
              <a:t>architecture</a:t>
            </a:r>
            <a:r>
              <a:rPr sz="5700" spc="340" dirty="0">
                <a:latin typeface="Arial Narrow"/>
                <a:cs typeface="Arial Narrow"/>
              </a:rPr>
              <a:t> </a:t>
            </a:r>
            <a:r>
              <a:rPr sz="5700" spc="270" dirty="0">
                <a:latin typeface="Arial Narrow"/>
                <a:cs typeface="Arial Narrow"/>
              </a:rPr>
              <a:t>tests</a:t>
            </a:r>
            <a:endParaRPr sz="57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2855"/>
              </a:spcBef>
            </a:pPr>
            <a:r>
              <a:rPr sz="3200" spc="-35" dirty="0">
                <a:latin typeface="Tahoma"/>
                <a:cs typeface="Tahoma"/>
              </a:rPr>
              <a:t>It</a:t>
            </a:r>
            <a:r>
              <a:rPr sz="3200" spc="-385" dirty="0">
                <a:latin typeface="Tahoma"/>
                <a:cs typeface="Tahoma"/>
              </a:rPr>
              <a:t> </a:t>
            </a:r>
            <a:r>
              <a:rPr sz="3200" spc="55" dirty="0">
                <a:latin typeface="Tahoma"/>
                <a:cs typeface="Tahoma"/>
              </a:rPr>
              <a:t>imports</a:t>
            </a:r>
            <a:r>
              <a:rPr sz="3200" spc="-380" dirty="0">
                <a:latin typeface="Tahoma"/>
                <a:cs typeface="Tahoma"/>
              </a:rPr>
              <a:t> </a:t>
            </a:r>
            <a:r>
              <a:rPr sz="3200" spc="5" dirty="0">
                <a:latin typeface="Tahoma"/>
                <a:cs typeface="Tahoma"/>
              </a:rPr>
              <a:t>Java</a:t>
            </a:r>
            <a:r>
              <a:rPr sz="3200" spc="-380" dirty="0">
                <a:latin typeface="Tahoma"/>
                <a:cs typeface="Tahoma"/>
              </a:rPr>
              <a:t> </a:t>
            </a:r>
            <a:r>
              <a:rPr sz="3200" spc="40" dirty="0">
                <a:latin typeface="Tahoma"/>
                <a:cs typeface="Tahoma"/>
              </a:rPr>
              <a:t>bytecode</a:t>
            </a:r>
            <a:endParaRPr sz="3200">
              <a:latin typeface="Tahoma"/>
              <a:cs typeface="Tahoma"/>
            </a:endParaRPr>
          </a:p>
          <a:p>
            <a:pPr marL="12700" marR="748030">
              <a:lnSpc>
                <a:spcPct val="109300"/>
              </a:lnSpc>
              <a:spcBef>
                <a:spcPts val="5"/>
              </a:spcBef>
            </a:pPr>
            <a:r>
              <a:rPr sz="3200" spc="-35" dirty="0">
                <a:latin typeface="Tahoma"/>
                <a:cs typeface="Tahoma"/>
              </a:rPr>
              <a:t>It</a:t>
            </a:r>
            <a:r>
              <a:rPr sz="3200" spc="-380" dirty="0">
                <a:latin typeface="Tahoma"/>
                <a:cs typeface="Tahoma"/>
              </a:rPr>
              <a:t> </a:t>
            </a:r>
            <a:r>
              <a:rPr sz="3200" spc="40" dirty="0">
                <a:latin typeface="Tahoma"/>
                <a:cs typeface="Tahoma"/>
              </a:rPr>
              <a:t>provides</a:t>
            </a:r>
            <a:r>
              <a:rPr sz="3200" spc="-380" dirty="0">
                <a:latin typeface="Tahoma"/>
                <a:cs typeface="Tahoma"/>
              </a:rPr>
              <a:t> </a:t>
            </a:r>
            <a:r>
              <a:rPr sz="3200" spc="-15" dirty="0">
                <a:latin typeface="Tahoma"/>
                <a:cs typeface="Tahoma"/>
              </a:rPr>
              <a:t>an</a:t>
            </a:r>
            <a:r>
              <a:rPr sz="3200" spc="-38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easy</a:t>
            </a:r>
            <a:r>
              <a:rPr sz="3200" spc="-380" dirty="0">
                <a:latin typeface="Tahoma"/>
                <a:cs typeface="Tahoma"/>
              </a:rPr>
              <a:t> </a:t>
            </a:r>
            <a:r>
              <a:rPr sz="3200" spc="60" dirty="0">
                <a:latin typeface="Tahoma"/>
                <a:cs typeface="Tahoma"/>
              </a:rPr>
              <a:t>but</a:t>
            </a:r>
            <a:r>
              <a:rPr sz="3200" spc="-380" dirty="0">
                <a:latin typeface="Tahoma"/>
                <a:cs typeface="Tahoma"/>
              </a:rPr>
              <a:t> </a:t>
            </a:r>
            <a:r>
              <a:rPr sz="3200" spc="55" dirty="0">
                <a:latin typeface="Tahoma"/>
                <a:cs typeface="Tahoma"/>
              </a:rPr>
              <a:t>ﬂexible</a:t>
            </a:r>
            <a:r>
              <a:rPr sz="3200" spc="-380" dirty="0">
                <a:latin typeface="Tahoma"/>
                <a:cs typeface="Tahoma"/>
              </a:rPr>
              <a:t> </a:t>
            </a:r>
            <a:r>
              <a:rPr sz="3200" spc="5" dirty="0">
                <a:latin typeface="Tahoma"/>
                <a:cs typeface="Tahoma"/>
              </a:rPr>
              <a:t>Java</a:t>
            </a:r>
            <a:r>
              <a:rPr sz="3200" spc="-380" dirty="0">
                <a:latin typeface="Tahoma"/>
                <a:cs typeface="Tahoma"/>
              </a:rPr>
              <a:t> </a:t>
            </a:r>
            <a:r>
              <a:rPr sz="3200" spc="95" dirty="0">
                <a:latin typeface="Tahoma"/>
                <a:cs typeface="Tahoma"/>
              </a:rPr>
              <a:t>API</a:t>
            </a:r>
            <a:r>
              <a:rPr sz="3200" spc="-380" dirty="0">
                <a:latin typeface="Tahoma"/>
                <a:cs typeface="Tahoma"/>
              </a:rPr>
              <a:t> </a:t>
            </a:r>
            <a:r>
              <a:rPr sz="3200" spc="90" dirty="0">
                <a:latin typeface="Tahoma"/>
                <a:cs typeface="Tahoma"/>
              </a:rPr>
              <a:t>for  </a:t>
            </a:r>
            <a:r>
              <a:rPr sz="3200" spc="45" dirty="0">
                <a:latin typeface="Tahoma"/>
                <a:cs typeface="Tahoma"/>
              </a:rPr>
              <a:t>rules</a:t>
            </a:r>
            <a:endParaRPr sz="3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3200" spc="-35" dirty="0">
                <a:latin typeface="Tahoma"/>
                <a:cs typeface="Tahoma"/>
              </a:rPr>
              <a:t>It</a:t>
            </a:r>
            <a:r>
              <a:rPr sz="3200" spc="-380" dirty="0">
                <a:latin typeface="Tahoma"/>
                <a:cs typeface="Tahoma"/>
              </a:rPr>
              <a:t> </a:t>
            </a:r>
            <a:r>
              <a:rPr sz="3200" spc="25" dirty="0">
                <a:latin typeface="Tahoma"/>
                <a:cs typeface="Tahoma"/>
              </a:rPr>
              <a:t>integrates</a:t>
            </a:r>
            <a:r>
              <a:rPr sz="3200" spc="-380" dirty="0">
                <a:latin typeface="Tahoma"/>
                <a:cs typeface="Tahoma"/>
              </a:rPr>
              <a:t> </a:t>
            </a:r>
            <a:r>
              <a:rPr sz="3200" spc="75" dirty="0">
                <a:latin typeface="Tahoma"/>
                <a:cs typeface="Tahoma"/>
              </a:rPr>
              <a:t>well</a:t>
            </a:r>
            <a:r>
              <a:rPr sz="3200" spc="-380" dirty="0">
                <a:latin typeface="Tahoma"/>
                <a:cs typeface="Tahoma"/>
              </a:rPr>
              <a:t> </a:t>
            </a:r>
            <a:r>
              <a:rPr sz="3200" spc="85" dirty="0">
                <a:latin typeface="Tahoma"/>
                <a:cs typeface="Tahoma"/>
              </a:rPr>
              <a:t>with</a:t>
            </a:r>
            <a:r>
              <a:rPr sz="3200" spc="-380" dirty="0">
                <a:latin typeface="Tahoma"/>
                <a:cs typeface="Tahoma"/>
              </a:rPr>
              <a:t> </a:t>
            </a:r>
            <a:r>
              <a:rPr sz="3200" spc="15" dirty="0">
                <a:latin typeface="Tahoma"/>
                <a:cs typeface="Tahoma"/>
              </a:rPr>
              <a:t>existing</a:t>
            </a:r>
            <a:r>
              <a:rPr sz="3200" spc="-380" dirty="0">
                <a:latin typeface="Tahoma"/>
                <a:cs typeface="Tahoma"/>
              </a:rPr>
              <a:t> </a:t>
            </a:r>
            <a:r>
              <a:rPr sz="3200" spc="60" dirty="0">
                <a:latin typeface="Tahoma"/>
                <a:cs typeface="Tahoma"/>
              </a:rPr>
              <a:t>test</a:t>
            </a:r>
            <a:r>
              <a:rPr sz="3200" spc="-380" dirty="0">
                <a:latin typeface="Tahoma"/>
                <a:cs typeface="Tahoma"/>
              </a:rPr>
              <a:t> </a:t>
            </a:r>
            <a:r>
              <a:rPr sz="3200" spc="45" dirty="0">
                <a:latin typeface="Tahoma"/>
                <a:cs typeface="Tahoma"/>
              </a:rPr>
              <a:t>frameworks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155" y="185203"/>
            <a:ext cx="9951085" cy="7666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5"/>
              </a:lnSpc>
              <a:tabLst>
                <a:tab pos="5177155" algn="l"/>
              </a:tabLst>
            </a:pPr>
            <a:r>
              <a:rPr sz="800" spc="45" dirty="0">
                <a:latin typeface="Tahoma"/>
                <a:cs typeface="Tahoma"/>
              </a:rPr>
              <a:t>6/2/2018	</a:t>
            </a:r>
            <a:r>
              <a:rPr sz="800" spc="50" dirty="0">
                <a:latin typeface="Tahoma"/>
                <a:cs typeface="Tahoma"/>
              </a:rPr>
              <a:t>ArchUnit</a:t>
            </a:r>
            <a:endParaRPr sz="8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20"/>
              </a:spcBef>
              <a:tabLst>
                <a:tab pos="9657715" algn="l"/>
              </a:tabLst>
            </a:pPr>
            <a:r>
              <a:rPr sz="800" spc="40" dirty="0">
                <a:latin typeface="Tahoma"/>
                <a:cs typeface="Tahoma"/>
              </a:rPr>
              <a:t>http://localhost:8080/?print-pdf#/	</a:t>
            </a:r>
            <a:r>
              <a:rPr sz="800" spc="70" dirty="0">
                <a:latin typeface="Tahoma"/>
                <a:cs typeface="Tahoma"/>
              </a:rPr>
              <a:t>2</a:t>
            </a:r>
            <a:r>
              <a:rPr sz="800" spc="65" dirty="0">
                <a:latin typeface="Tahoma"/>
                <a:cs typeface="Tahoma"/>
              </a:rPr>
              <a:t>3</a:t>
            </a:r>
            <a:r>
              <a:rPr sz="800" spc="-45" dirty="0">
                <a:latin typeface="Tahoma"/>
                <a:cs typeface="Tahoma"/>
              </a:rPr>
              <a:t>/</a:t>
            </a:r>
            <a:r>
              <a:rPr sz="800" spc="70" dirty="0">
                <a:latin typeface="Tahoma"/>
                <a:cs typeface="Tahoma"/>
              </a:rPr>
              <a:t>33</a:t>
            </a:r>
            <a:endParaRPr sz="8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0617200" cy="8039100"/>
          </a:xfrm>
          <a:custGeom>
            <a:avLst/>
            <a:gdLst/>
            <a:ahLst/>
            <a:cxnLst/>
            <a:rect l="l" t="t" r="r" b="b"/>
            <a:pathLst>
              <a:path w="10617200" h="8039100">
                <a:moveTo>
                  <a:pt x="0" y="8039099"/>
                </a:moveTo>
                <a:lnTo>
                  <a:pt x="10617199" y="8039099"/>
                </a:lnTo>
                <a:lnTo>
                  <a:pt x="10617199" y="0"/>
                </a:lnTo>
                <a:lnTo>
                  <a:pt x="0" y="0"/>
                </a:lnTo>
                <a:lnTo>
                  <a:pt x="0" y="80390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1864" y="2225392"/>
            <a:ext cx="8689975" cy="8934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220" dirty="0"/>
              <a:t>ArchUnit </a:t>
            </a:r>
            <a:r>
              <a:rPr spc="240" dirty="0"/>
              <a:t>follows </a:t>
            </a:r>
            <a:r>
              <a:rPr spc="250" dirty="0"/>
              <a:t>some</a:t>
            </a:r>
            <a:r>
              <a:rPr spc="550" dirty="0"/>
              <a:t> </a:t>
            </a:r>
            <a:r>
              <a:rPr spc="260" dirty="0"/>
              <a:t>simple</a:t>
            </a:r>
          </a:p>
        </p:txBody>
      </p:sp>
      <p:sp>
        <p:nvSpPr>
          <p:cNvPr id="5" name="object 5"/>
          <p:cNvSpPr/>
          <p:nvPr/>
        </p:nvSpPr>
        <p:spPr>
          <a:xfrm>
            <a:off x="2418626" y="4389722"/>
            <a:ext cx="133350" cy="133350"/>
          </a:xfrm>
          <a:custGeom>
            <a:avLst/>
            <a:gdLst/>
            <a:ahLst/>
            <a:cxnLst/>
            <a:rect l="l" t="t" r="r" b="b"/>
            <a:pathLst>
              <a:path w="133350" h="133350">
                <a:moveTo>
                  <a:pt x="0" y="0"/>
                </a:moveTo>
                <a:lnTo>
                  <a:pt x="133310" y="0"/>
                </a:lnTo>
                <a:lnTo>
                  <a:pt x="133310" y="133310"/>
                </a:lnTo>
                <a:lnTo>
                  <a:pt x="0" y="1333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18626" y="4922963"/>
            <a:ext cx="133350" cy="133350"/>
          </a:xfrm>
          <a:custGeom>
            <a:avLst/>
            <a:gdLst/>
            <a:ahLst/>
            <a:cxnLst/>
            <a:rect l="l" t="t" r="r" b="b"/>
            <a:pathLst>
              <a:path w="133350" h="133350">
                <a:moveTo>
                  <a:pt x="0" y="0"/>
                </a:moveTo>
                <a:lnTo>
                  <a:pt x="133310" y="0"/>
                </a:lnTo>
                <a:lnTo>
                  <a:pt x="133310" y="133310"/>
                </a:lnTo>
                <a:lnTo>
                  <a:pt x="0" y="1333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18626" y="5989444"/>
            <a:ext cx="133350" cy="133350"/>
          </a:xfrm>
          <a:custGeom>
            <a:avLst/>
            <a:gdLst/>
            <a:ahLst/>
            <a:cxnLst/>
            <a:rect l="l" t="t" r="r" b="b"/>
            <a:pathLst>
              <a:path w="133350" h="133350">
                <a:moveTo>
                  <a:pt x="0" y="0"/>
                </a:moveTo>
                <a:lnTo>
                  <a:pt x="133310" y="0"/>
                </a:lnTo>
                <a:lnTo>
                  <a:pt x="133310" y="133310"/>
                </a:lnTo>
                <a:lnTo>
                  <a:pt x="0" y="1333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21995" algn="ctr">
              <a:lnSpc>
                <a:spcPct val="100000"/>
              </a:lnSpc>
              <a:spcBef>
                <a:spcPts val="95"/>
              </a:spcBef>
            </a:pPr>
            <a:r>
              <a:rPr spc="195" dirty="0"/>
              <a:t>design</a:t>
            </a:r>
            <a:r>
              <a:rPr spc="280" dirty="0"/>
              <a:t> </a:t>
            </a:r>
            <a:r>
              <a:rPr spc="185" dirty="0"/>
              <a:t>goals</a:t>
            </a:r>
          </a:p>
          <a:p>
            <a:pPr marL="12700">
              <a:lnSpc>
                <a:spcPct val="100000"/>
              </a:lnSpc>
              <a:spcBef>
                <a:spcPts val="2855"/>
              </a:spcBef>
            </a:pPr>
            <a:r>
              <a:rPr sz="3200" spc="15" dirty="0">
                <a:latin typeface="Tahoma"/>
                <a:cs typeface="Tahoma"/>
              </a:rPr>
              <a:t>Simple</a:t>
            </a:r>
            <a:r>
              <a:rPr sz="3200" spc="-385" dirty="0">
                <a:latin typeface="Tahoma"/>
                <a:cs typeface="Tahoma"/>
              </a:rPr>
              <a:t> </a:t>
            </a:r>
            <a:r>
              <a:rPr sz="3200" spc="20" dirty="0">
                <a:latin typeface="Tahoma"/>
                <a:cs typeface="Tahoma"/>
              </a:rPr>
              <a:t>Setup</a:t>
            </a:r>
            <a:endParaRPr sz="3200">
              <a:latin typeface="Tahoma"/>
              <a:cs typeface="Tahoma"/>
            </a:endParaRPr>
          </a:p>
          <a:p>
            <a:pPr marL="12700" marR="880744">
              <a:lnSpc>
                <a:spcPct val="109300"/>
              </a:lnSpc>
              <a:spcBef>
                <a:spcPts val="5"/>
              </a:spcBef>
            </a:pPr>
            <a:r>
              <a:rPr sz="3200" spc="15" dirty="0">
                <a:latin typeface="Tahoma"/>
                <a:cs typeface="Tahoma"/>
              </a:rPr>
              <a:t>Easy</a:t>
            </a:r>
            <a:r>
              <a:rPr sz="3200" spc="-39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and</a:t>
            </a:r>
            <a:r>
              <a:rPr sz="3200" spc="-395" dirty="0">
                <a:latin typeface="Tahoma"/>
                <a:cs typeface="Tahoma"/>
              </a:rPr>
              <a:t> </a:t>
            </a:r>
            <a:r>
              <a:rPr sz="3200" spc="45" dirty="0">
                <a:latin typeface="Tahoma"/>
                <a:cs typeface="Tahoma"/>
              </a:rPr>
              <a:t>familiar</a:t>
            </a:r>
            <a:r>
              <a:rPr sz="3200" spc="-395" dirty="0">
                <a:latin typeface="Tahoma"/>
                <a:cs typeface="Tahoma"/>
              </a:rPr>
              <a:t> </a:t>
            </a:r>
            <a:r>
              <a:rPr sz="3200" spc="95" dirty="0">
                <a:latin typeface="Tahoma"/>
                <a:cs typeface="Tahoma"/>
              </a:rPr>
              <a:t>to  </a:t>
            </a:r>
            <a:r>
              <a:rPr sz="3200" spc="30" dirty="0">
                <a:latin typeface="Tahoma"/>
                <a:cs typeface="Tahoma"/>
              </a:rPr>
              <a:t>developers</a:t>
            </a:r>
            <a:endParaRPr sz="3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3200" spc="80" dirty="0">
                <a:latin typeface="Tahoma"/>
                <a:cs typeface="Tahoma"/>
              </a:rPr>
              <a:t>Powerful</a:t>
            </a:r>
            <a:r>
              <a:rPr sz="3200" spc="-409" dirty="0">
                <a:latin typeface="Tahoma"/>
                <a:cs typeface="Tahoma"/>
              </a:rPr>
              <a:t> </a:t>
            </a:r>
            <a:r>
              <a:rPr sz="3200" spc="45" dirty="0">
                <a:latin typeface="Tahoma"/>
                <a:cs typeface="Tahoma"/>
              </a:rPr>
              <a:t>customization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155" y="185203"/>
            <a:ext cx="9951085" cy="7666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5"/>
              </a:lnSpc>
              <a:tabLst>
                <a:tab pos="5177155" algn="l"/>
              </a:tabLst>
            </a:pPr>
            <a:r>
              <a:rPr sz="800" spc="45" dirty="0">
                <a:latin typeface="Tahoma"/>
                <a:cs typeface="Tahoma"/>
              </a:rPr>
              <a:t>6/2/2018	</a:t>
            </a:r>
            <a:r>
              <a:rPr sz="800" spc="50" dirty="0">
                <a:latin typeface="Tahoma"/>
                <a:cs typeface="Tahoma"/>
              </a:rPr>
              <a:t>ArchUnit</a:t>
            </a:r>
            <a:endParaRPr sz="8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20"/>
              </a:spcBef>
              <a:tabLst>
                <a:tab pos="9657715" algn="l"/>
              </a:tabLst>
            </a:pPr>
            <a:r>
              <a:rPr sz="800" spc="40" dirty="0">
                <a:latin typeface="Tahoma"/>
                <a:cs typeface="Tahoma"/>
              </a:rPr>
              <a:t>http://localhost:8080/?print-pdf#/	</a:t>
            </a:r>
            <a:r>
              <a:rPr sz="800" spc="70" dirty="0">
                <a:latin typeface="Tahoma"/>
                <a:cs typeface="Tahoma"/>
              </a:rPr>
              <a:t>2</a:t>
            </a:r>
            <a:r>
              <a:rPr sz="800" spc="65" dirty="0">
                <a:latin typeface="Tahoma"/>
                <a:cs typeface="Tahoma"/>
              </a:rPr>
              <a:t>4</a:t>
            </a:r>
            <a:r>
              <a:rPr sz="800" spc="-45" dirty="0">
                <a:latin typeface="Tahoma"/>
                <a:cs typeface="Tahoma"/>
              </a:rPr>
              <a:t>/</a:t>
            </a:r>
            <a:r>
              <a:rPr sz="800" spc="70" dirty="0">
                <a:latin typeface="Tahoma"/>
                <a:cs typeface="Tahoma"/>
              </a:rPr>
              <a:t>33</a:t>
            </a:r>
            <a:endParaRPr sz="8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0617200" cy="8039100"/>
          </a:xfrm>
          <a:custGeom>
            <a:avLst/>
            <a:gdLst/>
            <a:ahLst/>
            <a:cxnLst/>
            <a:rect l="l" t="t" r="r" b="b"/>
            <a:pathLst>
              <a:path w="10617200" h="8039100">
                <a:moveTo>
                  <a:pt x="0" y="8039099"/>
                </a:moveTo>
                <a:lnTo>
                  <a:pt x="10617199" y="8039099"/>
                </a:lnTo>
                <a:lnTo>
                  <a:pt x="10617199" y="0"/>
                </a:lnTo>
                <a:lnTo>
                  <a:pt x="0" y="0"/>
                </a:lnTo>
                <a:lnTo>
                  <a:pt x="0" y="80390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5629" y="2799523"/>
            <a:ext cx="9655810" cy="438150"/>
          </a:xfrm>
          <a:custGeom>
            <a:avLst/>
            <a:gdLst/>
            <a:ahLst/>
            <a:cxnLst/>
            <a:rect l="l" t="t" r="r" b="b"/>
            <a:pathLst>
              <a:path w="9655810" h="438150">
                <a:moveTo>
                  <a:pt x="9607851" y="438019"/>
                </a:moveTo>
                <a:lnTo>
                  <a:pt x="47610" y="438019"/>
                </a:lnTo>
                <a:lnTo>
                  <a:pt x="38111" y="437136"/>
                </a:lnTo>
                <a:lnTo>
                  <a:pt x="3486" y="408668"/>
                </a:lnTo>
                <a:lnTo>
                  <a:pt x="0" y="390408"/>
                </a:lnTo>
                <a:lnTo>
                  <a:pt x="0" y="47610"/>
                </a:lnTo>
                <a:lnTo>
                  <a:pt x="21278" y="7837"/>
                </a:lnTo>
                <a:lnTo>
                  <a:pt x="47610" y="0"/>
                </a:lnTo>
                <a:lnTo>
                  <a:pt x="9607851" y="0"/>
                </a:lnTo>
                <a:lnTo>
                  <a:pt x="9647617" y="21258"/>
                </a:lnTo>
                <a:lnTo>
                  <a:pt x="9655462" y="47610"/>
                </a:lnTo>
                <a:lnTo>
                  <a:pt x="9655462" y="390408"/>
                </a:lnTo>
                <a:lnTo>
                  <a:pt x="9634184" y="430154"/>
                </a:lnTo>
                <a:lnTo>
                  <a:pt x="9607851" y="438019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5629" y="3285153"/>
            <a:ext cx="9655810" cy="438150"/>
          </a:xfrm>
          <a:custGeom>
            <a:avLst/>
            <a:gdLst/>
            <a:ahLst/>
            <a:cxnLst/>
            <a:rect l="l" t="t" r="r" b="b"/>
            <a:pathLst>
              <a:path w="9655810" h="438150">
                <a:moveTo>
                  <a:pt x="9607851" y="438019"/>
                </a:moveTo>
                <a:lnTo>
                  <a:pt x="47610" y="438019"/>
                </a:lnTo>
                <a:lnTo>
                  <a:pt x="38111" y="437136"/>
                </a:lnTo>
                <a:lnTo>
                  <a:pt x="3486" y="408668"/>
                </a:lnTo>
                <a:lnTo>
                  <a:pt x="0" y="390408"/>
                </a:lnTo>
                <a:lnTo>
                  <a:pt x="0" y="47610"/>
                </a:lnTo>
                <a:lnTo>
                  <a:pt x="21278" y="7837"/>
                </a:lnTo>
                <a:lnTo>
                  <a:pt x="47610" y="0"/>
                </a:lnTo>
                <a:lnTo>
                  <a:pt x="9607851" y="0"/>
                </a:lnTo>
                <a:lnTo>
                  <a:pt x="9647617" y="21258"/>
                </a:lnTo>
                <a:lnTo>
                  <a:pt x="9655462" y="47610"/>
                </a:lnTo>
                <a:lnTo>
                  <a:pt x="9655462" y="390408"/>
                </a:lnTo>
                <a:lnTo>
                  <a:pt x="9634184" y="430154"/>
                </a:lnTo>
                <a:lnTo>
                  <a:pt x="9607851" y="438019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5629" y="3770783"/>
            <a:ext cx="9655810" cy="438150"/>
          </a:xfrm>
          <a:custGeom>
            <a:avLst/>
            <a:gdLst/>
            <a:ahLst/>
            <a:cxnLst/>
            <a:rect l="l" t="t" r="r" b="b"/>
            <a:pathLst>
              <a:path w="9655810" h="438150">
                <a:moveTo>
                  <a:pt x="9607851" y="438019"/>
                </a:moveTo>
                <a:lnTo>
                  <a:pt x="47610" y="438019"/>
                </a:lnTo>
                <a:lnTo>
                  <a:pt x="38111" y="437136"/>
                </a:lnTo>
                <a:lnTo>
                  <a:pt x="3486" y="408668"/>
                </a:lnTo>
                <a:lnTo>
                  <a:pt x="0" y="390408"/>
                </a:lnTo>
                <a:lnTo>
                  <a:pt x="0" y="47610"/>
                </a:lnTo>
                <a:lnTo>
                  <a:pt x="21278" y="7837"/>
                </a:lnTo>
                <a:lnTo>
                  <a:pt x="47610" y="0"/>
                </a:lnTo>
                <a:lnTo>
                  <a:pt x="9607851" y="0"/>
                </a:lnTo>
                <a:lnTo>
                  <a:pt x="9647617" y="21258"/>
                </a:lnTo>
                <a:lnTo>
                  <a:pt x="9655462" y="47610"/>
                </a:lnTo>
                <a:lnTo>
                  <a:pt x="9655462" y="390408"/>
                </a:lnTo>
                <a:lnTo>
                  <a:pt x="9634184" y="430154"/>
                </a:lnTo>
                <a:lnTo>
                  <a:pt x="9607851" y="438019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5629" y="4256413"/>
            <a:ext cx="9655810" cy="438150"/>
          </a:xfrm>
          <a:custGeom>
            <a:avLst/>
            <a:gdLst/>
            <a:ahLst/>
            <a:cxnLst/>
            <a:rect l="l" t="t" r="r" b="b"/>
            <a:pathLst>
              <a:path w="9655810" h="438150">
                <a:moveTo>
                  <a:pt x="9607851" y="438019"/>
                </a:moveTo>
                <a:lnTo>
                  <a:pt x="47610" y="438019"/>
                </a:lnTo>
                <a:lnTo>
                  <a:pt x="38111" y="437136"/>
                </a:lnTo>
                <a:lnTo>
                  <a:pt x="3486" y="408668"/>
                </a:lnTo>
                <a:lnTo>
                  <a:pt x="0" y="390408"/>
                </a:lnTo>
                <a:lnTo>
                  <a:pt x="0" y="47610"/>
                </a:lnTo>
                <a:lnTo>
                  <a:pt x="21278" y="7837"/>
                </a:lnTo>
                <a:lnTo>
                  <a:pt x="47610" y="0"/>
                </a:lnTo>
                <a:lnTo>
                  <a:pt x="9607851" y="0"/>
                </a:lnTo>
                <a:lnTo>
                  <a:pt x="9647617" y="21258"/>
                </a:lnTo>
                <a:lnTo>
                  <a:pt x="9655462" y="47610"/>
                </a:lnTo>
                <a:lnTo>
                  <a:pt x="9655462" y="390408"/>
                </a:lnTo>
                <a:lnTo>
                  <a:pt x="9634184" y="430154"/>
                </a:lnTo>
                <a:lnTo>
                  <a:pt x="9607851" y="438019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5629" y="4742043"/>
            <a:ext cx="9655810" cy="438150"/>
          </a:xfrm>
          <a:custGeom>
            <a:avLst/>
            <a:gdLst/>
            <a:ahLst/>
            <a:cxnLst/>
            <a:rect l="l" t="t" r="r" b="b"/>
            <a:pathLst>
              <a:path w="9655810" h="438150">
                <a:moveTo>
                  <a:pt x="9607851" y="438019"/>
                </a:moveTo>
                <a:lnTo>
                  <a:pt x="47610" y="438019"/>
                </a:lnTo>
                <a:lnTo>
                  <a:pt x="38111" y="437136"/>
                </a:lnTo>
                <a:lnTo>
                  <a:pt x="3486" y="408668"/>
                </a:lnTo>
                <a:lnTo>
                  <a:pt x="0" y="390408"/>
                </a:lnTo>
                <a:lnTo>
                  <a:pt x="0" y="47610"/>
                </a:lnTo>
                <a:lnTo>
                  <a:pt x="21278" y="7837"/>
                </a:lnTo>
                <a:lnTo>
                  <a:pt x="47610" y="0"/>
                </a:lnTo>
                <a:lnTo>
                  <a:pt x="9607851" y="0"/>
                </a:lnTo>
                <a:lnTo>
                  <a:pt x="9647617" y="21258"/>
                </a:lnTo>
                <a:lnTo>
                  <a:pt x="9655462" y="47610"/>
                </a:lnTo>
                <a:lnTo>
                  <a:pt x="9655462" y="390408"/>
                </a:lnTo>
                <a:lnTo>
                  <a:pt x="9634184" y="430154"/>
                </a:lnTo>
                <a:lnTo>
                  <a:pt x="9607851" y="438019"/>
                </a:lnTo>
                <a:close/>
              </a:path>
            </a:pathLst>
          </a:custGeom>
          <a:solidFill>
            <a:srgbClr val="BABA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5629" y="5227672"/>
            <a:ext cx="9655810" cy="438150"/>
          </a:xfrm>
          <a:custGeom>
            <a:avLst/>
            <a:gdLst/>
            <a:ahLst/>
            <a:cxnLst/>
            <a:rect l="l" t="t" r="r" b="b"/>
            <a:pathLst>
              <a:path w="9655810" h="438150">
                <a:moveTo>
                  <a:pt x="9607851" y="438019"/>
                </a:moveTo>
                <a:lnTo>
                  <a:pt x="47610" y="438019"/>
                </a:lnTo>
                <a:lnTo>
                  <a:pt x="38111" y="437136"/>
                </a:lnTo>
                <a:lnTo>
                  <a:pt x="3486" y="408668"/>
                </a:lnTo>
                <a:lnTo>
                  <a:pt x="0" y="390408"/>
                </a:lnTo>
                <a:lnTo>
                  <a:pt x="0" y="47610"/>
                </a:lnTo>
                <a:lnTo>
                  <a:pt x="21278" y="7837"/>
                </a:lnTo>
                <a:lnTo>
                  <a:pt x="47610" y="0"/>
                </a:lnTo>
                <a:lnTo>
                  <a:pt x="9607851" y="0"/>
                </a:lnTo>
                <a:lnTo>
                  <a:pt x="9647617" y="21264"/>
                </a:lnTo>
                <a:lnTo>
                  <a:pt x="9655462" y="47610"/>
                </a:lnTo>
                <a:lnTo>
                  <a:pt x="9655462" y="390408"/>
                </a:lnTo>
                <a:lnTo>
                  <a:pt x="9634184" y="430154"/>
                </a:lnTo>
                <a:lnTo>
                  <a:pt x="9607851" y="438019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434765" y="2217394"/>
            <a:ext cx="3748404" cy="34442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39494" marR="1031875" indent="-10160" algn="ctr">
              <a:lnSpc>
                <a:spcPct val="119200"/>
              </a:lnSpc>
              <a:spcBef>
                <a:spcPts val="135"/>
              </a:spcBef>
            </a:pPr>
            <a:r>
              <a:rPr sz="2700" spc="65" dirty="0">
                <a:latin typeface="Tahoma"/>
                <a:cs typeface="Tahoma"/>
              </a:rPr>
              <a:t>Overview  </a:t>
            </a:r>
            <a:r>
              <a:rPr sz="2700" spc="400" dirty="0">
                <a:solidFill>
                  <a:srgbClr val="00008A"/>
                </a:solidFill>
                <a:latin typeface="Tahoma"/>
                <a:cs typeface="Tahoma"/>
              </a:rPr>
              <a:t>M</a:t>
            </a:r>
            <a:r>
              <a:rPr sz="2700" spc="35" dirty="0">
                <a:solidFill>
                  <a:srgbClr val="00008A"/>
                </a:solidFill>
                <a:latin typeface="Tahoma"/>
                <a:cs typeface="Tahoma"/>
              </a:rPr>
              <a:t>o</a:t>
            </a:r>
            <a:r>
              <a:rPr sz="2700" spc="100" dirty="0">
                <a:solidFill>
                  <a:srgbClr val="00008A"/>
                </a:solidFill>
                <a:latin typeface="Tahoma"/>
                <a:cs typeface="Tahoma"/>
              </a:rPr>
              <a:t>t</a:t>
            </a:r>
            <a:r>
              <a:rPr sz="2700" spc="70" dirty="0">
                <a:solidFill>
                  <a:srgbClr val="00008A"/>
                </a:solidFill>
                <a:latin typeface="Tahoma"/>
                <a:cs typeface="Tahoma"/>
              </a:rPr>
              <a:t>i</a:t>
            </a:r>
            <a:r>
              <a:rPr sz="2700" spc="35" dirty="0">
                <a:solidFill>
                  <a:srgbClr val="00008A"/>
                </a:solidFill>
                <a:latin typeface="Tahoma"/>
                <a:cs typeface="Tahoma"/>
              </a:rPr>
              <a:t>v</a:t>
            </a:r>
            <a:r>
              <a:rPr sz="2700" spc="-50" dirty="0">
                <a:solidFill>
                  <a:srgbClr val="00008A"/>
                </a:solidFill>
                <a:latin typeface="Tahoma"/>
                <a:cs typeface="Tahoma"/>
              </a:rPr>
              <a:t>a</a:t>
            </a:r>
            <a:r>
              <a:rPr sz="2700" spc="100" dirty="0">
                <a:solidFill>
                  <a:srgbClr val="00008A"/>
                </a:solidFill>
                <a:latin typeface="Tahoma"/>
                <a:cs typeface="Tahoma"/>
              </a:rPr>
              <a:t>t</a:t>
            </a:r>
            <a:r>
              <a:rPr sz="2700" spc="70" dirty="0">
                <a:solidFill>
                  <a:srgbClr val="00008A"/>
                </a:solidFill>
                <a:latin typeface="Tahoma"/>
                <a:cs typeface="Tahoma"/>
              </a:rPr>
              <a:t>i</a:t>
            </a:r>
            <a:r>
              <a:rPr sz="2700" spc="35" dirty="0">
                <a:solidFill>
                  <a:srgbClr val="00008A"/>
                </a:solidFill>
                <a:latin typeface="Tahoma"/>
                <a:cs typeface="Tahoma"/>
              </a:rPr>
              <a:t>o</a:t>
            </a:r>
            <a:r>
              <a:rPr sz="2700" spc="-5" dirty="0">
                <a:solidFill>
                  <a:srgbClr val="00008A"/>
                </a:solidFill>
                <a:latin typeface="Tahoma"/>
                <a:cs typeface="Tahoma"/>
              </a:rPr>
              <a:t>n  </a:t>
            </a:r>
            <a:r>
              <a:rPr sz="2700" spc="225" dirty="0">
                <a:solidFill>
                  <a:srgbClr val="00008A"/>
                </a:solidFill>
                <a:latin typeface="Tahoma"/>
                <a:cs typeface="Tahoma"/>
              </a:rPr>
              <a:t>C</a:t>
            </a:r>
            <a:r>
              <a:rPr sz="2700" spc="-5" dirty="0">
                <a:solidFill>
                  <a:srgbClr val="00008A"/>
                </a:solidFill>
                <a:latin typeface="Tahoma"/>
                <a:cs typeface="Tahoma"/>
              </a:rPr>
              <a:t>h</a:t>
            </a:r>
            <a:r>
              <a:rPr sz="2700" spc="-50" dirty="0">
                <a:solidFill>
                  <a:srgbClr val="00008A"/>
                </a:solidFill>
                <a:latin typeface="Tahoma"/>
                <a:cs typeface="Tahoma"/>
              </a:rPr>
              <a:t>a</a:t>
            </a:r>
            <a:r>
              <a:rPr sz="2700" spc="70" dirty="0">
                <a:solidFill>
                  <a:srgbClr val="00008A"/>
                </a:solidFill>
                <a:latin typeface="Tahoma"/>
                <a:cs typeface="Tahoma"/>
              </a:rPr>
              <a:t>ll</a:t>
            </a:r>
            <a:r>
              <a:rPr sz="2700" spc="-10" dirty="0">
                <a:solidFill>
                  <a:srgbClr val="00008A"/>
                </a:solidFill>
                <a:latin typeface="Tahoma"/>
                <a:cs typeface="Tahoma"/>
              </a:rPr>
              <a:t>e</a:t>
            </a:r>
            <a:r>
              <a:rPr sz="2700" spc="-5" dirty="0">
                <a:solidFill>
                  <a:srgbClr val="00008A"/>
                </a:solidFill>
                <a:latin typeface="Tahoma"/>
                <a:cs typeface="Tahoma"/>
              </a:rPr>
              <a:t>n</a:t>
            </a:r>
            <a:r>
              <a:rPr sz="2700" spc="-114" dirty="0">
                <a:solidFill>
                  <a:srgbClr val="00008A"/>
                </a:solidFill>
                <a:latin typeface="Tahoma"/>
                <a:cs typeface="Tahoma"/>
              </a:rPr>
              <a:t>g</a:t>
            </a:r>
            <a:r>
              <a:rPr sz="2700" spc="-10" dirty="0">
                <a:solidFill>
                  <a:srgbClr val="00008A"/>
                </a:solidFill>
                <a:latin typeface="Tahoma"/>
                <a:cs typeface="Tahoma"/>
              </a:rPr>
              <a:t>e</a:t>
            </a:r>
            <a:r>
              <a:rPr sz="2700" spc="-35" dirty="0">
                <a:solidFill>
                  <a:srgbClr val="00008A"/>
                </a:solidFill>
                <a:latin typeface="Tahoma"/>
                <a:cs typeface="Tahoma"/>
              </a:rPr>
              <a:t>s</a:t>
            </a:r>
            <a:endParaRPr sz="2700">
              <a:latin typeface="Tahoma"/>
              <a:cs typeface="Tahoma"/>
            </a:endParaRPr>
          </a:p>
          <a:p>
            <a:pPr marL="12700" marR="5080" algn="ctr">
              <a:lnSpc>
                <a:spcPct val="118000"/>
              </a:lnSpc>
            </a:pPr>
            <a:r>
              <a:rPr sz="2700" spc="40" dirty="0">
                <a:solidFill>
                  <a:srgbClr val="00008A"/>
                </a:solidFill>
                <a:latin typeface="Tahoma"/>
                <a:cs typeface="Tahoma"/>
              </a:rPr>
              <a:t>Continuous</a:t>
            </a:r>
            <a:r>
              <a:rPr sz="2700" spc="-385" dirty="0">
                <a:solidFill>
                  <a:srgbClr val="00008A"/>
                </a:solidFill>
                <a:latin typeface="Tahoma"/>
                <a:cs typeface="Tahoma"/>
              </a:rPr>
              <a:t> </a:t>
            </a:r>
            <a:r>
              <a:rPr sz="2700" spc="60" dirty="0">
                <a:solidFill>
                  <a:srgbClr val="00008A"/>
                </a:solidFill>
                <a:latin typeface="Tahoma"/>
                <a:cs typeface="Tahoma"/>
              </a:rPr>
              <a:t>Architecture </a:t>
            </a:r>
            <a:r>
              <a:rPr sz="2700" spc="-5" dirty="0">
                <a:solidFill>
                  <a:srgbClr val="00008A"/>
                </a:solidFill>
                <a:latin typeface="Tahoma"/>
                <a:cs typeface="Tahoma"/>
              </a:rPr>
              <a:t> </a:t>
            </a:r>
            <a:r>
              <a:rPr sz="2700" spc="105" dirty="0">
                <a:solidFill>
                  <a:srgbClr val="00008A"/>
                </a:solidFill>
                <a:latin typeface="Tahoma"/>
                <a:cs typeface="Tahoma"/>
              </a:rPr>
              <a:t>How</a:t>
            </a:r>
            <a:r>
              <a:rPr sz="2700" spc="-340" dirty="0">
                <a:solidFill>
                  <a:srgbClr val="00008A"/>
                </a:solidFill>
                <a:latin typeface="Tahoma"/>
                <a:cs typeface="Tahoma"/>
              </a:rPr>
              <a:t> </a:t>
            </a:r>
            <a:r>
              <a:rPr sz="2700" spc="85" dirty="0">
                <a:solidFill>
                  <a:srgbClr val="00008A"/>
                </a:solidFill>
                <a:latin typeface="Tahoma"/>
                <a:cs typeface="Tahoma"/>
              </a:rPr>
              <a:t>ArchUnit</a:t>
            </a:r>
            <a:r>
              <a:rPr sz="2700" spc="-335" dirty="0">
                <a:solidFill>
                  <a:srgbClr val="00008A"/>
                </a:solidFill>
                <a:latin typeface="Tahoma"/>
                <a:cs typeface="Tahoma"/>
              </a:rPr>
              <a:t> </a:t>
            </a:r>
            <a:r>
              <a:rPr sz="2700" spc="-15" dirty="0">
                <a:solidFill>
                  <a:srgbClr val="00008A"/>
                </a:solidFill>
                <a:latin typeface="Tahoma"/>
                <a:cs typeface="Tahoma"/>
              </a:rPr>
              <a:t>can</a:t>
            </a:r>
            <a:r>
              <a:rPr sz="2700" spc="-335" dirty="0">
                <a:solidFill>
                  <a:srgbClr val="00008A"/>
                </a:solidFill>
                <a:latin typeface="Tahoma"/>
                <a:cs typeface="Tahoma"/>
              </a:rPr>
              <a:t> </a:t>
            </a:r>
            <a:r>
              <a:rPr sz="2700" spc="15" dirty="0">
                <a:solidFill>
                  <a:srgbClr val="00008A"/>
                </a:solidFill>
                <a:latin typeface="Tahoma"/>
                <a:cs typeface="Tahoma"/>
              </a:rPr>
              <a:t>help  </a:t>
            </a:r>
            <a:r>
              <a:rPr sz="2700" spc="40" dirty="0">
                <a:solidFill>
                  <a:srgbClr val="00008A"/>
                </a:solidFill>
                <a:latin typeface="Tahoma"/>
                <a:cs typeface="Tahoma"/>
              </a:rPr>
              <a:t>Demo</a:t>
            </a:r>
            <a:endParaRPr sz="27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585"/>
              </a:spcBef>
            </a:pPr>
            <a:r>
              <a:rPr sz="2700" spc="-20" dirty="0">
                <a:solidFill>
                  <a:srgbClr val="00008A"/>
                </a:solidFill>
                <a:latin typeface="Tahoma"/>
                <a:cs typeface="Tahoma"/>
              </a:rPr>
              <a:t>Try </a:t>
            </a:r>
            <a:r>
              <a:rPr sz="2700" spc="85" dirty="0">
                <a:solidFill>
                  <a:srgbClr val="00008A"/>
                </a:solidFill>
                <a:latin typeface="Tahoma"/>
                <a:cs typeface="Tahoma"/>
              </a:rPr>
              <a:t>it</a:t>
            </a:r>
            <a:r>
              <a:rPr sz="2700" spc="-640" dirty="0">
                <a:solidFill>
                  <a:srgbClr val="00008A"/>
                </a:solidFill>
                <a:latin typeface="Tahoma"/>
                <a:cs typeface="Tahoma"/>
              </a:rPr>
              <a:t> </a:t>
            </a:r>
            <a:r>
              <a:rPr sz="2700" spc="25" dirty="0">
                <a:solidFill>
                  <a:srgbClr val="00008A"/>
                </a:solidFill>
                <a:latin typeface="Tahoma"/>
                <a:cs typeface="Tahoma"/>
              </a:rPr>
              <a:t>yourself</a:t>
            </a:r>
            <a:endParaRPr sz="2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155" y="185203"/>
            <a:ext cx="9951085" cy="7666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5"/>
              </a:lnSpc>
              <a:tabLst>
                <a:tab pos="5177155" algn="l"/>
              </a:tabLst>
            </a:pPr>
            <a:r>
              <a:rPr sz="800" spc="45" dirty="0">
                <a:latin typeface="Tahoma"/>
                <a:cs typeface="Tahoma"/>
              </a:rPr>
              <a:t>6/2/2018	</a:t>
            </a:r>
            <a:r>
              <a:rPr sz="800" spc="50" dirty="0">
                <a:latin typeface="Tahoma"/>
                <a:cs typeface="Tahoma"/>
              </a:rPr>
              <a:t>ArchUnit</a:t>
            </a:r>
            <a:endParaRPr sz="8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20"/>
              </a:spcBef>
              <a:tabLst>
                <a:tab pos="9657715" algn="l"/>
              </a:tabLst>
            </a:pPr>
            <a:r>
              <a:rPr sz="800" spc="40" dirty="0">
                <a:latin typeface="Tahoma"/>
                <a:cs typeface="Tahoma"/>
              </a:rPr>
              <a:t>http://localhost:8080/?print-pdf#/	</a:t>
            </a:r>
            <a:r>
              <a:rPr sz="800" spc="70" dirty="0">
                <a:latin typeface="Tahoma"/>
                <a:cs typeface="Tahoma"/>
              </a:rPr>
              <a:t>2</a:t>
            </a:r>
            <a:r>
              <a:rPr sz="800" spc="65" dirty="0">
                <a:latin typeface="Tahoma"/>
                <a:cs typeface="Tahoma"/>
              </a:rPr>
              <a:t>5</a:t>
            </a:r>
            <a:r>
              <a:rPr sz="800" spc="-45" dirty="0">
                <a:latin typeface="Tahoma"/>
                <a:cs typeface="Tahoma"/>
              </a:rPr>
              <a:t>/</a:t>
            </a:r>
            <a:r>
              <a:rPr sz="800" spc="70" dirty="0">
                <a:latin typeface="Tahoma"/>
                <a:cs typeface="Tahoma"/>
              </a:rPr>
              <a:t>33</a:t>
            </a:r>
            <a:endParaRPr sz="8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0617200" cy="8039100"/>
          </a:xfrm>
          <a:custGeom>
            <a:avLst/>
            <a:gdLst/>
            <a:ahLst/>
            <a:cxnLst/>
            <a:rect l="l" t="t" r="r" b="b"/>
            <a:pathLst>
              <a:path w="10617200" h="8039100">
                <a:moveTo>
                  <a:pt x="0" y="8039099"/>
                </a:moveTo>
                <a:lnTo>
                  <a:pt x="10617199" y="8039099"/>
                </a:lnTo>
                <a:lnTo>
                  <a:pt x="10617199" y="0"/>
                </a:lnTo>
                <a:lnTo>
                  <a:pt x="0" y="0"/>
                </a:lnTo>
                <a:lnTo>
                  <a:pt x="0" y="80390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34442" y="3387095"/>
            <a:ext cx="1724660" cy="8934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10" dirty="0"/>
              <a:t>D</a:t>
            </a:r>
            <a:r>
              <a:rPr spc="80" dirty="0"/>
              <a:t>e</a:t>
            </a:r>
            <a:r>
              <a:rPr spc="600" dirty="0"/>
              <a:t>m</a:t>
            </a:r>
            <a:r>
              <a:rPr spc="100" dirty="0"/>
              <a:t>o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155" y="185203"/>
            <a:ext cx="9951085" cy="7666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5"/>
              </a:lnSpc>
              <a:tabLst>
                <a:tab pos="5177155" algn="l"/>
              </a:tabLst>
            </a:pPr>
            <a:r>
              <a:rPr sz="800" spc="45" dirty="0">
                <a:latin typeface="Tahoma"/>
                <a:cs typeface="Tahoma"/>
              </a:rPr>
              <a:t>6/2/2018	</a:t>
            </a:r>
            <a:r>
              <a:rPr sz="800" spc="50" dirty="0">
                <a:latin typeface="Tahoma"/>
                <a:cs typeface="Tahoma"/>
              </a:rPr>
              <a:t>ArchUnit</a:t>
            </a:r>
            <a:endParaRPr sz="8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20"/>
              </a:spcBef>
              <a:tabLst>
                <a:tab pos="9657715" algn="l"/>
              </a:tabLst>
            </a:pPr>
            <a:r>
              <a:rPr sz="800" spc="40" dirty="0">
                <a:latin typeface="Tahoma"/>
                <a:cs typeface="Tahoma"/>
              </a:rPr>
              <a:t>http://localhost:8080/?print-pdf#/	</a:t>
            </a:r>
            <a:r>
              <a:rPr sz="800" spc="70" dirty="0">
                <a:latin typeface="Tahoma"/>
                <a:cs typeface="Tahoma"/>
              </a:rPr>
              <a:t>2</a:t>
            </a:r>
            <a:r>
              <a:rPr sz="800" spc="65" dirty="0">
                <a:latin typeface="Tahoma"/>
                <a:cs typeface="Tahoma"/>
              </a:rPr>
              <a:t>6</a:t>
            </a:r>
            <a:r>
              <a:rPr sz="800" spc="-45" dirty="0">
                <a:latin typeface="Tahoma"/>
                <a:cs typeface="Tahoma"/>
              </a:rPr>
              <a:t>/</a:t>
            </a:r>
            <a:r>
              <a:rPr sz="800" spc="70" dirty="0">
                <a:latin typeface="Tahoma"/>
                <a:cs typeface="Tahoma"/>
              </a:rPr>
              <a:t>33</a:t>
            </a:r>
            <a:endParaRPr sz="8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0617200" cy="8039100"/>
          </a:xfrm>
          <a:custGeom>
            <a:avLst/>
            <a:gdLst/>
            <a:ahLst/>
            <a:cxnLst/>
            <a:rect l="l" t="t" r="r" b="b"/>
            <a:pathLst>
              <a:path w="10617200" h="8039100">
                <a:moveTo>
                  <a:pt x="0" y="8039099"/>
                </a:moveTo>
                <a:lnTo>
                  <a:pt x="10617199" y="8039099"/>
                </a:lnTo>
                <a:lnTo>
                  <a:pt x="10617199" y="0"/>
                </a:lnTo>
                <a:lnTo>
                  <a:pt x="0" y="0"/>
                </a:lnTo>
                <a:lnTo>
                  <a:pt x="0" y="80390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61160" y="568537"/>
            <a:ext cx="6071235" cy="8934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50" dirty="0"/>
              <a:t>Layered</a:t>
            </a:r>
            <a:r>
              <a:rPr spc="275" dirty="0"/>
              <a:t> </a:t>
            </a:r>
            <a:r>
              <a:rPr spc="250" dirty="0"/>
              <a:t>Architecture</a:t>
            </a:r>
          </a:p>
        </p:txBody>
      </p:sp>
      <p:sp>
        <p:nvSpPr>
          <p:cNvPr id="5" name="object 5"/>
          <p:cNvSpPr/>
          <p:nvPr/>
        </p:nvSpPr>
        <p:spPr>
          <a:xfrm>
            <a:off x="1028392" y="1618766"/>
            <a:ext cx="8569936" cy="55895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155" y="185203"/>
            <a:ext cx="9951085" cy="7666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5"/>
              </a:lnSpc>
              <a:tabLst>
                <a:tab pos="5177155" algn="l"/>
              </a:tabLst>
            </a:pPr>
            <a:r>
              <a:rPr sz="800" spc="45" dirty="0">
                <a:latin typeface="Tahoma"/>
                <a:cs typeface="Tahoma"/>
              </a:rPr>
              <a:t>6/2/2018	</a:t>
            </a:r>
            <a:r>
              <a:rPr sz="800" spc="50" dirty="0">
                <a:latin typeface="Tahoma"/>
                <a:cs typeface="Tahoma"/>
              </a:rPr>
              <a:t>ArchUnit</a:t>
            </a:r>
            <a:endParaRPr sz="8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20"/>
              </a:spcBef>
              <a:tabLst>
                <a:tab pos="9657715" algn="l"/>
              </a:tabLst>
            </a:pPr>
            <a:r>
              <a:rPr sz="800" spc="40" dirty="0">
                <a:latin typeface="Tahoma"/>
                <a:cs typeface="Tahoma"/>
              </a:rPr>
              <a:t>http://localhost:8080/?print-pdf#/	</a:t>
            </a:r>
            <a:r>
              <a:rPr sz="800" spc="70" dirty="0">
                <a:latin typeface="Tahoma"/>
                <a:cs typeface="Tahoma"/>
              </a:rPr>
              <a:t>2</a:t>
            </a:r>
            <a:r>
              <a:rPr sz="800" spc="65" dirty="0">
                <a:latin typeface="Tahoma"/>
                <a:cs typeface="Tahoma"/>
              </a:rPr>
              <a:t>7</a:t>
            </a:r>
            <a:r>
              <a:rPr sz="800" spc="-45" dirty="0">
                <a:latin typeface="Tahoma"/>
                <a:cs typeface="Tahoma"/>
              </a:rPr>
              <a:t>/</a:t>
            </a:r>
            <a:r>
              <a:rPr sz="800" spc="70" dirty="0">
                <a:latin typeface="Tahoma"/>
                <a:cs typeface="Tahoma"/>
              </a:rPr>
              <a:t>33</a:t>
            </a:r>
            <a:endParaRPr sz="8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0617200" cy="8039100"/>
          </a:xfrm>
          <a:custGeom>
            <a:avLst/>
            <a:gdLst/>
            <a:ahLst/>
            <a:cxnLst/>
            <a:rect l="l" t="t" r="r" b="b"/>
            <a:pathLst>
              <a:path w="10617200" h="8039100">
                <a:moveTo>
                  <a:pt x="0" y="8039099"/>
                </a:moveTo>
                <a:lnTo>
                  <a:pt x="10617199" y="8039099"/>
                </a:lnTo>
                <a:lnTo>
                  <a:pt x="10617199" y="0"/>
                </a:lnTo>
                <a:lnTo>
                  <a:pt x="0" y="0"/>
                </a:lnTo>
                <a:lnTo>
                  <a:pt x="0" y="80390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82270" y="1587395"/>
            <a:ext cx="5829300" cy="8934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200" dirty="0"/>
              <a:t>Checking </a:t>
            </a:r>
            <a:r>
              <a:rPr spc="250" dirty="0"/>
              <a:t>for</a:t>
            </a:r>
            <a:r>
              <a:rPr spc="409" dirty="0"/>
              <a:t> </a:t>
            </a:r>
            <a:r>
              <a:rPr spc="170" dirty="0"/>
              <a:t>Cycles</a:t>
            </a:r>
          </a:p>
        </p:txBody>
      </p:sp>
      <p:sp>
        <p:nvSpPr>
          <p:cNvPr id="5" name="object 5"/>
          <p:cNvSpPr/>
          <p:nvPr/>
        </p:nvSpPr>
        <p:spPr>
          <a:xfrm>
            <a:off x="1028392" y="2637631"/>
            <a:ext cx="8569937" cy="35517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155" y="185203"/>
            <a:ext cx="9951085" cy="7666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5"/>
              </a:lnSpc>
              <a:tabLst>
                <a:tab pos="5177155" algn="l"/>
              </a:tabLst>
            </a:pPr>
            <a:r>
              <a:rPr sz="800" spc="45" dirty="0">
                <a:latin typeface="Tahoma"/>
                <a:cs typeface="Tahoma"/>
              </a:rPr>
              <a:t>6/2/2018	</a:t>
            </a:r>
            <a:r>
              <a:rPr sz="800" spc="50" dirty="0">
                <a:latin typeface="Tahoma"/>
                <a:cs typeface="Tahoma"/>
              </a:rPr>
              <a:t>ArchUnit</a:t>
            </a:r>
            <a:endParaRPr sz="8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20"/>
              </a:spcBef>
              <a:tabLst>
                <a:tab pos="9657715" algn="l"/>
              </a:tabLst>
            </a:pPr>
            <a:r>
              <a:rPr sz="800" spc="40" dirty="0">
                <a:latin typeface="Tahoma"/>
                <a:cs typeface="Tahoma"/>
              </a:rPr>
              <a:t>http://localhost:8080/?print-pdf#/	</a:t>
            </a:r>
            <a:r>
              <a:rPr sz="800" spc="70" dirty="0">
                <a:latin typeface="Tahoma"/>
                <a:cs typeface="Tahoma"/>
              </a:rPr>
              <a:t>2</a:t>
            </a:r>
            <a:r>
              <a:rPr sz="800" spc="65" dirty="0">
                <a:latin typeface="Tahoma"/>
                <a:cs typeface="Tahoma"/>
              </a:rPr>
              <a:t>8</a:t>
            </a:r>
            <a:r>
              <a:rPr sz="800" spc="-45" dirty="0">
                <a:latin typeface="Tahoma"/>
                <a:cs typeface="Tahoma"/>
              </a:rPr>
              <a:t>/</a:t>
            </a:r>
            <a:r>
              <a:rPr sz="800" spc="70" dirty="0">
                <a:latin typeface="Tahoma"/>
                <a:cs typeface="Tahoma"/>
              </a:rPr>
              <a:t>33</a:t>
            </a:r>
            <a:endParaRPr sz="8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0617200" cy="8039100"/>
          </a:xfrm>
          <a:custGeom>
            <a:avLst/>
            <a:gdLst/>
            <a:ahLst/>
            <a:cxnLst/>
            <a:rect l="l" t="t" r="r" b="b"/>
            <a:pathLst>
              <a:path w="10617200" h="8039100">
                <a:moveTo>
                  <a:pt x="0" y="8039099"/>
                </a:moveTo>
                <a:lnTo>
                  <a:pt x="10617199" y="8039099"/>
                </a:lnTo>
                <a:lnTo>
                  <a:pt x="10617199" y="0"/>
                </a:lnTo>
                <a:lnTo>
                  <a:pt x="0" y="0"/>
                </a:lnTo>
                <a:lnTo>
                  <a:pt x="0" y="80390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5629" y="2799508"/>
            <a:ext cx="9655810" cy="438150"/>
          </a:xfrm>
          <a:custGeom>
            <a:avLst/>
            <a:gdLst/>
            <a:ahLst/>
            <a:cxnLst/>
            <a:rect l="l" t="t" r="r" b="b"/>
            <a:pathLst>
              <a:path w="9655810" h="438150">
                <a:moveTo>
                  <a:pt x="9607851" y="438019"/>
                </a:moveTo>
                <a:lnTo>
                  <a:pt x="47610" y="438019"/>
                </a:lnTo>
                <a:lnTo>
                  <a:pt x="38111" y="437147"/>
                </a:lnTo>
                <a:lnTo>
                  <a:pt x="3486" y="408684"/>
                </a:lnTo>
                <a:lnTo>
                  <a:pt x="0" y="390408"/>
                </a:lnTo>
                <a:lnTo>
                  <a:pt x="0" y="47610"/>
                </a:lnTo>
                <a:lnTo>
                  <a:pt x="21278" y="7837"/>
                </a:lnTo>
                <a:lnTo>
                  <a:pt x="47610" y="0"/>
                </a:lnTo>
                <a:lnTo>
                  <a:pt x="9607851" y="0"/>
                </a:lnTo>
                <a:lnTo>
                  <a:pt x="9647617" y="21264"/>
                </a:lnTo>
                <a:lnTo>
                  <a:pt x="9655462" y="47610"/>
                </a:lnTo>
                <a:lnTo>
                  <a:pt x="9655462" y="390408"/>
                </a:lnTo>
                <a:lnTo>
                  <a:pt x="9634184" y="430173"/>
                </a:lnTo>
                <a:lnTo>
                  <a:pt x="9607851" y="438019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5629" y="3285138"/>
            <a:ext cx="9655810" cy="438150"/>
          </a:xfrm>
          <a:custGeom>
            <a:avLst/>
            <a:gdLst/>
            <a:ahLst/>
            <a:cxnLst/>
            <a:rect l="l" t="t" r="r" b="b"/>
            <a:pathLst>
              <a:path w="9655810" h="438150">
                <a:moveTo>
                  <a:pt x="9607851" y="438019"/>
                </a:moveTo>
                <a:lnTo>
                  <a:pt x="47610" y="438019"/>
                </a:lnTo>
                <a:lnTo>
                  <a:pt x="38111" y="437133"/>
                </a:lnTo>
                <a:lnTo>
                  <a:pt x="3486" y="408668"/>
                </a:lnTo>
                <a:lnTo>
                  <a:pt x="0" y="390408"/>
                </a:lnTo>
                <a:lnTo>
                  <a:pt x="0" y="47610"/>
                </a:lnTo>
                <a:lnTo>
                  <a:pt x="21278" y="7837"/>
                </a:lnTo>
                <a:lnTo>
                  <a:pt x="47610" y="0"/>
                </a:lnTo>
                <a:lnTo>
                  <a:pt x="9607851" y="0"/>
                </a:lnTo>
                <a:lnTo>
                  <a:pt x="9647617" y="21264"/>
                </a:lnTo>
                <a:lnTo>
                  <a:pt x="9655462" y="47610"/>
                </a:lnTo>
                <a:lnTo>
                  <a:pt x="9655462" y="390408"/>
                </a:lnTo>
                <a:lnTo>
                  <a:pt x="9634184" y="430146"/>
                </a:lnTo>
                <a:lnTo>
                  <a:pt x="9607851" y="438019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5629" y="3770767"/>
            <a:ext cx="9655810" cy="438150"/>
          </a:xfrm>
          <a:custGeom>
            <a:avLst/>
            <a:gdLst/>
            <a:ahLst/>
            <a:cxnLst/>
            <a:rect l="l" t="t" r="r" b="b"/>
            <a:pathLst>
              <a:path w="9655810" h="438150">
                <a:moveTo>
                  <a:pt x="9607851" y="438019"/>
                </a:moveTo>
                <a:lnTo>
                  <a:pt x="47610" y="438019"/>
                </a:lnTo>
                <a:lnTo>
                  <a:pt x="38111" y="437133"/>
                </a:lnTo>
                <a:lnTo>
                  <a:pt x="3486" y="408668"/>
                </a:lnTo>
                <a:lnTo>
                  <a:pt x="0" y="390408"/>
                </a:lnTo>
                <a:lnTo>
                  <a:pt x="0" y="47610"/>
                </a:lnTo>
                <a:lnTo>
                  <a:pt x="21278" y="7837"/>
                </a:lnTo>
                <a:lnTo>
                  <a:pt x="47610" y="0"/>
                </a:lnTo>
                <a:lnTo>
                  <a:pt x="9607851" y="0"/>
                </a:lnTo>
                <a:lnTo>
                  <a:pt x="9647617" y="21264"/>
                </a:lnTo>
                <a:lnTo>
                  <a:pt x="9655462" y="47610"/>
                </a:lnTo>
                <a:lnTo>
                  <a:pt x="9655462" y="390408"/>
                </a:lnTo>
                <a:lnTo>
                  <a:pt x="9634184" y="430146"/>
                </a:lnTo>
                <a:lnTo>
                  <a:pt x="9607851" y="438019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5629" y="4256397"/>
            <a:ext cx="9655810" cy="438150"/>
          </a:xfrm>
          <a:custGeom>
            <a:avLst/>
            <a:gdLst/>
            <a:ahLst/>
            <a:cxnLst/>
            <a:rect l="l" t="t" r="r" b="b"/>
            <a:pathLst>
              <a:path w="9655810" h="438150">
                <a:moveTo>
                  <a:pt x="9607851" y="438019"/>
                </a:moveTo>
                <a:lnTo>
                  <a:pt x="47610" y="438019"/>
                </a:lnTo>
                <a:lnTo>
                  <a:pt x="38111" y="437133"/>
                </a:lnTo>
                <a:lnTo>
                  <a:pt x="3486" y="408668"/>
                </a:lnTo>
                <a:lnTo>
                  <a:pt x="0" y="390408"/>
                </a:lnTo>
                <a:lnTo>
                  <a:pt x="0" y="47610"/>
                </a:lnTo>
                <a:lnTo>
                  <a:pt x="21278" y="7837"/>
                </a:lnTo>
                <a:lnTo>
                  <a:pt x="47610" y="0"/>
                </a:lnTo>
                <a:lnTo>
                  <a:pt x="9607851" y="0"/>
                </a:lnTo>
                <a:lnTo>
                  <a:pt x="9647617" y="21264"/>
                </a:lnTo>
                <a:lnTo>
                  <a:pt x="9655462" y="47610"/>
                </a:lnTo>
                <a:lnTo>
                  <a:pt x="9655462" y="390408"/>
                </a:lnTo>
                <a:lnTo>
                  <a:pt x="9634184" y="430146"/>
                </a:lnTo>
                <a:lnTo>
                  <a:pt x="9607851" y="438019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5629" y="4742027"/>
            <a:ext cx="9655810" cy="438150"/>
          </a:xfrm>
          <a:custGeom>
            <a:avLst/>
            <a:gdLst/>
            <a:ahLst/>
            <a:cxnLst/>
            <a:rect l="l" t="t" r="r" b="b"/>
            <a:pathLst>
              <a:path w="9655810" h="438150">
                <a:moveTo>
                  <a:pt x="9607851" y="438019"/>
                </a:moveTo>
                <a:lnTo>
                  <a:pt x="47610" y="438019"/>
                </a:lnTo>
                <a:lnTo>
                  <a:pt x="38111" y="437133"/>
                </a:lnTo>
                <a:lnTo>
                  <a:pt x="3486" y="408668"/>
                </a:lnTo>
                <a:lnTo>
                  <a:pt x="0" y="390408"/>
                </a:lnTo>
                <a:lnTo>
                  <a:pt x="0" y="47610"/>
                </a:lnTo>
                <a:lnTo>
                  <a:pt x="21278" y="7837"/>
                </a:lnTo>
                <a:lnTo>
                  <a:pt x="47610" y="0"/>
                </a:lnTo>
                <a:lnTo>
                  <a:pt x="9607851" y="0"/>
                </a:lnTo>
                <a:lnTo>
                  <a:pt x="9647617" y="21264"/>
                </a:lnTo>
                <a:lnTo>
                  <a:pt x="9655462" y="47610"/>
                </a:lnTo>
                <a:lnTo>
                  <a:pt x="9655462" y="390408"/>
                </a:lnTo>
                <a:lnTo>
                  <a:pt x="9634184" y="430146"/>
                </a:lnTo>
                <a:lnTo>
                  <a:pt x="9607851" y="438019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5629" y="5227657"/>
            <a:ext cx="9655810" cy="438150"/>
          </a:xfrm>
          <a:custGeom>
            <a:avLst/>
            <a:gdLst/>
            <a:ahLst/>
            <a:cxnLst/>
            <a:rect l="l" t="t" r="r" b="b"/>
            <a:pathLst>
              <a:path w="9655810" h="438150">
                <a:moveTo>
                  <a:pt x="9607851" y="438019"/>
                </a:moveTo>
                <a:lnTo>
                  <a:pt x="47610" y="438019"/>
                </a:lnTo>
                <a:lnTo>
                  <a:pt x="38111" y="437136"/>
                </a:lnTo>
                <a:lnTo>
                  <a:pt x="3486" y="408668"/>
                </a:lnTo>
                <a:lnTo>
                  <a:pt x="0" y="390408"/>
                </a:lnTo>
                <a:lnTo>
                  <a:pt x="0" y="47610"/>
                </a:lnTo>
                <a:lnTo>
                  <a:pt x="21278" y="7837"/>
                </a:lnTo>
                <a:lnTo>
                  <a:pt x="47610" y="0"/>
                </a:lnTo>
                <a:lnTo>
                  <a:pt x="9607851" y="0"/>
                </a:lnTo>
                <a:lnTo>
                  <a:pt x="9647617" y="21264"/>
                </a:lnTo>
                <a:lnTo>
                  <a:pt x="9655462" y="47610"/>
                </a:lnTo>
                <a:lnTo>
                  <a:pt x="9655462" y="390408"/>
                </a:lnTo>
                <a:lnTo>
                  <a:pt x="9634184" y="430154"/>
                </a:lnTo>
                <a:lnTo>
                  <a:pt x="9607851" y="438019"/>
                </a:lnTo>
                <a:close/>
              </a:path>
            </a:pathLst>
          </a:custGeom>
          <a:solidFill>
            <a:srgbClr val="BABA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434765" y="2217378"/>
            <a:ext cx="3748404" cy="34442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39494" marR="1031875" indent="-10160" algn="ctr">
              <a:lnSpc>
                <a:spcPct val="119200"/>
              </a:lnSpc>
              <a:spcBef>
                <a:spcPts val="135"/>
              </a:spcBef>
            </a:pPr>
            <a:r>
              <a:rPr sz="2700" spc="65" dirty="0">
                <a:latin typeface="Tahoma"/>
                <a:cs typeface="Tahoma"/>
              </a:rPr>
              <a:t>Overview  </a:t>
            </a:r>
            <a:r>
              <a:rPr sz="2700" spc="400" dirty="0">
                <a:solidFill>
                  <a:srgbClr val="00008A"/>
                </a:solidFill>
                <a:latin typeface="Tahoma"/>
                <a:cs typeface="Tahoma"/>
              </a:rPr>
              <a:t>M</a:t>
            </a:r>
            <a:r>
              <a:rPr sz="2700" spc="35" dirty="0">
                <a:solidFill>
                  <a:srgbClr val="00008A"/>
                </a:solidFill>
                <a:latin typeface="Tahoma"/>
                <a:cs typeface="Tahoma"/>
              </a:rPr>
              <a:t>o</a:t>
            </a:r>
            <a:r>
              <a:rPr sz="2700" spc="100" dirty="0">
                <a:solidFill>
                  <a:srgbClr val="00008A"/>
                </a:solidFill>
                <a:latin typeface="Tahoma"/>
                <a:cs typeface="Tahoma"/>
              </a:rPr>
              <a:t>t</a:t>
            </a:r>
            <a:r>
              <a:rPr sz="2700" spc="70" dirty="0">
                <a:solidFill>
                  <a:srgbClr val="00008A"/>
                </a:solidFill>
                <a:latin typeface="Tahoma"/>
                <a:cs typeface="Tahoma"/>
              </a:rPr>
              <a:t>i</a:t>
            </a:r>
            <a:r>
              <a:rPr sz="2700" spc="35" dirty="0">
                <a:solidFill>
                  <a:srgbClr val="00008A"/>
                </a:solidFill>
                <a:latin typeface="Tahoma"/>
                <a:cs typeface="Tahoma"/>
              </a:rPr>
              <a:t>v</a:t>
            </a:r>
            <a:r>
              <a:rPr sz="2700" spc="-50" dirty="0">
                <a:solidFill>
                  <a:srgbClr val="00008A"/>
                </a:solidFill>
                <a:latin typeface="Tahoma"/>
                <a:cs typeface="Tahoma"/>
              </a:rPr>
              <a:t>a</a:t>
            </a:r>
            <a:r>
              <a:rPr sz="2700" spc="100" dirty="0">
                <a:solidFill>
                  <a:srgbClr val="00008A"/>
                </a:solidFill>
                <a:latin typeface="Tahoma"/>
                <a:cs typeface="Tahoma"/>
              </a:rPr>
              <a:t>t</a:t>
            </a:r>
            <a:r>
              <a:rPr sz="2700" spc="70" dirty="0">
                <a:solidFill>
                  <a:srgbClr val="00008A"/>
                </a:solidFill>
                <a:latin typeface="Tahoma"/>
                <a:cs typeface="Tahoma"/>
              </a:rPr>
              <a:t>i</a:t>
            </a:r>
            <a:r>
              <a:rPr sz="2700" spc="35" dirty="0">
                <a:solidFill>
                  <a:srgbClr val="00008A"/>
                </a:solidFill>
                <a:latin typeface="Tahoma"/>
                <a:cs typeface="Tahoma"/>
              </a:rPr>
              <a:t>o</a:t>
            </a:r>
            <a:r>
              <a:rPr sz="2700" spc="-5" dirty="0">
                <a:solidFill>
                  <a:srgbClr val="00008A"/>
                </a:solidFill>
                <a:latin typeface="Tahoma"/>
                <a:cs typeface="Tahoma"/>
              </a:rPr>
              <a:t>n  </a:t>
            </a:r>
            <a:r>
              <a:rPr sz="2700" spc="225" dirty="0">
                <a:solidFill>
                  <a:srgbClr val="00008A"/>
                </a:solidFill>
                <a:latin typeface="Tahoma"/>
                <a:cs typeface="Tahoma"/>
              </a:rPr>
              <a:t>C</a:t>
            </a:r>
            <a:r>
              <a:rPr sz="2700" spc="-5" dirty="0">
                <a:solidFill>
                  <a:srgbClr val="00008A"/>
                </a:solidFill>
                <a:latin typeface="Tahoma"/>
                <a:cs typeface="Tahoma"/>
              </a:rPr>
              <a:t>h</a:t>
            </a:r>
            <a:r>
              <a:rPr sz="2700" spc="-50" dirty="0">
                <a:solidFill>
                  <a:srgbClr val="00008A"/>
                </a:solidFill>
                <a:latin typeface="Tahoma"/>
                <a:cs typeface="Tahoma"/>
              </a:rPr>
              <a:t>a</a:t>
            </a:r>
            <a:r>
              <a:rPr sz="2700" spc="70" dirty="0">
                <a:solidFill>
                  <a:srgbClr val="00008A"/>
                </a:solidFill>
                <a:latin typeface="Tahoma"/>
                <a:cs typeface="Tahoma"/>
              </a:rPr>
              <a:t>ll</a:t>
            </a:r>
            <a:r>
              <a:rPr sz="2700" spc="-10" dirty="0">
                <a:solidFill>
                  <a:srgbClr val="00008A"/>
                </a:solidFill>
                <a:latin typeface="Tahoma"/>
                <a:cs typeface="Tahoma"/>
              </a:rPr>
              <a:t>e</a:t>
            </a:r>
            <a:r>
              <a:rPr sz="2700" spc="-5" dirty="0">
                <a:solidFill>
                  <a:srgbClr val="00008A"/>
                </a:solidFill>
                <a:latin typeface="Tahoma"/>
                <a:cs typeface="Tahoma"/>
              </a:rPr>
              <a:t>n</a:t>
            </a:r>
            <a:r>
              <a:rPr sz="2700" spc="-114" dirty="0">
                <a:solidFill>
                  <a:srgbClr val="00008A"/>
                </a:solidFill>
                <a:latin typeface="Tahoma"/>
                <a:cs typeface="Tahoma"/>
              </a:rPr>
              <a:t>g</a:t>
            </a:r>
            <a:r>
              <a:rPr sz="2700" spc="-10" dirty="0">
                <a:solidFill>
                  <a:srgbClr val="00008A"/>
                </a:solidFill>
                <a:latin typeface="Tahoma"/>
                <a:cs typeface="Tahoma"/>
              </a:rPr>
              <a:t>e</a:t>
            </a:r>
            <a:r>
              <a:rPr sz="2700" spc="-35" dirty="0">
                <a:solidFill>
                  <a:srgbClr val="00008A"/>
                </a:solidFill>
                <a:latin typeface="Tahoma"/>
                <a:cs typeface="Tahoma"/>
              </a:rPr>
              <a:t>s</a:t>
            </a:r>
            <a:endParaRPr sz="2700">
              <a:latin typeface="Tahoma"/>
              <a:cs typeface="Tahoma"/>
            </a:endParaRPr>
          </a:p>
          <a:p>
            <a:pPr marL="12700" marR="5080" algn="ctr">
              <a:lnSpc>
                <a:spcPct val="118000"/>
              </a:lnSpc>
            </a:pPr>
            <a:r>
              <a:rPr sz="2700" spc="40" dirty="0">
                <a:solidFill>
                  <a:srgbClr val="00008A"/>
                </a:solidFill>
                <a:latin typeface="Tahoma"/>
                <a:cs typeface="Tahoma"/>
              </a:rPr>
              <a:t>Continuous</a:t>
            </a:r>
            <a:r>
              <a:rPr sz="2700" spc="-385" dirty="0">
                <a:solidFill>
                  <a:srgbClr val="00008A"/>
                </a:solidFill>
                <a:latin typeface="Tahoma"/>
                <a:cs typeface="Tahoma"/>
              </a:rPr>
              <a:t> </a:t>
            </a:r>
            <a:r>
              <a:rPr sz="2700" spc="60" dirty="0">
                <a:solidFill>
                  <a:srgbClr val="00008A"/>
                </a:solidFill>
                <a:latin typeface="Tahoma"/>
                <a:cs typeface="Tahoma"/>
              </a:rPr>
              <a:t>Architecture </a:t>
            </a:r>
            <a:r>
              <a:rPr sz="2700" spc="-5" dirty="0">
                <a:solidFill>
                  <a:srgbClr val="00008A"/>
                </a:solidFill>
                <a:latin typeface="Tahoma"/>
                <a:cs typeface="Tahoma"/>
              </a:rPr>
              <a:t> </a:t>
            </a:r>
            <a:r>
              <a:rPr sz="2700" spc="105" dirty="0">
                <a:solidFill>
                  <a:srgbClr val="00008A"/>
                </a:solidFill>
                <a:latin typeface="Tahoma"/>
                <a:cs typeface="Tahoma"/>
              </a:rPr>
              <a:t>How</a:t>
            </a:r>
            <a:r>
              <a:rPr sz="2700" spc="-340" dirty="0">
                <a:solidFill>
                  <a:srgbClr val="00008A"/>
                </a:solidFill>
                <a:latin typeface="Tahoma"/>
                <a:cs typeface="Tahoma"/>
              </a:rPr>
              <a:t> </a:t>
            </a:r>
            <a:r>
              <a:rPr sz="2700" spc="85" dirty="0">
                <a:solidFill>
                  <a:srgbClr val="00008A"/>
                </a:solidFill>
                <a:latin typeface="Tahoma"/>
                <a:cs typeface="Tahoma"/>
              </a:rPr>
              <a:t>ArchUnit</a:t>
            </a:r>
            <a:r>
              <a:rPr sz="2700" spc="-335" dirty="0">
                <a:solidFill>
                  <a:srgbClr val="00008A"/>
                </a:solidFill>
                <a:latin typeface="Tahoma"/>
                <a:cs typeface="Tahoma"/>
              </a:rPr>
              <a:t> </a:t>
            </a:r>
            <a:r>
              <a:rPr sz="2700" spc="-15" dirty="0">
                <a:solidFill>
                  <a:srgbClr val="00008A"/>
                </a:solidFill>
                <a:latin typeface="Tahoma"/>
                <a:cs typeface="Tahoma"/>
              </a:rPr>
              <a:t>can</a:t>
            </a:r>
            <a:r>
              <a:rPr sz="2700" spc="-335" dirty="0">
                <a:solidFill>
                  <a:srgbClr val="00008A"/>
                </a:solidFill>
                <a:latin typeface="Tahoma"/>
                <a:cs typeface="Tahoma"/>
              </a:rPr>
              <a:t> </a:t>
            </a:r>
            <a:r>
              <a:rPr sz="2700" spc="15" dirty="0">
                <a:solidFill>
                  <a:srgbClr val="00008A"/>
                </a:solidFill>
                <a:latin typeface="Tahoma"/>
                <a:cs typeface="Tahoma"/>
              </a:rPr>
              <a:t>help  </a:t>
            </a:r>
            <a:r>
              <a:rPr sz="2700" spc="40" dirty="0">
                <a:solidFill>
                  <a:srgbClr val="00008A"/>
                </a:solidFill>
                <a:latin typeface="Tahoma"/>
                <a:cs typeface="Tahoma"/>
              </a:rPr>
              <a:t>Demo</a:t>
            </a:r>
            <a:endParaRPr sz="27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585"/>
              </a:spcBef>
            </a:pPr>
            <a:r>
              <a:rPr sz="2700" spc="-20" dirty="0">
                <a:solidFill>
                  <a:srgbClr val="00008A"/>
                </a:solidFill>
                <a:latin typeface="Tahoma"/>
                <a:cs typeface="Tahoma"/>
              </a:rPr>
              <a:t>Try </a:t>
            </a:r>
            <a:r>
              <a:rPr sz="2700" spc="85" dirty="0">
                <a:solidFill>
                  <a:srgbClr val="00008A"/>
                </a:solidFill>
                <a:latin typeface="Tahoma"/>
                <a:cs typeface="Tahoma"/>
              </a:rPr>
              <a:t>it</a:t>
            </a:r>
            <a:r>
              <a:rPr sz="2700" spc="-640" dirty="0">
                <a:solidFill>
                  <a:srgbClr val="00008A"/>
                </a:solidFill>
                <a:latin typeface="Tahoma"/>
                <a:cs typeface="Tahoma"/>
              </a:rPr>
              <a:t> </a:t>
            </a:r>
            <a:r>
              <a:rPr sz="2700" spc="25" dirty="0">
                <a:solidFill>
                  <a:srgbClr val="00008A"/>
                </a:solidFill>
                <a:latin typeface="Tahoma"/>
                <a:cs typeface="Tahoma"/>
              </a:rPr>
              <a:t>yourself</a:t>
            </a:r>
            <a:endParaRPr sz="2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155" y="185203"/>
            <a:ext cx="9951085" cy="7666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5"/>
              </a:lnSpc>
              <a:tabLst>
                <a:tab pos="5177155" algn="l"/>
              </a:tabLst>
            </a:pPr>
            <a:r>
              <a:rPr sz="800" spc="45" dirty="0">
                <a:latin typeface="Tahoma"/>
                <a:cs typeface="Tahoma"/>
              </a:rPr>
              <a:t>6/2/2018	</a:t>
            </a:r>
            <a:r>
              <a:rPr sz="800" spc="50" dirty="0">
                <a:latin typeface="Tahoma"/>
                <a:cs typeface="Tahoma"/>
              </a:rPr>
              <a:t>ArchUnit</a:t>
            </a:r>
            <a:endParaRPr sz="8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20"/>
              </a:spcBef>
              <a:tabLst>
                <a:tab pos="9657715" algn="l"/>
              </a:tabLst>
            </a:pPr>
            <a:r>
              <a:rPr sz="800" spc="40" dirty="0">
                <a:latin typeface="Tahoma"/>
                <a:cs typeface="Tahoma"/>
              </a:rPr>
              <a:t>http://localhost:8080/?print-pdf#/	</a:t>
            </a:r>
            <a:r>
              <a:rPr sz="800" spc="70" dirty="0">
                <a:latin typeface="Tahoma"/>
                <a:cs typeface="Tahoma"/>
              </a:rPr>
              <a:t>2</a:t>
            </a:r>
            <a:r>
              <a:rPr sz="800" spc="65" dirty="0">
                <a:latin typeface="Tahoma"/>
                <a:cs typeface="Tahoma"/>
              </a:rPr>
              <a:t>9</a:t>
            </a:r>
            <a:r>
              <a:rPr sz="800" spc="-45" dirty="0">
                <a:latin typeface="Tahoma"/>
                <a:cs typeface="Tahoma"/>
              </a:rPr>
              <a:t>/</a:t>
            </a:r>
            <a:r>
              <a:rPr sz="800" spc="70" dirty="0">
                <a:latin typeface="Tahoma"/>
                <a:cs typeface="Tahoma"/>
              </a:rPr>
              <a:t>33</a:t>
            </a:r>
            <a:endParaRPr sz="8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"/>
            <a:ext cx="10617200" cy="8039100"/>
          </a:xfrm>
          <a:custGeom>
            <a:avLst/>
            <a:gdLst/>
            <a:ahLst/>
            <a:cxnLst/>
            <a:rect l="l" t="t" r="r" b="b"/>
            <a:pathLst>
              <a:path w="10617200" h="8039100">
                <a:moveTo>
                  <a:pt x="0" y="8039099"/>
                </a:moveTo>
                <a:lnTo>
                  <a:pt x="10617199" y="8039099"/>
                </a:lnTo>
                <a:lnTo>
                  <a:pt x="10617199" y="0"/>
                </a:lnTo>
                <a:lnTo>
                  <a:pt x="0" y="0"/>
                </a:lnTo>
                <a:lnTo>
                  <a:pt x="0" y="80390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33453" y="1758797"/>
            <a:ext cx="2326640" cy="8934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70" dirty="0"/>
              <a:t>Website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201026" y="4263123"/>
            <a:ext cx="4191635" cy="8934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700" spc="145" dirty="0">
                <a:latin typeface="Arial Narrow"/>
                <a:cs typeface="Arial Narrow"/>
              </a:rPr>
              <a:t>Maven</a:t>
            </a:r>
            <a:r>
              <a:rPr sz="5700" spc="260" dirty="0">
                <a:latin typeface="Arial Narrow"/>
                <a:cs typeface="Arial Narrow"/>
              </a:rPr>
              <a:t> </a:t>
            </a:r>
            <a:r>
              <a:rPr sz="5700" spc="185" dirty="0">
                <a:latin typeface="Arial Narrow"/>
                <a:cs typeface="Arial Narrow"/>
              </a:rPr>
              <a:t>Central</a:t>
            </a:r>
            <a:endParaRPr sz="5700">
              <a:latin typeface="Arial Narrow"/>
              <a:cs typeface="Arial Narro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77694" y="2986774"/>
            <a:ext cx="279590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20" dirty="0">
                <a:solidFill>
                  <a:srgbClr val="00008A"/>
                </a:solidFill>
                <a:latin typeface="Tahoma"/>
                <a:cs typeface="Tahoma"/>
                <a:hlinkClick r:id="rId2"/>
              </a:rPr>
              <a:t>http:/</a:t>
            </a:r>
            <a:r>
              <a:rPr sz="2700" spc="-215" dirty="0">
                <a:solidFill>
                  <a:srgbClr val="00008A"/>
                </a:solidFill>
                <a:latin typeface="Tahoma"/>
                <a:cs typeface="Tahoma"/>
                <a:hlinkClick r:id="rId2"/>
              </a:rPr>
              <a:t> </a:t>
            </a:r>
            <a:r>
              <a:rPr sz="2700" dirty="0">
                <a:solidFill>
                  <a:srgbClr val="00008A"/>
                </a:solidFill>
                <a:latin typeface="Tahoma"/>
                <a:cs typeface="Tahoma"/>
                <a:hlinkClick r:id="rId2"/>
              </a:rPr>
              <a:t>archunit.org</a:t>
            </a:r>
            <a:endParaRPr sz="27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76300" y="5410200"/>
            <a:ext cx="8864600" cy="93980"/>
          </a:xfrm>
          <a:custGeom>
            <a:avLst/>
            <a:gdLst/>
            <a:ahLst/>
            <a:cxnLst/>
            <a:rect l="l" t="t" r="r" b="b"/>
            <a:pathLst>
              <a:path w="8864600" h="93979">
                <a:moveTo>
                  <a:pt x="0" y="0"/>
                </a:moveTo>
                <a:lnTo>
                  <a:pt x="8864600" y="0"/>
                </a:lnTo>
                <a:lnTo>
                  <a:pt x="8864600" y="93980"/>
                </a:lnTo>
                <a:lnTo>
                  <a:pt x="0" y="9398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76300" y="5504179"/>
            <a:ext cx="85725" cy="514350"/>
          </a:xfrm>
          <a:custGeom>
            <a:avLst/>
            <a:gdLst/>
            <a:ahLst/>
            <a:cxnLst/>
            <a:rect l="l" t="t" r="r" b="b"/>
            <a:pathLst>
              <a:path w="85725" h="514350">
                <a:moveTo>
                  <a:pt x="0" y="514350"/>
                </a:moveTo>
                <a:lnTo>
                  <a:pt x="85437" y="514350"/>
                </a:lnTo>
                <a:lnTo>
                  <a:pt x="85437" y="0"/>
                </a:lnTo>
                <a:lnTo>
                  <a:pt x="0" y="0"/>
                </a:lnTo>
                <a:lnTo>
                  <a:pt x="0" y="514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" y="6018529"/>
            <a:ext cx="8864600" cy="102870"/>
          </a:xfrm>
          <a:custGeom>
            <a:avLst/>
            <a:gdLst/>
            <a:ahLst/>
            <a:cxnLst/>
            <a:rect l="l" t="t" r="r" b="b"/>
            <a:pathLst>
              <a:path w="8864600" h="102870">
                <a:moveTo>
                  <a:pt x="0" y="0"/>
                </a:moveTo>
                <a:lnTo>
                  <a:pt x="8864600" y="0"/>
                </a:lnTo>
                <a:lnTo>
                  <a:pt x="8864600" y="102869"/>
                </a:lnTo>
                <a:lnTo>
                  <a:pt x="0" y="1028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655462" y="5503788"/>
            <a:ext cx="85725" cy="514350"/>
          </a:xfrm>
          <a:custGeom>
            <a:avLst/>
            <a:gdLst/>
            <a:ahLst/>
            <a:cxnLst/>
            <a:rect l="l" t="t" r="r" b="b"/>
            <a:pathLst>
              <a:path w="85725" h="514350">
                <a:moveTo>
                  <a:pt x="0" y="514201"/>
                </a:moveTo>
                <a:lnTo>
                  <a:pt x="85437" y="514201"/>
                </a:lnTo>
                <a:lnTo>
                  <a:pt x="85437" y="0"/>
                </a:lnTo>
                <a:lnTo>
                  <a:pt x="0" y="0"/>
                </a:lnTo>
                <a:lnTo>
                  <a:pt x="0" y="514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33258" y="5504179"/>
            <a:ext cx="8750935" cy="514350"/>
          </a:xfrm>
          <a:prstGeom prst="rect">
            <a:avLst/>
          </a:prstGeom>
          <a:solidFill>
            <a:srgbClr val="F8F8FF"/>
          </a:solidFill>
        </p:spPr>
        <p:txBody>
          <a:bodyPr vert="horz" wrap="square" lIns="0" tIns="15240" rIns="0" bIns="0" rtlCol="0">
            <a:spAutoFit/>
          </a:bodyPr>
          <a:lstStyle/>
          <a:p>
            <a:pPr marL="77470" marR="3980179">
              <a:lnSpc>
                <a:spcPts val="1720"/>
              </a:lnSpc>
              <a:spcBef>
                <a:spcPts val="120"/>
              </a:spcBef>
            </a:pPr>
            <a:r>
              <a:rPr sz="1450" spc="25" dirty="0">
                <a:latin typeface="Courier New"/>
                <a:cs typeface="Courier New"/>
              </a:rPr>
              <a:t>com.tngtech.archunit:archunit:0.8.0  com.tngtech.archunit:archunit-junit:0.8.0</a:t>
            </a:r>
            <a:endParaRPr sz="14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48">
            <a:extLst>
              <a:ext uri="{FF2B5EF4-FFF2-40B4-BE49-F238E27FC236}">
                <a16:creationId xmlns:a16="http://schemas.microsoft.com/office/drawing/2014/main" id="{567F80E6-5FD8-684B-BB5B-DED7E3B9F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T</a:t>
            </a:r>
            <a:r>
              <a:rPr lang="en-GB" dirty="0"/>
              <a:t>h</a:t>
            </a:r>
            <a:r>
              <a:rPr lang="en-FR" dirty="0"/>
              <a:t>ank you 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155" y="185203"/>
            <a:ext cx="9951085" cy="7666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5"/>
              </a:lnSpc>
              <a:tabLst>
                <a:tab pos="5177155" algn="l"/>
              </a:tabLst>
            </a:pPr>
            <a:r>
              <a:rPr sz="800" spc="45" dirty="0">
                <a:latin typeface="Tahoma"/>
                <a:cs typeface="Tahoma"/>
              </a:rPr>
              <a:t>6/2/2018	</a:t>
            </a:r>
            <a:r>
              <a:rPr sz="800" spc="50" dirty="0">
                <a:latin typeface="Tahoma"/>
                <a:cs typeface="Tahoma"/>
              </a:rPr>
              <a:t>ArchUnit</a:t>
            </a:r>
            <a:endParaRPr sz="8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20"/>
              </a:spcBef>
              <a:tabLst>
                <a:tab pos="9722485" algn="l"/>
              </a:tabLst>
            </a:pPr>
            <a:r>
              <a:rPr sz="800" spc="40" dirty="0">
                <a:latin typeface="Tahoma"/>
                <a:cs typeface="Tahoma"/>
              </a:rPr>
              <a:t>http://localhost:8080/?print-pdf#/	</a:t>
            </a:r>
            <a:r>
              <a:rPr sz="800" spc="65" dirty="0">
                <a:latin typeface="Tahoma"/>
                <a:cs typeface="Tahoma"/>
              </a:rPr>
              <a:t>3</a:t>
            </a:r>
            <a:r>
              <a:rPr sz="800" spc="-45" dirty="0">
                <a:latin typeface="Tahoma"/>
                <a:cs typeface="Tahoma"/>
              </a:rPr>
              <a:t>/</a:t>
            </a:r>
            <a:r>
              <a:rPr sz="800" spc="70" dirty="0">
                <a:latin typeface="Tahoma"/>
                <a:cs typeface="Tahoma"/>
              </a:rPr>
              <a:t>33</a:t>
            </a:r>
            <a:endParaRPr sz="8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0617200" cy="8039100"/>
          </a:xfrm>
          <a:custGeom>
            <a:avLst/>
            <a:gdLst/>
            <a:ahLst/>
            <a:cxnLst/>
            <a:rect l="l" t="t" r="r" b="b"/>
            <a:pathLst>
              <a:path w="10617200" h="8039100">
                <a:moveTo>
                  <a:pt x="0" y="8039099"/>
                </a:moveTo>
                <a:lnTo>
                  <a:pt x="10617199" y="8039099"/>
                </a:lnTo>
                <a:lnTo>
                  <a:pt x="10617199" y="0"/>
                </a:lnTo>
                <a:lnTo>
                  <a:pt x="0" y="0"/>
                </a:lnTo>
                <a:lnTo>
                  <a:pt x="0" y="80390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56854" y="637984"/>
            <a:ext cx="7293968" cy="66655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155" y="185203"/>
            <a:ext cx="9951085" cy="7666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5"/>
              </a:lnSpc>
              <a:tabLst>
                <a:tab pos="5177155" algn="l"/>
              </a:tabLst>
            </a:pPr>
            <a:r>
              <a:rPr sz="800" spc="45" dirty="0">
                <a:latin typeface="Tahoma"/>
                <a:cs typeface="Tahoma"/>
              </a:rPr>
              <a:t>6/2/2018	</a:t>
            </a:r>
            <a:r>
              <a:rPr sz="800" spc="50" dirty="0">
                <a:latin typeface="Tahoma"/>
                <a:cs typeface="Tahoma"/>
              </a:rPr>
              <a:t>ArchUnit</a:t>
            </a:r>
            <a:endParaRPr sz="8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20"/>
              </a:spcBef>
              <a:tabLst>
                <a:tab pos="9722485" algn="l"/>
              </a:tabLst>
            </a:pPr>
            <a:r>
              <a:rPr sz="800" spc="40" dirty="0">
                <a:latin typeface="Tahoma"/>
                <a:cs typeface="Tahoma"/>
              </a:rPr>
              <a:t>http://localhost:8080/?print-pdf#/	</a:t>
            </a:r>
            <a:r>
              <a:rPr sz="800" spc="65" dirty="0">
                <a:latin typeface="Tahoma"/>
                <a:cs typeface="Tahoma"/>
              </a:rPr>
              <a:t>4</a:t>
            </a:r>
            <a:r>
              <a:rPr sz="800" spc="-45" dirty="0">
                <a:latin typeface="Tahoma"/>
                <a:cs typeface="Tahoma"/>
              </a:rPr>
              <a:t>/</a:t>
            </a:r>
            <a:r>
              <a:rPr sz="800" spc="70" dirty="0">
                <a:latin typeface="Tahoma"/>
                <a:cs typeface="Tahoma"/>
              </a:rPr>
              <a:t>33</a:t>
            </a:r>
            <a:endParaRPr sz="8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0617200" cy="8039100"/>
          </a:xfrm>
          <a:custGeom>
            <a:avLst/>
            <a:gdLst/>
            <a:ahLst/>
            <a:cxnLst/>
            <a:rect l="l" t="t" r="r" b="b"/>
            <a:pathLst>
              <a:path w="10617200" h="8039100">
                <a:moveTo>
                  <a:pt x="0" y="8039099"/>
                </a:moveTo>
                <a:lnTo>
                  <a:pt x="10617199" y="8039099"/>
                </a:lnTo>
                <a:lnTo>
                  <a:pt x="10617199" y="0"/>
                </a:lnTo>
                <a:lnTo>
                  <a:pt x="0" y="0"/>
                </a:lnTo>
                <a:lnTo>
                  <a:pt x="0" y="80390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38753" y="2368218"/>
            <a:ext cx="8515985" cy="8934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240" dirty="0"/>
              <a:t>Aspects </a:t>
            </a:r>
            <a:r>
              <a:rPr spc="235" dirty="0"/>
              <a:t>affected </a:t>
            </a:r>
            <a:r>
              <a:rPr spc="204" dirty="0"/>
              <a:t>by</a:t>
            </a:r>
            <a:r>
              <a:rPr spc="550" dirty="0"/>
              <a:t> </a:t>
            </a:r>
            <a:r>
              <a:rPr spc="240" dirty="0"/>
              <a:t>software</a:t>
            </a:r>
          </a:p>
        </p:txBody>
      </p:sp>
      <p:sp>
        <p:nvSpPr>
          <p:cNvPr id="5" name="object 5"/>
          <p:cNvSpPr/>
          <p:nvPr/>
        </p:nvSpPr>
        <p:spPr>
          <a:xfrm>
            <a:off x="3094699" y="4484933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0"/>
                </a:moveTo>
                <a:lnTo>
                  <a:pt x="114265" y="0"/>
                </a:lnTo>
                <a:lnTo>
                  <a:pt x="114265" y="114265"/>
                </a:lnTo>
                <a:lnTo>
                  <a:pt x="0" y="11426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94699" y="4922953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0"/>
                </a:moveTo>
                <a:lnTo>
                  <a:pt x="114265" y="0"/>
                </a:lnTo>
                <a:lnTo>
                  <a:pt x="114265" y="114265"/>
                </a:lnTo>
                <a:lnTo>
                  <a:pt x="0" y="11426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94699" y="5360972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0"/>
                </a:moveTo>
                <a:lnTo>
                  <a:pt x="114265" y="0"/>
                </a:lnTo>
                <a:lnTo>
                  <a:pt x="114265" y="114265"/>
                </a:lnTo>
                <a:lnTo>
                  <a:pt x="0" y="11426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376144" y="3082380"/>
            <a:ext cx="4283710" cy="2531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5700" spc="245" dirty="0">
                <a:latin typeface="Arial Narrow"/>
                <a:cs typeface="Arial Narrow"/>
              </a:rPr>
              <a:t>architecture</a:t>
            </a:r>
            <a:endParaRPr sz="5700">
              <a:latin typeface="Arial Narrow"/>
              <a:cs typeface="Arial Narrow"/>
            </a:endParaRPr>
          </a:p>
          <a:p>
            <a:pPr marL="12700" marR="5080">
              <a:lnSpc>
                <a:spcPct val="106400"/>
              </a:lnSpc>
              <a:spcBef>
                <a:spcPts val="2550"/>
              </a:spcBef>
            </a:pPr>
            <a:r>
              <a:rPr sz="2700" spc="400" dirty="0">
                <a:latin typeface="Tahoma"/>
                <a:cs typeface="Tahoma"/>
              </a:rPr>
              <a:t>M</a:t>
            </a:r>
            <a:r>
              <a:rPr sz="2700" spc="-50" dirty="0">
                <a:latin typeface="Tahoma"/>
                <a:cs typeface="Tahoma"/>
              </a:rPr>
              <a:t>a</a:t>
            </a:r>
            <a:r>
              <a:rPr sz="2700" spc="70" dirty="0">
                <a:latin typeface="Tahoma"/>
                <a:cs typeface="Tahoma"/>
              </a:rPr>
              <a:t>i</a:t>
            </a:r>
            <a:r>
              <a:rPr sz="2700" spc="-5" dirty="0">
                <a:latin typeface="Tahoma"/>
                <a:cs typeface="Tahoma"/>
              </a:rPr>
              <a:t>n</a:t>
            </a:r>
            <a:r>
              <a:rPr sz="2700" spc="100" dirty="0">
                <a:latin typeface="Tahoma"/>
                <a:cs typeface="Tahoma"/>
              </a:rPr>
              <a:t>t</a:t>
            </a:r>
            <a:r>
              <a:rPr sz="2700" spc="-50" dirty="0">
                <a:latin typeface="Tahoma"/>
                <a:cs typeface="Tahoma"/>
              </a:rPr>
              <a:t>a</a:t>
            </a:r>
            <a:r>
              <a:rPr sz="2700" spc="70" dirty="0">
                <a:latin typeface="Tahoma"/>
                <a:cs typeface="Tahoma"/>
              </a:rPr>
              <a:t>i</a:t>
            </a:r>
            <a:r>
              <a:rPr sz="2700" spc="-5" dirty="0">
                <a:latin typeface="Tahoma"/>
                <a:cs typeface="Tahoma"/>
              </a:rPr>
              <a:t>n</a:t>
            </a:r>
            <a:r>
              <a:rPr sz="2700" spc="-50" dirty="0">
                <a:latin typeface="Tahoma"/>
                <a:cs typeface="Tahoma"/>
              </a:rPr>
              <a:t>a</a:t>
            </a:r>
            <a:r>
              <a:rPr sz="2700" spc="15" dirty="0">
                <a:latin typeface="Tahoma"/>
                <a:cs typeface="Tahoma"/>
              </a:rPr>
              <a:t>b</a:t>
            </a:r>
            <a:r>
              <a:rPr sz="2700" spc="70" dirty="0">
                <a:latin typeface="Tahoma"/>
                <a:cs typeface="Tahoma"/>
              </a:rPr>
              <a:t>ili</a:t>
            </a:r>
            <a:r>
              <a:rPr sz="2700" spc="100" dirty="0">
                <a:latin typeface="Tahoma"/>
                <a:cs typeface="Tahoma"/>
              </a:rPr>
              <a:t>t</a:t>
            </a:r>
            <a:r>
              <a:rPr sz="2700" spc="-80" dirty="0">
                <a:latin typeface="Tahoma"/>
                <a:cs typeface="Tahoma"/>
              </a:rPr>
              <a:t>y</a:t>
            </a:r>
            <a:r>
              <a:rPr sz="2700" spc="-30" dirty="0">
                <a:latin typeface="Tahoma"/>
                <a:cs typeface="Tahoma"/>
              </a:rPr>
              <a:t>/</a:t>
            </a:r>
            <a:r>
              <a:rPr sz="2700" spc="50" dirty="0">
                <a:latin typeface="Tahoma"/>
                <a:cs typeface="Tahoma"/>
              </a:rPr>
              <a:t>E</a:t>
            </a:r>
            <a:r>
              <a:rPr sz="2700" spc="20" dirty="0">
                <a:latin typeface="Tahoma"/>
                <a:cs typeface="Tahoma"/>
              </a:rPr>
              <a:t>x</a:t>
            </a:r>
            <a:r>
              <a:rPr sz="2700" spc="100" dirty="0">
                <a:latin typeface="Tahoma"/>
                <a:cs typeface="Tahoma"/>
              </a:rPr>
              <a:t>t</a:t>
            </a:r>
            <a:r>
              <a:rPr sz="2700" spc="-10" dirty="0">
                <a:latin typeface="Tahoma"/>
                <a:cs typeface="Tahoma"/>
              </a:rPr>
              <a:t>e</a:t>
            </a:r>
            <a:r>
              <a:rPr sz="2700" spc="-5" dirty="0">
                <a:latin typeface="Tahoma"/>
                <a:cs typeface="Tahoma"/>
              </a:rPr>
              <a:t>n</a:t>
            </a:r>
            <a:r>
              <a:rPr sz="2700" spc="-35" dirty="0">
                <a:latin typeface="Tahoma"/>
                <a:cs typeface="Tahoma"/>
              </a:rPr>
              <a:t>s</a:t>
            </a:r>
            <a:r>
              <a:rPr sz="2700" spc="70" dirty="0">
                <a:latin typeface="Tahoma"/>
                <a:cs typeface="Tahoma"/>
              </a:rPr>
              <a:t>i</a:t>
            </a:r>
            <a:r>
              <a:rPr sz="2700" spc="15" dirty="0">
                <a:latin typeface="Tahoma"/>
                <a:cs typeface="Tahoma"/>
              </a:rPr>
              <a:t>b</a:t>
            </a:r>
            <a:r>
              <a:rPr sz="2700" spc="70" dirty="0">
                <a:latin typeface="Tahoma"/>
                <a:cs typeface="Tahoma"/>
              </a:rPr>
              <a:t>ili</a:t>
            </a:r>
            <a:r>
              <a:rPr sz="2700" spc="100" dirty="0">
                <a:latin typeface="Tahoma"/>
                <a:cs typeface="Tahoma"/>
              </a:rPr>
              <a:t>t</a:t>
            </a:r>
            <a:r>
              <a:rPr sz="2700" spc="25" dirty="0">
                <a:latin typeface="Tahoma"/>
                <a:cs typeface="Tahoma"/>
              </a:rPr>
              <a:t>y  </a:t>
            </a:r>
            <a:r>
              <a:rPr sz="2700" spc="30" dirty="0">
                <a:latin typeface="Tahoma"/>
                <a:cs typeface="Tahoma"/>
              </a:rPr>
              <a:t>Reusability</a:t>
            </a:r>
            <a:endParaRPr sz="27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09"/>
              </a:spcBef>
            </a:pPr>
            <a:r>
              <a:rPr sz="2700" spc="30" dirty="0">
                <a:latin typeface="Tahoma"/>
                <a:cs typeface="Tahoma"/>
              </a:rPr>
              <a:t>Onboarding</a:t>
            </a:r>
            <a:endParaRPr sz="2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155" y="185203"/>
            <a:ext cx="9951085" cy="7666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5"/>
              </a:lnSpc>
              <a:tabLst>
                <a:tab pos="5177155" algn="l"/>
              </a:tabLst>
            </a:pPr>
            <a:r>
              <a:rPr sz="800" spc="45" dirty="0">
                <a:latin typeface="Tahoma"/>
                <a:cs typeface="Tahoma"/>
              </a:rPr>
              <a:t>6/2/2018	</a:t>
            </a:r>
            <a:r>
              <a:rPr sz="800" spc="50" dirty="0">
                <a:latin typeface="Tahoma"/>
                <a:cs typeface="Tahoma"/>
              </a:rPr>
              <a:t>ArchUnit</a:t>
            </a:r>
            <a:endParaRPr sz="8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20"/>
              </a:spcBef>
              <a:tabLst>
                <a:tab pos="9722485" algn="l"/>
              </a:tabLst>
            </a:pPr>
            <a:r>
              <a:rPr sz="800" spc="40" dirty="0">
                <a:latin typeface="Tahoma"/>
                <a:cs typeface="Tahoma"/>
              </a:rPr>
              <a:t>http://localhost:8080/?print-pdf#/	</a:t>
            </a:r>
            <a:r>
              <a:rPr sz="800" spc="65" dirty="0">
                <a:latin typeface="Tahoma"/>
                <a:cs typeface="Tahoma"/>
              </a:rPr>
              <a:t>5</a:t>
            </a:r>
            <a:r>
              <a:rPr sz="800" spc="-45" dirty="0">
                <a:latin typeface="Tahoma"/>
                <a:cs typeface="Tahoma"/>
              </a:rPr>
              <a:t>/</a:t>
            </a:r>
            <a:r>
              <a:rPr sz="800" spc="70" dirty="0">
                <a:latin typeface="Tahoma"/>
                <a:cs typeface="Tahoma"/>
              </a:rPr>
              <a:t>33</a:t>
            </a:r>
            <a:endParaRPr sz="8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"/>
            <a:ext cx="10617200" cy="8039100"/>
          </a:xfrm>
          <a:custGeom>
            <a:avLst/>
            <a:gdLst/>
            <a:ahLst/>
            <a:cxnLst/>
            <a:rect l="l" t="t" r="r" b="b"/>
            <a:pathLst>
              <a:path w="10617200" h="8039100">
                <a:moveTo>
                  <a:pt x="0" y="8039099"/>
                </a:moveTo>
                <a:lnTo>
                  <a:pt x="10617199" y="8039099"/>
                </a:lnTo>
                <a:lnTo>
                  <a:pt x="10617199" y="0"/>
                </a:lnTo>
                <a:lnTo>
                  <a:pt x="0" y="0"/>
                </a:lnTo>
                <a:lnTo>
                  <a:pt x="0" y="80390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26344" y="473309"/>
            <a:ext cx="6141085" cy="8934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75" dirty="0"/>
              <a:t>Evolution </a:t>
            </a:r>
            <a:r>
              <a:rPr spc="220" dirty="0"/>
              <a:t>of</a:t>
            </a:r>
            <a:r>
              <a:rPr spc="495" dirty="0"/>
              <a:t> </a:t>
            </a:r>
            <a:r>
              <a:rPr spc="240" dirty="0"/>
              <a:t>software</a:t>
            </a:r>
          </a:p>
        </p:txBody>
      </p:sp>
      <p:sp>
        <p:nvSpPr>
          <p:cNvPr id="5" name="object 5"/>
          <p:cNvSpPr/>
          <p:nvPr/>
        </p:nvSpPr>
        <p:spPr>
          <a:xfrm>
            <a:off x="479644" y="1837773"/>
            <a:ext cx="9652000" cy="5434330"/>
          </a:xfrm>
          <a:custGeom>
            <a:avLst/>
            <a:gdLst/>
            <a:ahLst/>
            <a:cxnLst/>
            <a:rect l="l" t="t" r="r" b="b"/>
            <a:pathLst>
              <a:path w="9652000" h="5434330">
                <a:moveTo>
                  <a:pt x="9651925" y="5433910"/>
                </a:moveTo>
                <a:lnTo>
                  <a:pt x="0" y="5433910"/>
                </a:lnTo>
                <a:lnTo>
                  <a:pt x="0" y="0"/>
                </a:lnTo>
                <a:lnTo>
                  <a:pt x="9651925" y="0"/>
                </a:lnTo>
                <a:lnTo>
                  <a:pt x="9651925" y="54339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1557" y="1946395"/>
            <a:ext cx="8070215" cy="5015865"/>
          </a:xfrm>
          <a:custGeom>
            <a:avLst/>
            <a:gdLst/>
            <a:ahLst/>
            <a:cxnLst/>
            <a:rect l="l" t="t" r="r" b="b"/>
            <a:pathLst>
              <a:path w="8070215" h="5015865">
                <a:moveTo>
                  <a:pt x="4034894" y="5015295"/>
                </a:moveTo>
                <a:lnTo>
                  <a:pt x="0" y="5015295"/>
                </a:lnTo>
                <a:lnTo>
                  <a:pt x="0" y="0"/>
                </a:lnTo>
                <a:lnTo>
                  <a:pt x="8069788" y="0"/>
                </a:lnTo>
                <a:lnTo>
                  <a:pt x="8069788" y="5015295"/>
                </a:lnTo>
                <a:lnTo>
                  <a:pt x="4034894" y="5015295"/>
                </a:lnTo>
                <a:close/>
              </a:path>
            </a:pathLst>
          </a:custGeom>
          <a:ln w="8783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1557" y="6961378"/>
            <a:ext cx="8070215" cy="0"/>
          </a:xfrm>
          <a:custGeom>
            <a:avLst/>
            <a:gdLst/>
            <a:ahLst/>
            <a:cxnLst/>
            <a:rect l="l" t="t" r="r" b="b"/>
            <a:pathLst>
              <a:path w="8070215">
                <a:moveTo>
                  <a:pt x="8069788" y="0"/>
                </a:moveTo>
                <a:lnTo>
                  <a:pt x="0" y="0"/>
                </a:lnTo>
              </a:path>
            </a:pathLst>
          </a:custGeom>
          <a:ln w="8783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1557" y="6459662"/>
            <a:ext cx="8070215" cy="0"/>
          </a:xfrm>
          <a:custGeom>
            <a:avLst/>
            <a:gdLst/>
            <a:ahLst/>
            <a:cxnLst/>
            <a:rect l="l" t="t" r="r" b="b"/>
            <a:pathLst>
              <a:path w="8070215">
                <a:moveTo>
                  <a:pt x="8069788" y="0"/>
                </a:moveTo>
                <a:lnTo>
                  <a:pt x="0" y="0"/>
                </a:lnTo>
              </a:path>
            </a:pathLst>
          </a:custGeom>
          <a:ln w="8783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1557" y="5958258"/>
            <a:ext cx="8070215" cy="0"/>
          </a:xfrm>
          <a:custGeom>
            <a:avLst/>
            <a:gdLst/>
            <a:ahLst/>
            <a:cxnLst/>
            <a:rect l="l" t="t" r="r" b="b"/>
            <a:pathLst>
              <a:path w="8070215">
                <a:moveTo>
                  <a:pt x="8069788" y="0"/>
                </a:moveTo>
                <a:lnTo>
                  <a:pt x="0" y="0"/>
                </a:lnTo>
              </a:path>
            </a:pathLst>
          </a:custGeom>
          <a:ln w="8783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1557" y="5456541"/>
            <a:ext cx="8070215" cy="0"/>
          </a:xfrm>
          <a:custGeom>
            <a:avLst/>
            <a:gdLst/>
            <a:ahLst/>
            <a:cxnLst/>
            <a:rect l="l" t="t" r="r" b="b"/>
            <a:pathLst>
              <a:path w="8070215">
                <a:moveTo>
                  <a:pt x="8069788" y="0"/>
                </a:moveTo>
                <a:lnTo>
                  <a:pt x="0" y="0"/>
                </a:lnTo>
              </a:path>
            </a:pathLst>
          </a:custGeom>
          <a:ln w="8783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1557" y="4955136"/>
            <a:ext cx="8070215" cy="0"/>
          </a:xfrm>
          <a:custGeom>
            <a:avLst/>
            <a:gdLst/>
            <a:ahLst/>
            <a:cxnLst/>
            <a:rect l="l" t="t" r="r" b="b"/>
            <a:pathLst>
              <a:path w="8070215">
                <a:moveTo>
                  <a:pt x="8069788" y="0"/>
                </a:moveTo>
                <a:lnTo>
                  <a:pt x="0" y="0"/>
                </a:lnTo>
              </a:path>
            </a:pathLst>
          </a:custGeom>
          <a:ln w="8783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1557" y="4453731"/>
            <a:ext cx="8070215" cy="0"/>
          </a:xfrm>
          <a:custGeom>
            <a:avLst/>
            <a:gdLst/>
            <a:ahLst/>
            <a:cxnLst/>
            <a:rect l="l" t="t" r="r" b="b"/>
            <a:pathLst>
              <a:path w="8070215">
                <a:moveTo>
                  <a:pt x="8069788" y="0"/>
                </a:moveTo>
                <a:lnTo>
                  <a:pt x="0" y="0"/>
                </a:lnTo>
              </a:path>
            </a:pathLst>
          </a:custGeom>
          <a:ln w="8783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1557" y="3952326"/>
            <a:ext cx="8070215" cy="0"/>
          </a:xfrm>
          <a:custGeom>
            <a:avLst/>
            <a:gdLst/>
            <a:ahLst/>
            <a:cxnLst/>
            <a:rect l="l" t="t" r="r" b="b"/>
            <a:pathLst>
              <a:path w="8070215">
                <a:moveTo>
                  <a:pt x="8069788" y="0"/>
                </a:moveTo>
                <a:lnTo>
                  <a:pt x="0" y="0"/>
                </a:lnTo>
              </a:path>
            </a:pathLst>
          </a:custGeom>
          <a:ln w="8783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01557" y="3450610"/>
            <a:ext cx="8070215" cy="0"/>
          </a:xfrm>
          <a:custGeom>
            <a:avLst/>
            <a:gdLst/>
            <a:ahLst/>
            <a:cxnLst/>
            <a:rect l="l" t="t" r="r" b="b"/>
            <a:pathLst>
              <a:path w="8070215">
                <a:moveTo>
                  <a:pt x="8069788" y="0"/>
                </a:moveTo>
                <a:lnTo>
                  <a:pt x="0" y="0"/>
                </a:lnTo>
              </a:path>
            </a:pathLst>
          </a:custGeom>
          <a:ln w="8783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01557" y="2949205"/>
            <a:ext cx="8070215" cy="0"/>
          </a:xfrm>
          <a:custGeom>
            <a:avLst/>
            <a:gdLst/>
            <a:ahLst/>
            <a:cxnLst/>
            <a:rect l="l" t="t" r="r" b="b"/>
            <a:pathLst>
              <a:path w="8070215">
                <a:moveTo>
                  <a:pt x="8069788" y="0"/>
                </a:moveTo>
                <a:lnTo>
                  <a:pt x="0" y="0"/>
                </a:lnTo>
              </a:path>
            </a:pathLst>
          </a:custGeom>
          <a:ln w="8783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01557" y="2447488"/>
            <a:ext cx="8070215" cy="0"/>
          </a:xfrm>
          <a:custGeom>
            <a:avLst/>
            <a:gdLst/>
            <a:ahLst/>
            <a:cxnLst/>
            <a:rect l="l" t="t" r="r" b="b"/>
            <a:pathLst>
              <a:path w="8070215">
                <a:moveTo>
                  <a:pt x="8069788" y="0"/>
                </a:moveTo>
                <a:lnTo>
                  <a:pt x="0" y="0"/>
                </a:lnTo>
              </a:path>
            </a:pathLst>
          </a:custGeom>
          <a:ln w="8783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01557" y="1946084"/>
            <a:ext cx="8070215" cy="0"/>
          </a:xfrm>
          <a:custGeom>
            <a:avLst/>
            <a:gdLst/>
            <a:ahLst/>
            <a:cxnLst/>
            <a:rect l="l" t="t" r="r" b="b"/>
            <a:pathLst>
              <a:path w="8070215">
                <a:moveTo>
                  <a:pt x="8069788" y="0"/>
                </a:moveTo>
                <a:lnTo>
                  <a:pt x="0" y="0"/>
                </a:lnTo>
              </a:path>
            </a:pathLst>
          </a:custGeom>
          <a:ln w="8783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01557" y="6961378"/>
            <a:ext cx="0" cy="46990"/>
          </a:xfrm>
          <a:custGeom>
            <a:avLst/>
            <a:gdLst/>
            <a:ahLst/>
            <a:cxnLst/>
            <a:rect l="l" t="t" r="r" b="b"/>
            <a:pathLst>
              <a:path h="46990">
                <a:moveTo>
                  <a:pt x="0" y="46685"/>
                </a:moveTo>
                <a:lnTo>
                  <a:pt x="0" y="0"/>
                </a:lnTo>
              </a:path>
            </a:pathLst>
          </a:custGeom>
          <a:ln w="8783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8235" y="6961378"/>
            <a:ext cx="0" cy="46990"/>
          </a:xfrm>
          <a:custGeom>
            <a:avLst/>
            <a:gdLst/>
            <a:ahLst/>
            <a:cxnLst/>
            <a:rect l="l" t="t" r="r" b="b"/>
            <a:pathLst>
              <a:path h="46990">
                <a:moveTo>
                  <a:pt x="0" y="46685"/>
                </a:moveTo>
                <a:lnTo>
                  <a:pt x="0" y="0"/>
                </a:lnTo>
              </a:path>
            </a:pathLst>
          </a:custGeom>
          <a:ln w="8783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494912" y="6961378"/>
            <a:ext cx="0" cy="46990"/>
          </a:xfrm>
          <a:custGeom>
            <a:avLst/>
            <a:gdLst/>
            <a:ahLst/>
            <a:cxnLst/>
            <a:rect l="l" t="t" r="r" b="b"/>
            <a:pathLst>
              <a:path h="46990">
                <a:moveTo>
                  <a:pt x="0" y="46685"/>
                </a:moveTo>
                <a:lnTo>
                  <a:pt x="0" y="0"/>
                </a:lnTo>
              </a:path>
            </a:pathLst>
          </a:custGeom>
          <a:ln w="8783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391590" y="6961378"/>
            <a:ext cx="0" cy="46990"/>
          </a:xfrm>
          <a:custGeom>
            <a:avLst/>
            <a:gdLst/>
            <a:ahLst/>
            <a:cxnLst/>
            <a:rect l="l" t="t" r="r" b="b"/>
            <a:pathLst>
              <a:path h="46990">
                <a:moveTo>
                  <a:pt x="0" y="46685"/>
                </a:moveTo>
                <a:lnTo>
                  <a:pt x="0" y="0"/>
                </a:lnTo>
              </a:path>
            </a:pathLst>
          </a:custGeom>
          <a:ln w="8783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88268" y="6961378"/>
            <a:ext cx="0" cy="46990"/>
          </a:xfrm>
          <a:custGeom>
            <a:avLst/>
            <a:gdLst/>
            <a:ahLst/>
            <a:cxnLst/>
            <a:rect l="l" t="t" r="r" b="b"/>
            <a:pathLst>
              <a:path h="46990">
                <a:moveTo>
                  <a:pt x="0" y="46685"/>
                </a:moveTo>
                <a:lnTo>
                  <a:pt x="0" y="0"/>
                </a:lnTo>
              </a:path>
            </a:pathLst>
          </a:custGeom>
          <a:ln w="8783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184945" y="6961378"/>
            <a:ext cx="0" cy="46990"/>
          </a:xfrm>
          <a:custGeom>
            <a:avLst/>
            <a:gdLst/>
            <a:ahLst/>
            <a:cxnLst/>
            <a:rect l="l" t="t" r="r" b="b"/>
            <a:pathLst>
              <a:path h="46990">
                <a:moveTo>
                  <a:pt x="0" y="46685"/>
                </a:moveTo>
                <a:lnTo>
                  <a:pt x="0" y="0"/>
                </a:lnTo>
              </a:path>
            </a:pathLst>
          </a:custGeom>
          <a:ln w="8783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81312" y="6961378"/>
            <a:ext cx="0" cy="46990"/>
          </a:xfrm>
          <a:custGeom>
            <a:avLst/>
            <a:gdLst/>
            <a:ahLst/>
            <a:cxnLst/>
            <a:rect l="l" t="t" r="r" b="b"/>
            <a:pathLst>
              <a:path h="46990">
                <a:moveTo>
                  <a:pt x="0" y="46685"/>
                </a:moveTo>
                <a:lnTo>
                  <a:pt x="0" y="0"/>
                </a:lnTo>
              </a:path>
            </a:pathLst>
          </a:custGeom>
          <a:ln w="8783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977678" y="6961378"/>
            <a:ext cx="0" cy="46990"/>
          </a:xfrm>
          <a:custGeom>
            <a:avLst/>
            <a:gdLst/>
            <a:ahLst/>
            <a:cxnLst/>
            <a:rect l="l" t="t" r="r" b="b"/>
            <a:pathLst>
              <a:path h="46990">
                <a:moveTo>
                  <a:pt x="0" y="46685"/>
                </a:moveTo>
                <a:lnTo>
                  <a:pt x="0" y="0"/>
                </a:lnTo>
              </a:path>
            </a:pathLst>
          </a:custGeom>
          <a:ln w="8783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874668" y="6961378"/>
            <a:ext cx="0" cy="46990"/>
          </a:xfrm>
          <a:custGeom>
            <a:avLst/>
            <a:gdLst/>
            <a:ahLst/>
            <a:cxnLst/>
            <a:rect l="l" t="t" r="r" b="b"/>
            <a:pathLst>
              <a:path h="46990">
                <a:moveTo>
                  <a:pt x="0" y="46685"/>
                </a:moveTo>
                <a:lnTo>
                  <a:pt x="0" y="0"/>
                </a:lnTo>
              </a:path>
            </a:pathLst>
          </a:custGeom>
          <a:ln w="8783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771346" y="6961378"/>
            <a:ext cx="0" cy="46990"/>
          </a:xfrm>
          <a:custGeom>
            <a:avLst/>
            <a:gdLst/>
            <a:ahLst/>
            <a:cxnLst/>
            <a:rect l="l" t="t" r="r" b="b"/>
            <a:pathLst>
              <a:path h="46990">
                <a:moveTo>
                  <a:pt x="0" y="46685"/>
                </a:moveTo>
                <a:lnTo>
                  <a:pt x="0" y="0"/>
                </a:lnTo>
              </a:path>
            </a:pathLst>
          </a:custGeom>
          <a:ln w="8783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01557" y="6961378"/>
            <a:ext cx="8070215" cy="0"/>
          </a:xfrm>
          <a:custGeom>
            <a:avLst/>
            <a:gdLst/>
            <a:ahLst/>
            <a:cxnLst/>
            <a:rect l="l" t="t" r="r" b="b"/>
            <a:pathLst>
              <a:path w="8070215">
                <a:moveTo>
                  <a:pt x="0" y="0"/>
                </a:moveTo>
                <a:lnTo>
                  <a:pt x="8069788" y="0"/>
                </a:lnTo>
              </a:path>
            </a:pathLst>
          </a:custGeom>
          <a:ln w="8783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54871" y="6961378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685" y="0"/>
                </a:lnTo>
              </a:path>
            </a:pathLst>
          </a:custGeom>
          <a:ln w="8783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54871" y="6459662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685" y="0"/>
                </a:lnTo>
              </a:path>
            </a:pathLst>
          </a:custGeom>
          <a:ln w="8783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54871" y="5958258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685" y="0"/>
                </a:lnTo>
              </a:path>
            </a:pathLst>
          </a:custGeom>
          <a:ln w="8783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54871" y="5456541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685" y="0"/>
                </a:lnTo>
              </a:path>
            </a:pathLst>
          </a:custGeom>
          <a:ln w="8783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54871" y="4955136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685" y="0"/>
                </a:lnTo>
              </a:path>
            </a:pathLst>
          </a:custGeom>
          <a:ln w="8783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54871" y="4453731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685" y="0"/>
                </a:lnTo>
              </a:path>
            </a:pathLst>
          </a:custGeom>
          <a:ln w="8783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54871" y="3952326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685" y="0"/>
                </a:lnTo>
              </a:path>
            </a:pathLst>
          </a:custGeom>
          <a:ln w="8783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54871" y="3450610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685" y="0"/>
                </a:lnTo>
              </a:path>
            </a:pathLst>
          </a:custGeom>
          <a:ln w="8783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54871" y="2949205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685" y="0"/>
                </a:lnTo>
              </a:path>
            </a:pathLst>
          </a:custGeom>
          <a:ln w="8783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54871" y="2447488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685" y="0"/>
                </a:lnTo>
              </a:path>
            </a:pathLst>
          </a:custGeom>
          <a:ln w="8783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54871" y="1946084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685" y="0"/>
                </a:lnTo>
              </a:path>
            </a:pathLst>
          </a:custGeom>
          <a:ln w="8783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01557" y="1946084"/>
            <a:ext cx="0" cy="5015865"/>
          </a:xfrm>
          <a:custGeom>
            <a:avLst/>
            <a:gdLst/>
            <a:ahLst/>
            <a:cxnLst/>
            <a:rect l="l" t="t" r="r" b="b"/>
            <a:pathLst>
              <a:path h="5015865">
                <a:moveTo>
                  <a:pt x="0" y="5015295"/>
                </a:moveTo>
                <a:lnTo>
                  <a:pt x="0" y="0"/>
                </a:lnTo>
              </a:path>
            </a:pathLst>
          </a:custGeom>
          <a:ln w="8783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01557" y="4497616"/>
            <a:ext cx="8070215" cy="2056764"/>
          </a:xfrm>
          <a:custGeom>
            <a:avLst/>
            <a:gdLst/>
            <a:ahLst/>
            <a:cxnLst/>
            <a:rect l="l" t="t" r="r" b="b"/>
            <a:pathLst>
              <a:path w="8070215" h="2056765">
                <a:moveTo>
                  <a:pt x="0" y="0"/>
                </a:moveTo>
                <a:lnTo>
                  <a:pt x="896677" y="446315"/>
                </a:lnTo>
                <a:lnTo>
                  <a:pt x="1793355" y="812020"/>
                </a:lnTo>
                <a:lnTo>
                  <a:pt x="2690033" y="1111432"/>
                </a:lnTo>
                <a:lnTo>
                  <a:pt x="3586710" y="1356376"/>
                </a:lnTo>
                <a:lnTo>
                  <a:pt x="4483388" y="1557125"/>
                </a:lnTo>
                <a:lnTo>
                  <a:pt x="5379755" y="1721459"/>
                </a:lnTo>
                <a:lnTo>
                  <a:pt x="6276432" y="1855914"/>
                </a:lnTo>
                <a:lnTo>
                  <a:pt x="7173110" y="1966092"/>
                </a:lnTo>
                <a:lnTo>
                  <a:pt x="8069788" y="2056351"/>
                </a:lnTo>
              </a:path>
            </a:pathLst>
          </a:custGeom>
          <a:ln w="24899">
            <a:solidFill>
              <a:srgbClr val="004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01557" y="5392115"/>
            <a:ext cx="8070215" cy="1403985"/>
          </a:xfrm>
          <a:custGeom>
            <a:avLst/>
            <a:gdLst/>
            <a:ahLst/>
            <a:cxnLst/>
            <a:rect l="l" t="t" r="r" b="b"/>
            <a:pathLst>
              <a:path w="8070215" h="1403984">
                <a:moveTo>
                  <a:pt x="0" y="1403685"/>
                </a:moveTo>
                <a:lnTo>
                  <a:pt x="896677" y="1356688"/>
                </a:lnTo>
                <a:lnTo>
                  <a:pt x="1793355" y="1296307"/>
                </a:lnTo>
                <a:lnTo>
                  <a:pt x="2690033" y="1219120"/>
                </a:lnTo>
                <a:lnTo>
                  <a:pt x="3586710" y="1119524"/>
                </a:lnTo>
                <a:lnTo>
                  <a:pt x="4483388" y="991916"/>
                </a:lnTo>
                <a:lnTo>
                  <a:pt x="5379755" y="827894"/>
                </a:lnTo>
                <a:lnTo>
                  <a:pt x="6276432" y="617496"/>
                </a:lnTo>
                <a:lnTo>
                  <a:pt x="7173110" y="347030"/>
                </a:lnTo>
                <a:lnTo>
                  <a:pt x="8069788" y="0"/>
                </a:lnTo>
              </a:path>
            </a:pathLst>
          </a:custGeom>
          <a:ln w="24899">
            <a:solidFill>
              <a:srgbClr val="FF4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01557" y="4490768"/>
            <a:ext cx="8070215" cy="2062480"/>
          </a:xfrm>
          <a:custGeom>
            <a:avLst/>
            <a:gdLst/>
            <a:ahLst/>
            <a:cxnLst/>
            <a:rect l="l" t="t" r="r" b="b"/>
            <a:pathLst>
              <a:path w="8070215" h="2062479">
                <a:moveTo>
                  <a:pt x="0" y="2061954"/>
                </a:moveTo>
                <a:lnTo>
                  <a:pt x="896677" y="1971695"/>
                </a:lnTo>
                <a:lnTo>
                  <a:pt x="1793355" y="1861205"/>
                </a:lnTo>
                <a:lnTo>
                  <a:pt x="2690033" y="1726439"/>
                </a:lnTo>
                <a:lnTo>
                  <a:pt x="3586710" y="1561482"/>
                </a:lnTo>
                <a:lnTo>
                  <a:pt x="4483388" y="1360422"/>
                </a:lnTo>
                <a:lnTo>
                  <a:pt x="5379755" y="1114544"/>
                </a:lnTo>
                <a:lnTo>
                  <a:pt x="6276432" y="814199"/>
                </a:lnTo>
                <a:lnTo>
                  <a:pt x="7173110" y="447560"/>
                </a:lnTo>
                <a:lnTo>
                  <a:pt x="8069788" y="0"/>
                </a:lnTo>
              </a:path>
            </a:pathLst>
          </a:custGeom>
          <a:ln w="24899">
            <a:solidFill>
              <a:srgbClr val="FFD2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01557" y="2517828"/>
            <a:ext cx="8070215" cy="3812540"/>
          </a:xfrm>
          <a:custGeom>
            <a:avLst/>
            <a:gdLst/>
            <a:ahLst/>
            <a:cxnLst/>
            <a:rect l="l" t="t" r="r" b="b"/>
            <a:pathLst>
              <a:path w="8070215" h="3812540">
                <a:moveTo>
                  <a:pt x="0" y="3812358"/>
                </a:moveTo>
                <a:lnTo>
                  <a:pt x="896677" y="3661096"/>
                </a:lnTo>
                <a:lnTo>
                  <a:pt x="1793355" y="3473108"/>
                </a:lnTo>
                <a:lnTo>
                  <a:pt x="2690033" y="3239680"/>
                </a:lnTo>
                <a:lnTo>
                  <a:pt x="3586710" y="2948983"/>
                </a:lnTo>
                <a:lnTo>
                  <a:pt x="4483388" y="2587324"/>
                </a:lnTo>
                <a:lnTo>
                  <a:pt x="5379755" y="2136651"/>
                </a:lnTo>
                <a:lnTo>
                  <a:pt x="6276432" y="1574866"/>
                </a:lnTo>
                <a:lnTo>
                  <a:pt x="7173110" y="874268"/>
                </a:lnTo>
                <a:lnTo>
                  <a:pt x="8069788" y="0"/>
                </a:lnTo>
              </a:path>
            </a:pathLst>
          </a:custGeom>
          <a:ln w="24899">
            <a:solidFill>
              <a:srgbClr val="569D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659912" y="7015672"/>
            <a:ext cx="86995" cy="1574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850" spc="5" dirty="0">
                <a:latin typeface="Arial"/>
                <a:cs typeface="Arial"/>
              </a:rPr>
              <a:t>1</a:t>
            </a:r>
            <a:endParaRPr sz="85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556589" y="7015672"/>
            <a:ext cx="86995" cy="1574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850" spc="5" dirty="0">
                <a:latin typeface="Arial"/>
                <a:cs typeface="Arial"/>
              </a:rPr>
              <a:t>2</a:t>
            </a:r>
            <a:endParaRPr sz="85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453267" y="7015672"/>
            <a:ext cx="86995" cy="1574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850" spc="5" dirty="0">
                <a:latin typeface="Arial"/>
                <a:cs typeface="Arial"/>
              </a:rPr>
              <a:t>3</a:t>
            </a:r>
            <a:endParaRPr sz="85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349945" y="7015672"/>
            <a:ext cx="86995" cy="1574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850" spc="5" dirty="0">
                <a:latin typeface="Arial"/>
                <a:cs typeface="Arial"/>
              </a:rPr>
              <a:t>4</a:t>
            </a:r>
            <a:endParaRPr sz="85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246622" y="7015672"/>
            <a:ext cx="86995" cy="1574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850" spc="5" dirty="0">
                <a:latin typeface="Arial"/>
                <a:cs typeface="Arial"/>
              </a:rPr>
              <a:t>5</a:t>
            </a:r>
            <a:endParaRPr sz="85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143300" y="7015672"/>
            <a:ext cx="86995" cy="1574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850" spc="5" dirty="0">
                <a:latin typeface="Arial"/>
                <a:cs typeface="Arial"/>
              </a:rPr>
              <a:t>6</a:t>
            </a:r>
            <a:endParaRPr sz="85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039978" y="7015672"/>
            <a:ext cx="86995" cy="1574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850" spc="5" dirty="0">
                <a:latin typeface="Arial"/>
                <a:cs typeface="Arial"/>
              </a:rPr>
              <a:t>7</a:t>
            </a:r>
            <a:endParaRPr sz="85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936344" y="7015672"/>
            <a:ext cx="86995" cy="1574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850" spc="5" dirty="0">
                <a:latin typeface="Arial"/>
                <a:cs typeface="Arial"/>
              </a:rPr>
              <a:t>8</a:t>
            </a:r>
            <a:endParaRPr sz="85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833334" y="7015672"/>
            <a:ext cx="86995" cy="1574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850" spc="5" dirty="0">
                <a:latin typeface="Arial"/>
                <a:cs typeface="Arial"/>
              </a:rPr>
              <a:t>9</a:t>
            </a:r>
            <a:endParaRPr sz="85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8701378" y="7015672"/>
            <a:ext cx="147955" cy="1574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850" dirty="0">
                <a:latin typeface="Arial"/>
                <a:cs typeface="Arial"/>
              </a:rPr>
              <a:t>1</a:t>
            </a:r>
            <a:r>
              <a:rPr sz="850" spc="5" dirty="0">
                <a:latin typeface="Arial"/>
                <a:cs typeface="Arial"/>
              </a:rPr>
              <a:t>0</a:t>
            </a:r>
            <a:endParaRPr sz="85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9058307" y="4322077"/>
            <a:ext cx="249554" cy="0"/>
          </a:xfrm>
          <a:custGeom>
            <a:avLst/>
            <a:gdLst/>
            <a:ahLst/>
            <a:cxnLst/>
            <a:rect l="l" t="t" r="r" b="b"/>
            <a:pathLst>
              <a:path w="249554">
                <a:moveTo>
                  <a:pt x="0" y="0"/>
                </a:moveTo>
                <a:lnTo>
                  <a:pt x="248990" y="0"/>
                </a:lnTo>
              </a:path>
            </a:pathLst>
          </a:custGeom>
          <a:ln w="24899">
            <a:solidFill>
              <a:srgbClr val="004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9058307" y="4477074"/>
            <a:ext cx="249554" cy="0"/>
          </a:xfrm>
          <a:custGeom>
            <a:avLst/>
            <a:gdLst/>
            <a:ahLst/>
            <a:cxnLst/>
            <a:rect l="l" t="t" r="r" b="b"/>
            <a:pathLst>
              <a:path w="249554">
                <a:moveTo>
                  <a:pt x="0" y="0"/>
                </a:moveTo>
                <a:lnTo>
                  <a:pt x="248990" y="0"/>
                </a:lnTo>
              </a:path>
            </a:pathLst>
          </a:custGeom>
          <a:ln w="24899">
            <a:solidFill>
              <a:srgbClr val="FF42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058307" y="4631759"/>
            <a:ext cx="249554" cy="0"/>
          </a:xfrm>
          <a:custGeom>
            <a:avLst/>
            <a:gdLst/>
            <a:ahLst/>
            <a:cxnLst/>
            <a:rect l="l" t="t" r="r" b="b"/>
            <a:pathLst>
              <a:path w="249554">
                <a:moveTo>
                  <a:pt x="0" y="0"/>
                </a:moveTo>
                <a:lnTo>
                  <a:pt x="248990" y="0"/>
                </a:lnTo>
              </a:path>
            </a:pathLst>
          </a:custGeom>
          <a:ln w="24899">
            <a:solidFill>
              <a:srgbClr val="FFD2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058307" y="4786756"/>
            <a:ext cx="249554" cy="0"/>
          </a:xfrm>
          <a:custGeom>
            <a:avLst/>
            <a:gdLst/>
            <a:ahLst/>
            <a:cxnLst/>
            <a:rect l="l" t="t" r="r" b="b"/>
            <a:pathLst>
              <a:path w="249554">
                <a:moveTo>
                  <a:pt x="0" y="0"/>
                </a:moveTo>
                <a:lnTo>
                  <a:pt x="248990" y="0"/>
                </a:lnTo>
              </a:path>
            </a:pathLst>
          </a:custGeom>
          <a:ln w="24899">
            <a:solidFill>
              <a:srgbClr val="569D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9325721" y="4213686"/>
            <a:ext cx="744855" cy="645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9500"/>
              </a:lnSpc>
              <a:spcBef>
                <a:spcPts val="95"/>
              </a:spcBef>
            </a:pPr>
            <a:r>
              <a:rPr sz="850" dirty="0">
                <a:latin typeface="Arial"/>
                <a:cs typeface="Arial"/>
              </a:rPr>
              <a:t>Features  </a:t>
            </a:r>
            <a:r>
              <a:rPr sz="850" spc="-10" dirty="0">
                <a:latin typeface="Arial"/>
                <a:cs typeface="Arial"/>
              </a:rPr>
              <a:t>Technical</a:t>
            </a:r>
            <a:r>
              <a:rPr sz="850" spc="-55" dirty="0">
                <a:latin typeface="Arial"/>
                <a:cs typeface="Arial"/>
              </a:rPr>
              <a:t> </a:t>
            </a:r>
            <a:r>
              <a:rPr sz="850" dirty="0">
                <a:latin typeface="Arial"/>
                <a:cs typeface="Arial"/>
              </a:rPr>
              <a:t>Dept  Bugs</a:t>
            </a:r>
            <a:endParaRPr sz="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850" dirty="0">
                <a:latin typeface="Arial"/>
                <a:cs typeface="Arial"/>
              </a:rPr>
              <a:t>Costs</a:t>
            </a:r>
            <a:endParaRPr sz="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155" y="185203"/>
            <a:ext cx="9951085" cy="7666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5"/>
              </a:lnSpc>
              <a:tabLst>
                <a:tab pos="5177155" algn="l"/>
              </a:tabLst>
            </a:pPr>
            <a:r>
              <a:rPr sz="800" spc="45" dirty="0">
                <a:latin typeface="Tahoma"/>
                <a:cs typeface="Tahoma"/>
              </a:rPr>
              <a:t>6/2/2018	</a:t>
            </a:r>
            <a:r>
              <a:rPr sz="800" spc="50" dirty="0">
                <a:latin typeface="Tahoma"/>
                <a:cs typeface="Tahoma"/>
              </a:rPr>
              <a:t>ArchUnit</a:t>
            </a:r>
            <a:endParaRPr sz="8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20"/>
              </a:spcBef>
              <a:tabLst>
                <a:tab pos="9722485" algn="l"/>
              </a:tabLst>
            </a:pPr>
            <a:r>
              <a:rPr sz="800" spc="40" dirty="0">
                <a:latin typeface="Tahoma"/>
                <a:cs typeface="Tahoma"/>
              </a:rPr>
              <a:t>http://localhost:8080/?print-pdf#/	</a:t>
            </a:r>
            <a:r>
              <a:rPr sz="800" spc="65" dirty="0">
                <a:latin typeface="Tahoma"/>
                <a:cs typeface="Tahoma"/>
              </a:rPr>
              <a:t>6</a:t>
            </a:r>
            <a:r>
              <a:rPr sz="800" spc="-45" dirty="0">
                <a:latin typeface="Tahoma"/>
                <a:cs typeface="Tahoma"/>
              </a:rPr>
              <a:t>/</a:t>
            </a:r>
            <a:r>
              <a:rPr sz="800" spc="70" dirty="0">
                <a:latin typeface="Tahoma"/>
                <a:cs typeface="Tahoma"/>
              </a:rPr>
              <a:t>33</a:t>
            </a:r>
            <a:endParaRPr sz="8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0617200" cy="8039100"/>
          </a:xfrm>
          <a:custGeom>
            <a:avLst/>
            <a:gdLst/>
            <a:ahLst/>
            <a:cxnLst/>
            <a:rect l="l" t="t" r="r" b="b"/>
            <a:pathLst>
              <a:path w="10617200" h="8039100">
                <a:moveTo>
                  <a:pt x="0" y="8039099"/>
                </a:moveTo>
                <a:lnTo>
                  <a:pt x="10617199" y="8039099"/>
                </a:lnTo>
                <a:lnTo>
                  <a:pt x="10617199" y="0"/>
                </a:lnTo>
                <a:lnTo>
                  <a:pt x="0" y="0"/>
                </a:lnTo>
                <a:lnTo>
                  <a:pt x="0" y="80390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48934" y="1730233"/>
            <a:ext cx="4095750" cy="8934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75" dirty="0"/>
              <a:t>Dependencies</a:t>
            </a:r>
          </a:p>
        </p:txBody>
      </p:sp>
      <p:sp>
        <p:nvSpPr>
          <p:cNvPr id="5" name="object 5"/>
          <p:cNvSpPr/>
          <p:nvPr/>
        </p:nvSpPr>
        <p:spPr>
          <a:xfrm>
            <a:off x="723683" y="3104221"/>
            <a:ext cx="9170035" cy="2666365"/>
          </a:xfrm>
          <a:custGeom>
            <a:avLst/>
            <a:gdLst/>
            <a:ahLst/>
            <a:cxnLst/>
            <a:rect l="l" t="t" r="r" b="b"/>
            <a:pathLst>
              <a:path w="9170035" h="2666365">
                <a:moveTo>
                  <a:pt x="0" y="0"/>
                </a:moveTo>
                <a:lnTo>
                  <a:pt x="9169832" y="0"/>
                </a:lnTo>
                <a:lnTo>
                  <a:pt x="9169832" y="2666202"/>
                </a:lnTo>
                <a:lnTo>
                  <a:pt x="0" y="2666202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61217" y="3879043"/>
            <a:ext cx="558382" cy="1214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54620" y="3897491"/>
            <a:ext cx="26670" cy="13335"/>
          </a:xfrm>
          <a:custGeom>
            <a:avLst/>
            <a:gdLst/>
            <a:ahLst/>
            <a:cxnLst/>
            <a:rect l="l" t="t" r="r" b="b"/>
            <a:pathLst>
              <a:path w="26670" h="13335">
                <a:moveTo>
                  <a:pt x="0" y="0"/>
                </a:moveTo>
                <a:lnTo>
                  <a:pt x="26388" y="0"/>
                </a:lnTo>
                <a:lnTo>
                  <a:pt x="26388" y="13177"/>
                </a:lnTo>
                <a:lnTo>
                  <a:pt x="0" y="13177"/>
                </a:lnTo>
                <a:lnTo>
                  <a:pt x="0" y="0"/>
                </a:lnTo>
                <a:close/>
              </a:path>
            </a:pathLst>
          </a:custGeom>
          <a:solidFill>
            <a:srgbClr val="FDFD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54620" y="3897491"/>
            <a:ext cx="26670" cy="13335"/>
          </a:xfrm>
          <a:custGeom>
            <a:avLst/>
            <a:gdLst/>
            <a:ahLst/>
            <a:cxnLst/>
            <a:rect l="l" t="t" r="r" b="b"/>
            <a:pathLst>
              <a:path w="26670" h="13335">
                <a:moveTo>
                  <a:pt x="0" y="0"/>
                </a:moveTo>
                <a:lnTo>
                  <a:pt x="26388" y="0"/>
                </a:lnTo>
                <a:lnTo>
                  <a:pt x="26388" y="13177"/>
                </a:lnTo>
                <a:lnTo>
                  <a:pt x="0" y="13177"/>
                </a:lnTo>
                <a:lnTo>
                  <a:pt x="0" y="0"/>
                </a:lnTo>
                <a:close/>
              </a:path>
            </a:pathLst>
          </a:custGeom>
          <a:ln w="3954">
            <a:solidFill>
              <a:srgbClr val="A800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54620" y="3953618"/>
            <a:ext cx="26670" cy="13335"/>
          </a:xfrm>
          <a:custGeom>
            <a:avLst/>
            <a:gdLst/>
            <a:ahLst/>
            <a:cxnLst/>
            <a:rect l="l" t="t" r="r" b="b"/>
            <a:pathLst>
              <a:path w="26670" h="13335">
                <a:moveTo>
                  <a:pt x="0" y="0"/>
                </a:moveTo>
                <a:lnTo>
                  <a:pt x="26388" y="0"/>
                </a:lnTo>
                <a:lnTo>
                  <a:pt x="26388" y="13177"/>
                </a:lnTo>
                <a:lnTo>
                  <a:pt x="0" y="13177"/>
                </a:lnTo>
                <a:lnTo>
                  <a:pt x="0" y="0"/>
                </a:lnTo>
                <a:close/>
              </a:path>
            </a:pathLst>
          </a:custGeom>
          <a:solidFill>
            <a:srgbClr val="FDFD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54620" y="3953618"/>
            <a:ext cx="26670" cy="13335"/>
          </a:xfrm>
          <a:custGeom>
            <a:avLst/>
            <a:gdLst/>
            <a:ahLst/>
            <a:cxnLst/>
            <a:rect l="l" t="t" r="r" b="b"/>
            <a:pathLst>
              <a:path w="26670" h="13335">
                <a:moveTo>
                  <a:pt x="0" y="0"/>
                </a:moveTo>
                <a:lnTo>
                  <a:pt x="26388" y="0"/>
                </a:lnTo>
                <a:lnTo>
                  <a:pt x="26388" y="13177"/>
                </a:lnTo>
                <a:lnTo>
                  <a:pt x="0" y="13177"/>
                </a:lnTo>
                <a:lnTo>
                  <a:pt x="0" y="0"/>
                </a:lnTo>
                <a:close/>
              </a:path>
            </a:pathLst>
          </a:custGeom>
          <a:ln w="3954">
            <a:solidFill>
              <a:srgbClr val="A800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881502" y="3895390"/>
            <a:ext cx="497840" cy="698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50" spc="30" dirty="0">
                <a:latin typeface="Arial"/>
                <a:cs typeface="Arial"/>
              </a:rPr>
              <a:t>edu.umd.cs.findbugs.bcel</a:t>
            </a:r>
            <a:endParaRPr sz="2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981700" y="4129411"/>
            <a:ext cx="531512" cy="1317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972257" y="4150495"/>
            <a:ext cx="26670" cy="13335"/>
          </a:xfrm>
          <a:custGeom>
            <a:avLst/>
            <a:gdLst/>
            <a:ahLst/>
            <a:cxnLst/>
            <a:rect l="l" t="t" r="r" b="b"/>
            <a:pathLst>
              <a:path w="26670" h="13335">
                <a:moveTo>
                  <a:pt x="0" y="0"/>
                </a:moveTo>
                <a:lnTo>
                  <a:pt x="26388" y="0"/>
                </a:lnTo>
                <a:lnTo>
                  <a:pt x="26388" y="13177"/>
                </a:lnTo>
                <a:lnTo>
                  <a:pt x="0" y="13177"/>
                </a:lnTo>
                <a:lnTo>
                  <a:pt x="0" y="0"/>
                </a:lnTo>
                <a:close/>
              </a:path>
            </a:pathLst>
          </a:custGeom>
          <a:solidFill>
            <a:srgbClr val="FDFD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972257" y="4150495"/>
            <a:ext cx="26670" cy="13335"/>
          </a:xfrm>
          <a:custGeom>
            <a:avLst/>
            <a:gdLst/>
            <a:ahLst/>
            <a:cxnLst/>
            <a:rect l="l" t="t" r="r" b="b"/>
            <a:pathLst>
              <a:path w="26670" h="13335">
                <a:moveTo>
                  <a:pt x="0" y="0"/>
                </a:moveTo>
                <a:lnTo>
                  <a:pt x="26388" y="0"/>
                </a:lnTo>
                <a:lnTo>
                  <a:pt x="26388" y="13177"/>
                </a:lnTo>
                <a:lnTo>
                  <a:pt x="0" y="13177"/>
                </a:lnTo>
                <a:lnTo>
                  <a:pt x="0" y="0"/>
                </a:lnTo>
                <a:close/>
              </a:path>
            </a:pathLst>
          </a:custGeom>
          <a:ln w="3954">
            <a:solidFill>
              <a:srgbClr val="A800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72257" y="4206622"/>
            <a:ext cx="26670" cy="13335"/>
          </a:xfrm>
          <a:custGeom>
            <a:avLst/>
            <a:gdLst/>
            <a:ahLst/>
            <a:cxnLst/>
            <a:rect l="l" t="t" r="r" b="b"/>
            <a:pathLst>
              <a:path w="26670" h="13335">
                <a:moveTo>
                  <a:pt x="0" y="0"/>
                </a:moveTo>
                <a:lnTo>
                  <a:pt x="26388" y="0"/>
                </a:lnTo>
                <a:lnTo>
                  <a:pt x="26388" y="13177"/>
                </a:lnTo>
                <a:lnTo>
                  <a:pt x="0" y="13177"/>
                </a:lnTo>
                <a:lnTo>
                  <a:pt x="0" y="0"/>
                </a:lnTo>
                <a:close/>
              </a:path>
            </a:pathLst>
          </a:custGeom>
          <a:solidFill>
            <a:srgbClr val="FDFD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972257" y="4206622"/>
            <a:ext cx="26670" cy="13335"/>
          </a:xfrm>
          <a:custGeom>
            <a:avLst/>
            <a:gdLst/>
            <a:ahLst/>
            <a:cxnLst/>
            <a:rect l="l" t="t" r="r" b="b"/>
            <a:pathLst>
              <a:path w="26670" h="13335">
                <a:moveTo>
                  <a:pt x="0" y="0"/>
                </a:moveTo>
                <a:lnTo>
                  <a:pt x="26388" y="0"/>
                </a:lnTo>
                <a:lnTo>
                  <a:pt x="26388" y="13177"/>
                </a:lnTo>
                <a:lnTo>
                  <a:pt x="0" y="13177"/>
                </a:lnTo>
                <a:lnTo>
                  <a:pt x="0" y="0"/>
                </a:lnTo>
                <a:close/>
              </a:path>
            </a:pathLst>
          </a:custGeom>
          <a:ln w="3954">
            <a:solidFill>
              <a:srgbClr val="A800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999140" y="4148394"/>
            <a:ext cx="474345" cy="698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50" spc="30" dirty="0">
                <a:latin typeface="Arial"/>
                <a:cs typeface="Arial"/>
              </a:rPr>
              <a:t>edu.umd.cs.findbugs.util</a:t>
            </a:r>
            <a:endParaRPr sz="2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591300" y="3879043"/>
            <a:ext cx="558800" cy="1214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583140" y="3897491"/>
            <a:ext cx="26670" cy="13335"/>
          </a:xfrm>
          <a:custGeom>
            <a:avLst/>
            <a:gdLst/>
            <a:ahLst/>
            <a:cxnLst/>
            <a:rect l="l" t="t" r="r" b="b"/>
            <a:pathLst>
              <a:path w="26670" h="13335">
                <a:moveTo>
                  <a:pt x="0" y="0"/>
                </a:moveTo>
                <a:lnTo>
                  <a:pt x="26388" y="0"/>
                </a:lnTo>
                <a:lnTo>
                  <a:pt x="26388" y="13177"/>
                </a:lnTo>
                <a:lnTo>
                  <a:pt x="0" y="13177"/>
                </a:lnTo>
                <a:lnTo>
                  <a:pt x="0" y="0"/>
                </a:lnTo>
                <a:close/>
              </a:path>
            </a:pathLst>
          </a:custGeom>
          <a:solidFill>
            <a:srgbClr val="FDFD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583140" y="3897491"/>
            <a:ext cx="26670" cy="13335"/>
          </a:xfrm>
          <a:custGeom>
            <a:avLst/>
            <a:gdLst/>
            <a:ahLst/>
            <a:cxnLst/>
            <a:rect l="l" t="t" r="r" b="b"/>
            <a:pathLst>
              <a:path w="26670" h="13335">
                <a:moveTo>
                  <a:pt x="0" y="0"/>
                </a:moveTo>
                <a:lnTo>
                  <a:pt x="26388" y="0"/>
                </a:lnTo>
                <a:lnTo>
                  <a:pt x="26388" y="13177"/>
                </a:lnTo>
                <a:lnTo>
                  <a:pt x="0" y="13177"/>
                </a:lnTo>
                <a:lnTo>
                  <a:pt x="0" y="0"/>
                </a:lnTo>
                <a:close/>
              </a:path>
            </a:pathLst>
          </a:custGeom>
          <a:ln w="3954">
            <a:solidFill>
              <a:srgbClr val="A800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583140" y="3953618"/>
            <a:ext cx="26670" cy="13335"/>
          </a:xfrm>
          <a:custGeom>
            <a:avLst/>
            <a:gdLst/>
            <a:ahLst/>
            <a:cxnLst/>
            <a:rect l="l" t="t" r="r" b="b"/>
            <a:pathLst>
              <a:path w="26670" h="13335">
                <a:moveTo>
                  <a:pt x="0" y="0"/>
                </a:moveTo>
                <a:lnTo>
                  <a:pt x="26388" y="0"/>
                </a:lnTo>
                <a:lnTo>
                  <a:pt x="26388" y="13177"/>
                </a:lnTo>
                <a:lnTo>
                  <a:pt x="0" y="13177"/>
                </a:lnTo>
                <a:lnTo>
                  <a:pt x="0" y="0"/>
                </a:lnTo>
                <a:close/>
              </a:path>
            </a:pathLst>
          </a:custGeom>
          <a:solidFill>
            <a:srgbClr val="FDFD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83140" y="3953618"/>
            <a:ext cx="26670" cy="13335"/>
          </a:xfrm>
          <a:custGeom>
            <a:avLst/>
            <a:gdLst/>
            <a:ahLst/>
            <a:cxnLst/>
            <a:rect l="l" t="t" r="r" b="b"/>
            <a:pathLst>
              <a:path w="26670" h="13335">
                <a:moveTo>
                  <a:pt x="0" y="0"/>
                </a:moveTo>
                <a:lnTo>
                  <a:pt x="26388" y="0"/>
                </a:lnTo>
                <a:lnTo>
                  <a:pt x="26388" y="13177"/>
                </a:lnTo>
                <a:lnTo>
                  <a:pt x="0" y="13177"/>
                </a:lnTo>
                <a:lnTo>
                  <a:pt x="0" y="0"/>
                </a:lnTo>
                <a:close/>
              </a:path>
            </a:pathLst>
          </a:custGeom>
          <a:ln w="3954">
            <a:solidFill>
              <a:srgbClr val="A800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610022" y="3895390"/>
            <a:ext cx="497840" cy="698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50" spc="25" dirty="0">
                <a:latin typeface="Arial"/>
                <a:cs typeface="Arial"/>
              </a:rPr>
              <a:t>edu.umd.cs.findbugs.filter</a:t>
            </a:r>
            <a:endParaRPr sz="25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578600" y="4889500"/>
            <a:ext cx="635000" cy="127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568626" y="4909506"/>
            <a:ext cx="26670" cy="13335"/>
          </a:xfrm>
          <a:custGeom>
            <a:avLst/>
            <a:gdLst/>
            <a:ahLst/>
            <a:cxnLst/>
            <a:rect l="l" t="t" r="r" b="b"/>
            <a:pathLst>
              <a:path w="26670" h="13335">
                <a:moveTo>
                  <a:pt x="0" y="0"/>
                </a:moveTo>
                <a:lnTo>
                  <a:pt x="26388" y="0"/>
                </a:lnTo>
                <a:lnTo>
                  <a:pt x="26388" y="13177"/>
                </a:lnTo>
                <a:lnTo>
                  <a:pt x="0" y="13177"/>
                </a:lnTo>
                <a:lnTo>
                  <a:pt x="0" y="0"/>
                </a:lnTo>
                <a:close/>
              </a:path>
            </a:pathLst>
          </a:custGeom>
          <a:solidFill>
            <a:srgbClr val="FDFD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568627" y="4909506"/>
            <a:ext cx="26670" cy="13335"/>
          </a:xfrm>
          <a:custGeom>
            <a:avLst/>
            <a:gdLst/>
            <a:ahLst/>
            <a:cxnLst/>
            <a:rect l="l" t="t" r="r" b="b"/>
            <a:pathLst>
              <a:path w="26670" h="13335">
                <a:moveTo>
                  <a:pt x="0" y="0"/>
                </a:moveTo>
                <a:lnTo>
                  <a:pt x="26388" y="0"/>
                </a:lnTo>
                <a:lnTo>
                  <a:pt x="26388" y="13177"/>
                </a:lnTo>
                <a:lnTo>
                  <a:pt x="0" y="13177"/>
                </a:lnTo>
                <a:lnTo>
                  <a:pt x="0" y="0"/>
                </a:lnTo>
                <a:close/>
              </a:path>
            </a:pathLst>
          </a:custGeom>
          <a:ln w="3954">
            <a:solidFill>
              <a:srgbClr val="A800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568626" y="4965633"/>
            <a:ext cx="26670" cy="13335"/>
          </a:xfrm>
          <a:custGeom>
            <a:avLst/>
            <a:gdLst/>
            <a:ahLst/>
            <a:cxnLst/>
            <a:rect l="l" t="t" r="r" b="b"/>
            <a:pathLst>
              <a:path w="26670" h="13335">
                <a:moveTo>
                  <a:pt x="0" y="0"/>
                </a:moveTo>
                <a:lnTo>
                  <a:pt x="26388" y="0"/>
                </a:lnTo>
                <a:lnTo>
                  <a:pt x="26388" y="13177"/>
                </a:lnTo>
                <a:lnTo>
                  <a:pt x="0" y="13177"/>
                </a:lnTo>
                <a:lnTo>
                  <a:pt x="0" y="0"/>
                </a:lnTo>
                <a:close/>
              </a:path>
            </a:pathLst>
          </a:custGeom>
          <a:solidFill>
            <a:srgbClr val="FDFD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68627" y="4965633"/>
            <a:ext cx="26670" cy="13335"/>
          </a:xfrm>
          <a:custGeom>
            <a:avLst/>
            <a:gdLst/>
            <a:ahLst/>
            <a:cxnLst/>
            <a:rect l="l" t="t" r="r" b="b"/>
            <a:pathLst>
              <a:path w="26670" h="13335">
                <a:moveTo>
                  <a:pt x="0" y="0"/>
                </a:moveTo>
                <a:lnTo>
                  <a:pt x="26388" y="0"/>
                </a:lnTo>
                <a:lnTo>
                  <a:pt x="26388" y="13177"/>
                </a:lnTo>
                <a:lnTo>
                  <a:pt x="0" y="13177"/>
                </a:lnTo>
                <a:lnTo>
                  <a:pt x="0" y="0"/>
                </a:lnTo>
                <a:close/>
              </a:path>
            </a:pathLst>
          </a:custGeom>
          <a:ln w="3954">
            <a:solidFill>
              <a:srgbClr val="A800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595509" y="4907405"/>
            <a:ext cx="579755" cy="698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50" spc="30" dirty="0">
                <a:latin typeface="Arial"/>
                <a:cs typeface="Arial"/>
              </a:rPr>
              <a:t>edu.umd.cs.findbugs.charsets</a:t>
            </a:r>
            <a:endParaRPr sz="25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009900" y="4889500"/>
            <a:ext cx="692989" cy="127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995690" y="4909506"/>
            <a:ext cx="26670" cy="13335"/>
          </a:xfrm>
          <a:custGeom>
            <a:avLst/>
            <a:gdLst/>
            <a:ahLst/>
            <a:cxnLst/>
            <a:rect l="l" t="t" r="r" b="b"/>
            <a:pathLst>
              <a:path w="26669" h="13335">
                <a:moveTo>
                  <a:pt x="0" y="0"/>
                </a:moveTo>
                <a:lnTo>
                  <a:pt x="26388" y="0"/>
                </a:lnTo>
                <a:lnTo>
                  <a:pt x="26388" y="13177"/>
                </a:lnTo>
                <a:lnTo>
                  <a:pt x="0" y="13177"/>
                </a:lnTo>
                <a:lnTo>
                  <a:pt x="0" y="0"/>
                </a:lnTo>
                <a:close/>
              </a:path>
            </a:pathLst>
          </a:custGeom>
          <a:solidFill>
            <a:srgbClr val="FDFD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995690" y="4909506"/>
            <a:ext cx="26670" cy="13335"/>
          </a:xfrm>
          <a:custGeom>
            <a:avLst/>
            <a:gdLst/>
            <a:ahLst/>
            <a:cxnLst/>
            <a:rect l="l" t="t" r="r" b="b"/>
            <a:pathLst>
              <a:path w="26669" h="13335">
                <a:moveTo>
                  <a:pt x="0" y="0"/>
                </a:moveTo>
                <a:lnTo>
                  <a:pt x="26388" y="0"/>
                </a:lnTo>
                <a:lnTo>
                  <a:pt x="26388" y="13177"/>
                </a:lnTo>
                <a:lnTo>
                  <a:pt x="0" y="13177"/>
                </a:lnTo>
                <a:lnTo>
                  <a:pt x="0" y="0"/>
                </a:lnTo>
                <a:close/>
              </a:path>
            </a:pathLst>
          </a:custGeom>
          <a:ln w="3954">
            <a:solidFill>
              <a:srgbClr val="A800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995690" y="4965633"/>
            <a:ext cx="26670" cy="13335"/>
          </a:xfrm>
          <a:custGeom>
            <a:avLst/>
            <a:gdLst/>
            <a:ahLst/>
            <a:cxnLst/>
            <a:rect l="l" t="t" r="r" b="b"/>
            <a:pathLst>
              <a:path w="26669" h="13335">
                <a:moveTo>
                  <a:pt x="0" y="0"/>
                </a:moveTo>
                <a:lnTo>
                  <a:pt x="26388" y="0"/>
                </a:lnTo>
                <a:lnTo>
                  <a:pt x="26388" y="13177"/>
                </a:lnTo>
                <a:lnTo>
                  <a:pt x="0" y="13177"/>
                </a:lnTo>
                <a:lnTo>
                  <a:pt x="0" y="0"/>
                </a:lnTo>
                <a:close/>
              </a:path>
            </a:pathLst>
          </a:custGeom>
          <a:solidFill>
            <a:srgbClr val="FDFD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95690" y="4965633"/>
            <a:ext cx="26670" cy="13335"/>
          </a:xfrm>
          <a:custGeom>
            <a:avLst/>
            <a:gdLst/>
            <a:ahLst/>
            <a:cxnLst/>
            <a:rect l="l" t="t" r="r" b="b"/>
            <a:pathLst>
              <a:path w="26669" h="13335">
                <a:moveTo>
                  <a:pt x="0" y="0"/>
                </a:moveTo>
                <a:lnTo>
                  <a:pt x="26388" y="0"/>
                </a:lnTo>
                <a:lnTo>
                  <a:pt x="26388" y="13177"/>
                </a:lnTo>
                <a:lnTo>
                  <a:pt x="0" y="13177"/>
                </a:lnTo>
                <a:lnTo>
                  <a:pt x="0" y="0"/>
                </a:lnTo>
                <a:close/>
              </a:path>
            </a:pathLst>
          </a:custGeom>
          <a:ln w="3954">
            <a:solidFill>
              <a:srgbClr val="A800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321300" y="5397500"/>
            <a:ext cx="554202" cy="127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308599" y="5415514"/>
            <a:ext cx="26670" cy="13335"/>
          </a:xfrm>
          <a:custGeom>
            <a:avLst/>
            <a:gdLst/>
            <a:ahLst/>
            <a:cxnLst/>
            <a:rect l="l" t="t" r="r" b="b"/>
            <a:pathLst>
              <a:path w="26670" h="13335">
                <a:moveTo>
                  <a:pt x="0" y="0"/>
                </a:moveTo>
                <a:lnTo>
                  <a:pt x="26388" y="0"/>
                </a:lnTo>
                <a:lnTo>
                  <a:pt x="26388" y="13177"/>
                </a:lnTo>
                <a:lnTo>
                  <a:pt x="0" y="13177"/>
                </a:lnTo>
                <a:lnTo>
                  <a:pt x="0" y="0"/>
                </a:lnTo>
                <a:close/>
              </a:path>
            </a:pathLst>
          </a:custGeom>
          <a:solidFill>
            <a:srgbClr val="FDFD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308599" y="5415514"/>
            <a:ext cx="26670" cy="13335"/>
          </a:xfrm>
          <a:custGeom>
            <a:avLst/>
            <a:gdLst/>
            <a:ahLst/>
            <a:cxnLst/>
            <a:rect l="l" t="t" r="r" b="b"/>
            <a:pathLst>
              <a:path w="26670" h="13335">
                <a:moveTo>
                  <a:pt x="0" y="0"/>
                </a:moveTo>
                <a:lnTo>
                  <a:pt x="26388" y="0"/>
                </a:lnTo>
                <a:lnTo>
                  <a:pt x="26388" y="13177"/>
                </a:lnTo>
                <a:lnTo>
                  <a:pt x="0" y="13177"/>
                </a:lnTo>
                <a:lnTo>
                  <a:pt x="0" y="0"/>
                </a:lnTo>
                <a:close/>
              </a:path>
            </a:pathLst>
          </a:custGeom>
          <a:ln w="3954">
            <a:solidFill>
              <a:srgbClr val="A800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308599" y="5471641"/>
            <a:ext cx="26670" cy="13335"/>
          </a:xfrm>
          <a:custGeom>
            <a:avLst/>
            <a:gdLst/>
            <a:ahLst/>
            <a:cxnLst/>
            <a:rect l="l" t="t" r="r" b="b"/>
            <a:pathLst>
              <a:path w="26670" h="13335">
                <a:moveTo>
                  <a:pt x="0" y="0"/>
                </a:moveTo>
                <a:lnTo>
                  <a:pt x="26388" y="0"/>
                </a:lnTo>
                <a:lnTo>
                  <a:pt x="26388" y="13177"/>
                </a:lnTo>
                <a:lnTo>
                  <a:pt x="0" y="13177"/>
                </a:lnTo>
                <a:lnTo>
                  <a:pt x="0" y="0"/>
                </a:lnTo>
                <a:close/>
              </a:path>
            </a:pathLst>
          </a:custGeom>
          <a:solidFill>
            <a:srgbClr val="FDFD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308599" y="5471641"/>
            <a:ext cx="26670" cy="13335"/>
          </a:xfrm>
          <a:custGeom>
            <a:avLst/>
            <a:gdLst/>
            <a:ahLst/>
            <a:cxnLst/>
            <a:rect l="l" t="t" r="r" b="b"/>
            <a:pathLst>
              <a:path w="26670" h="13335">
                <a:moveTo>
                  <a:pt x="0" y="0"/>
                </a:moveTo>
                <a:lnTo>
                  <a:pt x="26388" y="0"/>
                </a:lnTo>
                <a:lnTo>
                  <a:pt x="26388" y="13177"/>
                </a:lnTo>
                <a:lnTo>
                  <a:pt x="0" y="13177"/>
                </a:lnTo>
                <a:lnTo>
                  <a:pt x="0" y="0"/>
                </a:lnTo>
                <a:close/>
              </a:path>
            </a:pathLst>
          </a:custGeom>
          <a:ln w="3954">
            <a:solidFill>
              <a:srgbClr val="A800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5335481" y="5413412"/>
            <a:ext cx="497840" cy="698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50" spc="30" dirty="0">
                <a:latin typeface="Arial"/>
                <a:cs typeface="Arial"/>
              </a:rPr>
              <a:t>edu.umd.cs.findbugs.asm</a:t>
            </a:r>
            <a:endParaRPr sz="25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275192" y="5397500"/>
            <a:ext cx="536556" cy="127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268595" y="5415514"/>
            <a:ext cx="26670" cy="13335"/>
          </a:xfrm>
          <a:custGeom>
            <a:avLst/>
            <a:gdLst/>
            <a:ahLst/>
            <a:cxnLst/>
            <a:rect l="l" t="t" r="r" b="b"/>
            <a:pathLst>
              <a:path w="26669" h="13335">
                <a:moveTo>
                  <a:pt x="0" y="0"/>
                </a:moveTo>
                <a:lnTo>
                  <a:pt x="26387" y="0"/>
                </a:lnTo>
                <a:lnTo>
                  <a:pt x="26387" y="13177"/>
                </a:lnTo>
                <a:lnTo>
                  <a:pt x="0" y="13177"/>
                </a:lnTo>
                <a:lnTo>
                  <a:pt x="0" y="0"/>
                </a:lnTo>
                <a:close/>
              </a:path>
            </a:pathLst>
          </a:custGeom>
          <a:solidFill>
            <a:srgbClr val="FDFD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268595" y="5415514"/>
            <a:ext cx="26670" cy="13335"/>
          </a:xfrm>
          <a:custGeom>
            <a:avLst/>
            <a:gdLst/>
            <a:ahLst/>
            <a:cxnLst/>
            <a:rect l="l" t="t" r="r" b="b"/>
            <a:pathLst>
              <a:path w="26669" h="13335">
                <a:moveTo>
                  <a:pt x="0" y="0"/>
                </a:moveTo>
                <a:lnTo>
                  <a:pt x="26387" y="0"/>
                </a:lnTo>
                <a:lnTo>
                  <a:pt x="26387" y="13177"/>
                </a:lnTo>
                <a:lnTo>
                  <a:pt x="0" y="13177"/>
                </a:lnTo>
                <a:lnTo>
                  <a:pt x="0" y="0"/>
                </a:lnTo>
                <a:close/>
              </a:path>
            </a:pathLst>
          </a:custGeom>
          <a:ln w="3954">
            <a:solidFill>
              <a:srgbClr val="A800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268595" y="5471641"/>
            <a:ext cx="26670" cy="13335"/>
          </a:xfrm>
          <a:custGeom>
            <a:avLst/>
            <a:gdLst/>
            <a:ahLst/>
            <a:cxnLst/>
            <a:rect l="l" t="t" r="r" b="b"/>
            <a:pathLst>
              <a:path w="26669" h="13335">
                <a:moveTo>
                  <a:pt x="0" y="0"/>
                </a:moveTo>
                <a:lnTo>
                  <a:pt x="26387" y="0"/>
                </a:lnTo>
                <a:lnTo>
                  <a:pt x="26387" y="13177"/>
                </a:lnTo>
                <a:lnTo>
                  <a:pt x="0" y="13177"/>
                </a:lnTo>
                <a:lnTo>
                  <a:pt x="0" y="0"/>
                </a:lnTo>
                <a:close/>
              </a:path>
            </a:pathLst>
          </a:custGeom>
          <a:solidFill>
            <a:srgbClr val="FDFD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268595" y="5471641"/>
            <a:ext cx="26670" cy="13335"/>
          </a:xfrm>
          <a:custGeom>
            <a:avLst/>
            <a:gdLst/>
            <a:ahLst/>
            <a:cxnLst/>
            <a:rect l="l" t="t" r="r" b="b"/>
            <a:pathLst>
              <a:path w="26669" h="13335">
                <a:moveTo>
                  <a:pt x="0" y="0"/>
                </a:moveTo>
                <a:lnTo>
                  <a:pt x="26387" y="0"/>
                </a:lnTo>
                <a:lnTo>
                  <a:pt x="26387" y="13177"/>
                </a:lnTo>
                <a:lnTo>
                  <a:pt x="0" y="13177"/>
                </a:lnTo>
                <a:lnTo>
                  <a:pt x="0" y="0"/>
                </a:lnTo>
                <a:close/>
              </a:path>
            </a:pathLst>
          </a:custGeom>
          <a:ln w="3954">
            <a:solidFill>
              <a:srgbClr val="A800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1295477" y="5413412"/>
            <a:ext cx="476884" cy="698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50" spc="30" dirty="0">
                <a:latin typeface="Arial"/>
                <a:cs typeface="Arial"/>
              </a:rPr>
              <a:t>edu.umd.cs.findbugs.log</a:t>
            </a:r>
            <a:endParaRPr sz="25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7010400" y="3124200"/>
            <a:ext cx="558332" cy="12672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001390" y="3138480"/>
            <a:ext cx="26670" cy="13335"/>
          </a:xfrm>
          <a:custGeom>
            <a:avLst/>
            <a:gdLst/>
            <a:ahLst/>
            <a:cxnLst/>
            <a:rect l="l" t="t" r="r" b="b"/>
            <a:pathLst>
              <a:path w="26670" h="13335">
                <a:moveTo>
                  <a:pt x="0" y="0"/>
                </a:moveTo>
                <a:lnTo>
                  <a:pt x="26388" y="0"/>
                </a:lnTo>
                <a:lnTo>
                  <a:pt x="26388" y="13177"/>
                </a:lnTo>
                <a:lnTo>
                  <a:pt x="0" y="13177"/>
                </a:lnTo>
                <a:lnTo>
                  <a:pt x="0" y="0"/>
                </a:lnTo>
                <a:close/>
              </a:path>
            </a:pathLst>
          </a:custGeom>
          <a:solidFill>
            <a:srgbClr val="FDFD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001391" y="3138480"/>
            <a:ext cx="26670" cy="13335"/>
          </a:xfrm>
          <a:custGeom>
            <a:avLst/>
            <a:gdLst/>
            <a:ahLst/>
            <a:cxnLst/>
            <a:rect l="l" t="t" r="r" b="b"/>
            <a:pathLst>
              <a:path w="26670" h="13335">
                <a:moveTo>
                  <a:pt x="0" y="0"/>
                </a:moveTo>
                <a:lnTo>
                  <a:pt x="26388" y="0"/>
                </a:lnTo>
                <a:lnTo>
                  <a:pt x="26388" y="13177"/>
                </a:lnTo>
                <a:lnTo>
                  <a:pt x="0" y="13177"/>
                </a:lnTo>
                <a:lnTo>
                  <a:pt x="0" y="0"/>
                </a:lnTo>
                <a:close/>
              </a:path>
            </a:pathLst>
          </a:custGeom>
          <a:ln w="3954">
            <a:solidFill>
              <a:srgbClr val="A800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001390" y="3194607"/>
            <a:ext cx="26670" cy="13335"/>
          </a:xfrm>
          <a:custGeom>
            <a:avLst/>
            <a:gdLst/>
            <a:ahLst/>
            <a:cxnLst/>
            <a:rect l="l" t="t" r="r" b="b"/>
            <a:pathLst>
              <a:path w="26670" h="13335">
                <a:moveTo>
                  <a:pt x="0" y="0"/>
                </a:moveTo>
                <a:lnTo>
                  <a:pt x="26388" y="0"/>
                </a:lnTo>
                <a:lnTo>
                  <a:pt x="26388" y="13177"/>
                </a:lnTo>
                <a:lnTo>
                  <a:pt x="0" y="13177"/>
                </a:lnTo>
                <a:lnTo>
                  <a:pt x="0" y="0"/>
                </a:lnTo>
                <a:close/>
              </a:path>
            </a:pathLst>
          </a:custGeom>
          <a:solidFill>
            <a:srgbClr val="FDFD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001391" y="3194607"/>
            <a:ext cx="26670" cy="13335"/>
          </a:xfrm>
          <a:custGeom>
            <a:avLst/>
            <a:gdLst/>
            <a:ahLst/>
            <a:cxnLst/>
            <a:rect l="l" t="t" r="r" b="b"/>
            <a:pathLst>
              <a:path w="26670" h="13335">
                <a:moveTo>
                  <a:pt x="0" y="0"/>
                </a:moveTo>
                <a:lnTo>
                  <a:pt x="26388" y="0"/>
                </a:lnTo>
                <a:lnTo>
                  <a:pt x="26388" y="13177"/>
                </a:lnTo>
                <a:lnTo>
                  <a:pt x="0" y="13177"/>
                </a:lnTo>
                <a:lnTo>
                  <a:pt x="0" y="0"/>
                </a:lnTo>
                <a:close/>
              </a:path>
            </a:pathLst>
          </a:custGeom>
          <a:ln w="3954">
            <a:solidFill>
              <a:srgbClr val="A800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7028273" y="3136378"/>
            <a:ext cx="501015" cy="698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50" spc="30" dirty="0">
                <a:latin typeface="Arial"/>
                <a:cs typeface="Arial"/>
              </a:rPr>
              <a:t>edu.umd.cs.findbugs.gui2</a:t>
            </a:r>
            <a:endParaRPr sz="25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4780400" y="4889500"/>
            <a:ext cx="642499" cy="127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775561" y="4909506"/>
            <a:ext cx="26670" cy="13335"/>
          </a:xfrm>
          <a:custGeom>
            <a:avLst/>
            <a:gdLst/>
            <a:ahLst/>
            <a:cxnLst/>
            <a:rect l="l" t="t" r="r" b="b"/>
            <a:pathLst>
              <a:path w="26670" h="13335">
                <a:moveTo>
                  <a:pt x="0" y="0"/>
                </a:moveTo>
                <a:lnTo>
                  <a:pt x="26388" y="0"/>
                </a:lnTo>
                <a:lnTo>
                  <a:pt x="26388" y="13177"/>
                </a:lnTo>
                <a:lnTo>
                  <a:pt x="0" y="13177"/>
                </a:lnTo>
                <a:lnTo>
                  <a:pt x="0" y="0"/>
                </a:lnTo>
                <a:close/>
              </a:path>
            </a:pathLst>
          </a:custGeom>
          <a:solidFill>
            <a:srgbClr val="FDFD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775561" y="4909506"/>
            <a:ext cx="26670" cy="13335"/>
          </a:xfrm>
          <a:custGeom>
            <a:avLst/>
            <a:gdLst/>
            <a:ahLst/>
            <a:cxnLst/>
            <a:rect l="l" t="t" r="r" b="b"/>
            <a:pathLst>
              <a:path w="26670" h="13335">
                <a:moveTo>
                  <a:pt x="0" y="0"/>
                </a:moveTo>
                <a:lnTo>
                  <a:pt x="26388" y="0"/>
                </a:lnTo>
                <a:lnTo>
                  <a:pt x="26388" y="13177"/>
                </a:lnTo>
                <a:lnTo>
                  <a:pt x="0" y="13177"/>
                </a:lnTo>
                <a:lnTo>
                  <a:pt x="0" y="0"/>
                </a:lnTo>
                <a:close/>
              </a:path>
            </a:pathLst>
          </a:custGeom>
          <a:ln w="3954">
            <a:solidFill>
              <a:srgbClr val="A800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775561" y="4965633"/>
            <a:ext cx="26670" cy="13335"/>
          </a:xfrm>
          <a:custGeom>
            <a:avLst/>
            <a:gdLst/>
            <a:ahLst/>
            <a:cxnLst/>
            <a:rect l="l" t="t" r="r" b="b"/>
            <a:pathLst>
              <a:path w="26670" h="13335">
                <a:moveTo>
                  <a:pt x="0" y="0"/>
                </a:moveTo>
                <a:lnTo>
                  <a:pt x="26388" y="0"/>
                </a:lnTo>
                <a:lnTo>
                  <a:pt x="26388" y="13177"/>
                </a:lnTo>
                <a:lnTo>
                  <a:pt x="0" y="13177"/>
                </a:lnTo>
                <a:lnTo>
                  <a:pt x="0" y="0"/>
                </a:lnTo>
                <a:close/>
              </a:path>
            </a:pathLst>
          </a:custGeom>
          <a:solidFill>
            <a:srgbClr val="FDFD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775561" y="4965633"/>
            <a:ext cx="26670" cy="13335"/>
          </a:xfrm>
          <a:custGeom>
            <a:avLst/>
            <a:gdLst/>
            <a:ahLst/>
            <a:cxnLst/>
            <a:rect l="l" t="t" r="r" b="b"/>
            <a:pathLst>
              <a:path w="26670" h="13335">
                <a:moveTo>
                  <a:pt x="0" y="0"/>
                </a:moveTo>
                <a:lnTo>
                  <a:pt x="26388" y="0"/>
                </a:lnTo>
                <a:lnTo>
                  <a:pt x="26388" y="13177"/>
                </a:lnTo>
                <a:lnTo>
                  <a:pt x="0" y="13177"/>
                </a:lnTo>
                <a:lnTo>
                  <a:pt x="0" y="0"/>
                </a:lnTo>
                <a:close/>
              </a:path>
            </a:pathLst>
          </a:custGeom>
          <a:ln w="3954">
            <a:solidFill>
              <a:srgbClr val="A800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4802444" y="4907405"/>
            <a:ext cx="582295" cy="698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50" spc="25" dirty="0">
                <a:latin typeface="Arial"/>
                <a:cs typeface="Arial"/>
              </a:rPr>
              <a:t>edu.umd.cs.findbugs.visitclass</a:t>
            </a:r>
            <a:endParaRPr sz="250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5945870" y="3879043"/>
            <a:ext cx="581929" cy="12145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940592" y="3897491"/>
            <a:ext cx="26670" cy="13335"/>
          </a:xfrm>
          <a:custGeom>
            <a:avLst/>
            <a:gdLst/>
            <a:ahLst/>
            <a:cxnLst/>
            <a:rect l="l" t="t" r="r" b="b"/>
            <a:pathLst>
              <a:path w="26670" h="13335">
                <a:moveTo>
                  <a:pt x="0" y="0"/>
                </a:moveTo>
                <a:lnTo>
                  <a:pt x="26388" y="0"/>
                </a:lnTo>
                <a:lnTo>
                  <a:pt x="26388" y="13177"/>
                </a:lnTo>
                <a:lnTo>
                  <a:pt x="0" y="13177"/>
                </a:lnTo>
                <a:lnTo>
                  <a:pt x="0" y="0"/>
                </a:lnTo>
                <a:close/>
              </a:path>
            </a:pathLst>
          </a:custGeom>
          <a:solidFill>
            <a:srgbClr val="FDFD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940592" y="3897491"/>
            <a:ext cx="26670" cy="13335"/>
          </a:xfrm>
          <a:custGeom>
            <a:avLst/>
            <a:gdLst/>
            <a:ahLst/>
            <a:cxnLst/>
            <a:rect l="l" t="t" r="r" b="b"/>
            <a:pathLst>
              <a:path w="26670" h="13335">
                <a:moveTo>
                  <a:pt x="0" y="0"/>
                </a:moveTo>
                <a:lnTo>
                  <a:pt x="26388" y="0"/>
                </a:lnTo>
                <a:lnTo>
                  <a:pt x="26388" y="13177"/>
                </a:lnTo>
                <a:lnTo>
                  <a:pt x="0" y="13177"/>
                </a:lnTo>
                <a:lnTo>
                  <a:pt x="0" y="0"/>
                </a:lnTo>
                <a:close/>
              </a:path>
            </a:pathLst>
          </a:custGeom>
          <a:ln w="3954">
            <a:solidFill>
              <a:srgbClr val="A800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940592" y="3953618"/>
            <a:ext cx="26670" cy="13335"/>
          </a:xfrm>
          <a:custGeom>
            <a:avLst/>
            <a:gdLst/>
            <a:ahLst/>
            <a:cxnLst/>
            <a:rect l="l" t="t" r="r" b="b"/>
            <a:pathLst>
              <a:path w="26670" h="13335">
                <a:moveTo>
                  <a:pt x="0" y="0"/>
                </a:moveTo>
                <a:lnTo>
                  <a:pt x="26388" y="0"/>
                </a:lnTo>
                <a:lnTo>
                  <a:pt x="26388" y="13177"/>
                </a:lnTo>
                <a:lnTo>
                  <a:pt x="0" y="13177"/>
                </a:lnTo>
                <a:lnTo>
                  <a:pt x="0" y="0"/>
                </a:lnTo>
                <a:close/>
              </a:path>
            </a:pathLst>
          </a:custGeom>
          <a:solidFill>
            <a:srgbClr val="FDFD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940592" y="3953618"/>
            <a:ext cx="26670" cy="13335"/>
          </a:xfrm>
          <a:custGeom>
            <a:avLst/>
            <a:gdLst/>
            <a:ahLst/>
            <a:cxnLst/>
            <a:rect l="l" t="t" r="r" b="b"/>
            <a:pathLst>
              <a:path w="26670" h="13335">
                <a:moveTo>
                  <a:pt x="0" y="0"/>
                </a:moveTo>
                <a:lnTo>
                  <a:pt x="26388" y="0"/>
                </a:lnTo>
                <a:lnTo>
                  <a:pt x="26388" y="13177"/>
                </a:lnTo>
                <a:lnTo>
                  <a:pt x="0" y="13177"/>
                </a:lnTo>
                <a:lnTo>
                  <a:pt x="0" y="0"/>
                </a:lnTo>
                <a:close/>
              </a:path>
            </a:pathLst>
          </a:custGeom>
          <a:ln w="3954">
            <a:solidFill>
              <a:srgbClr val="A800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5967474" y="3895390"/>
            <a:ext cx="521970" cy="698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50" spc="30" dirty="0">
                <a:latin typeface="Arial"/>
                <a:cs typeface="Arial"/>
              </a:rPr>
              <a:t>edu.umd.cs.findbugs.cloud</a:t>
            </a:r>
            <a:endParaRPr sz="250">
              <a:latin typeface="Arial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8395556" y="3879043"/>
            <a:ext cx="633312" cy="12145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388080" y="3897491"/>
            <a:ext cx="26670" cy="13335"/>
          </a:xfrm>
          <a:custGeom>
            <a:avLst/>
            <a:gdLst/>
            <a:ahLst/>
            <a:cxnLst/>
            <a:rect l="l" t="t" r="r" b="b"/>
            <a:pathLst>
              <a:path w="26670" h="13335">
                <a:moveTo>
                  <a:pt x="0" y="0"/>
                </a:moveTo>
                <a:lnTo>
                  <a:pt x="26388" y="0"/>
                </a:lnTo>
                <a:lnTo>
                  <a:pt x="26388" y="13177"/>
                </a:lnTo>
                <a:lnTo>
                  <a:pt x="0" y="13177"/>
                </a:lnTo>
                <a:lnTo>
                  <a:pt x="0" y="0"/>
                </a:lnTo>
                <a:close/>
              </a:path>
            </a:pathLst>
          </a:custGeom>
          <a:solidFill>
            <a:srgbClr val="FDFD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388080" y="3897491"/>
            <a:ext cx="26670" cy="13335"/>
          </a:xfrm>
          <a:custGeom>
            <a:avLst/>
            <a:gdLst/>
            <a:ahLst/>
            <a:cxnLst/>
            <a:rect l="l" t="t" r="r" b="b"/>
            <a:pathLst>
              <a:path w="26670" h="13335">
                <a:moveTo>
                  <a:pt x="0" y="0"/>
                </a:moveTo>
                <a:lnTo>
                  <a:pt x="26388" y="0"/>
                </a:lnTo>
                <a:lnTo>
                  <a:pt x="26388" y="13177"/>
                </a:lnTo>
                <a:lnTo>
                  <a:pt x="0" y="13177"/>
                </a:lnTo>
                <a:lnTo>
                  <a:pt x="0" y="0"/>
                </a:lnTo>
                <a:close/>
              </a:path>
            </a:pathLst>
          </a:custGeom>
          <a:ln w="3954">
            <a:solidFill>
              <a:srgbClr val="A800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388080" y="3953618"/>
            <a:ext cx="26670" cy="13335"/>
          </a:xfrm>
          <a:custGeom>
            <a:avLst/>
            <a:gdLst/>
            <a:ahLst/>
            <a:cxnLst/>
            <a:rect l="l" t="t" r="r" b="b"/>
            <a:pathLst>
              <a:path w="26670" h="13335">
                <a:moveTo>
                  <a:pt x="0" y="0"/>
                </a:moveTo>
                <a:lnTo>
                  <a:pt x="26388" y="0"/>
                </a:lnTo>
                <a:lnTo>
                  <a:pt x="26388" y="13177"/>
                </a:lnTo>
                <a:lnTo>
                  <a:pt x="0" y="13177"/>
                </a:lnTo>
                <a:lnTo>
                  <a:pt x="0" y="0"/>
                </a:lnTo>
                <a:close/>
              </a:path>
            </a:pathLst>
          </a:custGeom>
          <a:solidFill>
            <a:srgbClr val="FDFD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388080" y="3953618"/>
            <a:ext cx="26670" cy="13335"/>
          </a:xfrm>
          <a:custGeom>
            <a:avLst/>
            <a:gdLst/>
            <a:ahLst/>
            <a:cxnLst/>
            <a:rect l="l" t="t" r="r" b="b"/>
            <a:pathLst>
              <a:path w="26670" h="13335">
                <a:moveTo>
                  <a:pt x="0" y="0"/>
                </a:moveTo>
                <a:lnTo>
                  <a:pt x="26388" y="0"/>
                </a:lnTo>
                <a:lnTo>
                  <a:pt x="26388" y="13177"/>
                </a:lnTo>
                <a:lnTo>
                  <a:pt x="0" y="13177"/>
                </a:lnTo>
                <a:lnTo>
                  <a:pt x="0" y="0"/>
                </a:lnTo>
                <a:close/>
              </a:path>
            </a:pathLst>
          </a:custGeom>
          <a:ln w="3954">
            <a:solidFill>
              <a:srgbClr val="A800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140200" y="4889500"/>
            <a:ext cx="583026" cy="127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127736" y="4909506"/>
            <a:ext cx="26670" cy="13335"/>
          </a:xfrm>
          <a:custGeom>
            <a:avLst/>
            <a:gdLst/>
            <a:ahLst/>
            <a:cxnLst/>
            <a:rect l="l" t="t" r="r" b="b"/>
            <a:pathLst>
              <a:path w="26670" h="13335">
                <a:moveTo>
                  <a:pt x="0" y="0"/>
                </a:moveTo>
                <a:lnTo>
                  <a:pt x="26388" y="0"/>
                </a:lnTo>
                <a:lnTo>
                  <a:pt x="26388" y="13177"/>
                </a:lnTo>
                <a:lnTo>
                  <a:pt x="0" y="13177"/>
                </a:lnTo>
                <a:lnTo>
                  <a:pt x="0" y="0"/>
                </a:lnTo>
                <a:close/>
              </a:path>
            </a:pathLst>
          </a:custGeom>
          <a:solidFill>
            <a:srgbClr val="FDFD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127736" y="4909506"/>
            <a:ext cx="26670" cy="13335"/>
          </a:xfrm>
          <a:custGeom>
            <a:avLst/>
            <a:gdLst/>
            <a:ahLst/>
            <a:cxnLst/>
            <a:rect l="l" t="t" r="r" b="b"/>
            <a:pathLst>
              <a:path w="26670" h="13335">
                <a:moveTo>
                  <a:pt x="0" y="0"/>
                </a:moveTo>
                <a:lnTo>
                  <a:pt x="26388" y="0"/>
                </a:lnTo>
                <a:lnTo>
                  <a:pt x="26388" y="13177"/>
                </a:lnTo>
                <a:lnTo>
                  <a:pt x="0" y="13177"/>
                </a:lnTo>
                <a:lnTo>
                  <a:pt x="0" y="0"/>
                </a:lnTo>
                <a:close/>
              </a:path>
            </a:pathLst>
          </a:custGeom>
          <a:ln w="3954">
            <a:solidFill>
              <a:srgbClr val="A800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127736" y="4965633"/>
            <a:ext cx="26670" cy="13335"/>
          </a:xfrm>
          <a:custGeom>
            <a:avLst/>
            <a:gdLst/>
            <a:ahLst/>
            <a:cxnLst/>
            <a:rect l="l" t="t" r="r" b="b"/>
            <a:pathLst>
              <a:path w="26670" h="13335">
                <a:moveTo>
                  <a:pt x="0" y="0"/>
                </a:moveTo>
                <a:lnTo>
                  <a:pt x="26388" y="0"/>
                </a:lnTo>
                <a:lnTo>
                  <a:pt x="26388" y="13177"/>
                </a:lnTo>
                <a:lnTo>
                  <a:pt x="0" y="13177"/>
                </a:lnTo>
                <a:lnTo>
                  <a:pt x="0" y="0"/>
                </a:lnTo>
                <a:close/>
              </a:path>
            </a:pathLst>
          </a:custGeom>
          <a:solidFill>
            <a:srgbClr val="FDFD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127736" y="4965633"/>
            <a:ext cx="26670" cy="13335"/>
          </a:xfrm>
          <a:custGeom>
            <a:avLst/>
            <a:gdLst/>
            <a:ahLst/>
            <a:cxnLst/>
            <a:rect l="l" t="t" r="r" b="b"/>
            <a:pathLst>
              <a:path w="26670" h="13335">
                <a:moveTo>
                  <a:pt x="0" y="0"/>
                </a:moveTo>
                <a:lnTo>
                  <a:pt x="26388" y="0"/>
                </a:lnTo>
                <a:lnTo>
                  <a:pt x="26388" y="13177"/>
                </a:lnTo>
                <a:lnTo>
                  <a:pt x="0" y="13177"/>
                </a:lnTo>
                <a:lnTo>
                  <a:pt x="0" y="0"/>
                </a:lnTo>
                <a:close/>
              </a:path>
            </a:pathLst>
          </a:custGeom>
          <a:ln w="3954">
            <a:solidFill>
              <a:srgbClr val="A800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4154618" y="4907405"/>
            <a:ext cx="527050" cy="698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50" spc="30" dirty="0">
                <a:latin typeface="Arial"/>
                <a:cs typeface="Arial"/>
              </a:rPr>
              <a:t>edu.umd.cs.findbugs.props</a:t>
            </a:r>
            <a:endParaRPr sz="250">
              <a:latin typeface="Arial"/>
              <a:cs typeface="Arial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2084425" y="4889500"/>
            <a:ext cx="861974" cy="1270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080027" y="4909506"/>
            <a:ext cx="26670" cy="13335"/>
          </a:xfrm>
          <a:custGeom>
            <a:avLst/>
            <a:gdLst/>
            <a:ahLst/>
            <a:cxnLst/>
            <a:rect l="l" t="t" r="r" b="b"/>
            <a:pathLst>
              <a:path w="26669" h="13335">
                <a:moveTo>
                  <a:pt x="0" y="0"/>
                </a:moveTo>
                <a:lnTo>
                  <a:pt x="26388" y="0"/>
                </a:lnTo>
                <a:lnTo>
                  <a:pt x="26388" y="13177"/>
                </a:lnTo>
                <a:lnTo>
                  <a:pt x="0" y="13177"/>
                </a:lnTo>
                <a:lnTo>
                  <a:pt x="0" y="0"/>
                </a:lnTo>
                <a:close/>
              </a:path>
            </a:pathLst>
          </a:custGeom>
          <a:solidFill>
            <a:srgbClr val="FDFD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080027" y="4909506"/>
            <a:ext cx="26670" cy="13335"/>
          </a:xfrm>
          <a:custGeom>
            <a:avLst/>
            <a:gdLst/>
            <a:ahLst/>
            <a:cxnLst/>
            <a:rect l="l" t="t" r="r" b="b"/>
            <a:pathLst>
              <a:path w="26669" h="13335">
                <a:moveTo>
                  <a:pt x="0" y="0"/>
                </a:moveTo>
                <a:lnTo>
                  <a:pt x="26388" y="0"/>
                </a:lnTo>
                <a:lnTo>
                  <a:pt x="26388" y="13177"/>
                </a:lnTo>
                <a:lnTo>
                  <a:pt x="0" y="13177"/>
                </a:lnTo>
                <a:lnTo>
                  <a:pt x="0" y="0"/>
                </a:lnTo>
                <a:close/>
              </a:path>
            </a:pathLst>
          </a:custGeom>
          <a:ln w="3954">
            <a:solidFill>
              <a:srgbClr val="A800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080027" y="4965633"/>
            <a:ext cx="26670" cy="13335"/>
          </a:xfrm>
          <a:custGeom>
            <a:avLst/>
            <a:gdLst/>
            <a:ahLst/>
            <a:cxnLst/>
            <a:rect l="l" t="t" r="r" b="b"/>
            <a:pathLst>
              <a:path w="26669" h="13335">
                <a:moveTo>
                  <a:pt x="0" y="0"/>
                </a:moveTo>
                <a:lnTo>
                  <a:pt x="26388" y="0"/>
                </a:lnTo>
                <a:lnTo>
                  <a:pt x="26388" y="13177"/>
                </a:lnTo>
                <a:lnTo>
                  <a:pt x="0" y="13177"/>
                </a:lnTo>
                <a:lnTo>
                  <a:pt x="0" y="0"/>
                </a:lnTo>
                <a:close/>
              </a:path>
            </a:pathLst>
          </a:custGeom>
          <a:solidFill>
            <a:srgbClr val="FDFD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080027" y="4965633"/>
            <a:ext cx="26670" cy="13335"/>
          </a:xfrm>
          <a:custGeom>
            <a:avLst/>
            <a:gdLst/>
            <a:ahLst/>
            <a:cxnLst/>
            <a:rect l="l" t="t" r="r" b="b"/>
            <a:pathLst>
              <a:path w="26669" h="13335">
                <a:moveTo>
                  <a:pt x="0" y="0"/>
                </a:moveTo>
                <a:lnTo>
                  <a:pt x="26388" y="0"/>
                </a:lnTo>
                <a:lnTo>
                  <a:pt x="26388" y="13177"/>
                </a:lnTo>
                <a:lnTo>
                  <a:pt x="0" y="13177"/>
                </a:lnTo>
                <a:lnTo>
                  <a:pt x="0" y="0"/>
                </a:lnTo>
                <a:close/>
              </a:path>
            </a:pathLst>
          </a:custGeom>
          <a:ln w="3954">
            <a:solidFill>
              <a:srgbClr val="A800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2106908" y="4907405"/>
            <a:ext cx="1553845" cy="698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927735" algn="l"/>
              </a:tabLst>
            </a:pPr>
            <a:r>
              <a:rPr sz="250" spc="30" dirty="0">
                <a:latin typeface="Arial"/>
                <a:cs typeface="Arial"/>
              </a:rPr>
              <a:t>edu.umd.cs.findbugs.formatStringChecker	edu.umd.cs.findbugs.annotations</a:t>
            </a:r>
            <a:endParaRPr sz="250">
              <a:latin typeface="Arial"/>
              <a:cs typeface="Arial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8699500" y="5651500"/>
            <a:ext cx="533400" cy="1143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686264" y="5668517"/>
            <a:ext cx="26670" cy="13335"/>
          </a:xfrm>
          <a:custGeom>
            <a:avLst/>
            <a:gdLst/>
            <a:ahLst/>
            <a:cxnLst/>
            <a:rect l="l" t="t" r="r" b="b"/>
            <a:pathLst>
              <a:path w="26670" h="13335">
                <a:moveTo>
                  <a:pt x="0" y="0"/>
                </a:moveTo>
                <a:lnTo>
                  <a:pt x="26388" y="0"/>
                </a:lnTo>
                <a:lnTo>
                  <a:pt x="26388" y="13177"/>
                </a:lnTo>
                <a:lnTo>
                  <a:pt x="0" y="13177"/>
                </a:lnTo>
                <a:lnTo>
                  <a:pt x="0" y="0"/>
                </a:lnTo>
                <a:close/>
              </a:path>
            </a:pathLst>
          </a:custGeom>
          <a:solidFill>
            <a:srgbClr val="FDFD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686265" y="5668517"/>
            <a:ext cx="26670" cy="13335"/>
          </a:xfrm>
          <a:custGeom>
            <a:avLst/>
            <a:gdLst/>
            <a:ahLst/>
            <a:cxnLst/>
            <a:rect l="l" t="t" r="r" b="b"/>
            <a:pathLst>
              <a:path w="26670" h="13335">
                <a:moveTo>
                  <a:pt x="0" y="0"/>
                </a:moveTo>
                <a:lnTo>
                  <a:pt x="26388" y="0"/>
                </a:lnTo>
                <a:lnTo>
                  <a:pt x="26388" y="13177"/>
                </a:lnTo>
                <a:lnTo>
                  <a:pt x="0" y="13177"/>
                </a:lnTo>
                <a:lnTo>
                  <a:pt x="0" y="0"/>
                </a:lnTo>
                <a:close/>
              </a:path>
            </a:pathLst>
          </a:custGeom>
          <a:ln w="3954">
            <a:solidFill>
              <a:srgbClr val="A800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686264" y="5724645"/>
            <a:ext cx="26670" cy="13335"/>
          </a:xfrm>
          <a:custGeom>
            <a:avLst/>
            <a:gdLst/>
            <a:ahLst/>
            <a:cxnLst/>
            <a:rect l="l" t="t" r="r" b="b"/>
            <a:pathLst>
              <a:path w="26670" h="13335">
                <a:moveTo>
                  <a:pt x="0" y="0"/>
                </a:moveTo>
                <a:lnTo>
                  <a:pt x="26388" y="0"/>
                </a:lnTo>
                <a:lnTo>
                  <a:pt x="26388" y="13177"/>
                </a:lnTo>
                <a:lnTo>
                  <a:pt x="0" y="13177"/>
                </a:lnTo>
                <a:lnTo>
                  <a:pt x="0" y="0"/>
                </a:lnTo>
                <a:close/>
              </a:path>
            </a:pathLst>
          </a:custGeom>
          <a:solidFill>
            <a:srgbClr val="FDFD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686265" y="5724645"/>
            <a:ext cx="26670" cy="13335"/>
          </a:xfrm>
          <a:custGeom>
            <a:avLst/>
            <a:gdLst/>
            <a:ahLst/>
            <a:cxnLst/>
            <a:rect l="l" t="t" r="r" b="b"/>
            <a:pathLst>
              <a:path w="26670" h="13335">
                <a:moveTo>
                  <a:pt x="0" y="0"/>
                </a:moveTo>
                <a:lnTo>
                  <a:pt x="26388" y="0"/>
                </a:lnTo>
                <a:lnTo>
                  <a:pt x="26388" y="13177"/>
                </a:lnTo>
                <a:lnTo>
                  <a:pt x="0" y="13177"/>
                </a:lnTo>
                <a:lnTo>
                  <a:pt x="0" y="0"/>
                </a:lnTo>
                <a:close/>
              </a:path>
            </a:pathLst>
          </a:custGeom>
          <a:ln w="3954">
            <a:solidFill>
              <a:srgbClr val="A800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/>
          <p:nvPr/>
        </p:nvSpPr>
        <p:spPr>
          <a:xfrm>
            <a:off x="8713147" y="5666416"/>
            <a:ext cx="481965" cy="698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50" spc="30" dirty="0">
                <a:latin typeface="Arial"/>
                <a:cs typeface="Arial"/>
              </a:rPr>
              <a:t>edu.umd.cs.findbugs.xml</a:t>
            </a:r>
            <a:endParaRPr sz="250">
              <a:latin typeface="Arial"/>
              <a:cs typeface="Arial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6794500" y="4635500"/>
            <a:ext cx="520700" cy="1270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782369" y="4656502"/>
            <a:ext cx="26670" cy="13335"/>
          </a:xfrm>
          <a:custGeom>
            <a:avLst/>
            <a:gdLst/>
            <a:ahLst/>
            <a:cxnLst/>
            <a:rect l="l" t="t" r="r" b="b"/>
            <a:pathLst>
              <a:path w="26670" h="13335">
                <a:moveTo>
                  <a:pt x="0" y="0"/>
                </a:moveTo>
                <a:lnTo>
                  <a:pt x="26388" y="0"/>
                </a:lnTo>
                <a:lnTo>
                  <a:pt x="26388" y="13177"/>
                </a:lnTo>
                <a:lnTo>
                  <a:pt x="0" y="13177"/>
                </a:lnTo>
                <a:lnTo>
                  <a:pt x="0" y="0"/>
                </a:lnTo>
                <a:close/>
              </a:path>
            </a:pathLst>
          </a:custGeom>
          <a:solidFill>
            <a:srgbClr val="FDFD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782370" y="4656502"/>
            <a:ext cx="26670" cy="13335"/>
          </a:xfrm>
          <a:custGeom>
            <a:avLst/>
            <a:gdLst/>
            <a:ahLst/>
            <a:cxnLst/>
            <a:rect l="l" t="t" r="r" b="b"/>
            <a:pathLst>
              <a:path w="26670" h="13335">
                <a:moveTo>
                  <a:pt x="0" y="0"/>
                </a:moveTo>
                <a:lnTo>
                  <a:pt x="26388" y="0"/>
                </a:lnTo>
                <a:lnTo>
                  <a:pt x="26388" y="13177"/>
                </a:lnTo>
                <a:lnTo>
                  <a:pt x="0" y="13177"/>
                </a:lnTo>
                <a:lnTo>
                  <a:pt x="0" y="0"/>
                </a:lnTo>
                <a:close/>
              </a:path>
            </a:pathLst>
          </a:custGeom>
          <a:ln w="3954">
            <a:solidFill>
              <a:srgbClr val="A800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782369" y="4712629"/>
            <a:ext cx="26670" cy="13335"/>
          </a:xfrm>
          <a:custGeom>
            <a:avLst/>
            <a:gdLst/>
            <a:ahLst/>
            <a:cxnLst/>
            <a:rect l="l" t="t" r="r" b="b"/>
            <a:pathLst>
              <a:path w="26670" h="13335">
                <a:moveTo>
                  <a:pt x="0" y="0"/>
                </a:moveTo>
                <a:lnTo>
                  <a:pt x="26388" y="0"/>
                </a:lnTo>
                <a:lnTo>
                  <a:pt x="26388" y="13177"/>
                </a:lnTo>
                <a:lnTo>
                  <a:pt x="0" y="13177"/>
                </a:lnTo>
                <a:lnTo>
                  <a:pt x="0" y="0"/>
                </a:lnTo>
                <a:close/>
              </a:path>
            </a:pathLst>
          </a:custGeom>
          <a:solidFill>
            <a:srgbClr val="FDFD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782370" y="4712630"/>
            <a:ext cx="26670" cy="13335"/>
          </a:xfrm>
          <a:custGeom>
            <a:avLst/>
            <a:gdLst/>
            <a:ahLst/>
            <a:cxnLst/>
            <a:rect l="l" t="t" r="r" b="b"/>
            <a:pathLst>
              <a:path w="26670" h="13335">
                <a:moveTo>
                  <a:pt x="0" y="0"/>
                </a:moveTo>
                <a:lnTo>
                  <a:pt x="26388" y="0"/>
                </a:lnTo>
                <a:lnTo>
                  <a:pt x="26388" y="13177"/>
                </a:lnTo>
                <a:lnTo>
                  <a:pt x="0" y="13177"/>
                </a:lnTo>
                <a:lnTo>
                  <a:pt x="0" y="0"/>
                </a:lnTo>
                <a:close/>
              </a:path>
            </a:pathLst>
          </a:custGeom>
          <a:ln w="3954">
            <a:solidFill>
              <a:srgbClr val="A800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/>
          <p:nvPr/>
        </p:nvSpPr>
        <p:spPr>
          <a:xfrm>
            <a:off x="6809252" y="4654401"/>
            <a:ext cx="469265" cy="698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50" spc="25" dirty="0">
                <a:latin typeface="Arial"/>
                <a:cs typeface="Arial"/>
              </a:rPr>
              <a:t>edu.umd.cs.findbugs.jaif</a:t>
            </a:r>
            <a:endParaRPr sz="250">
              <a:latin typeface="Arial"/>
              <a:cs typeface="Arial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5283200" y="5144062"/>
            <a:ext cx="622300" cy="12643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275614" y="5162510"/>
            <a:ext cx="26670" cy="13335"/>
          </a:xfrm>
          <a:custGeom>
            <a:avLst/>
            <a:gdLst/>
            <a:ahLst/>
            <a:cxnLst/>
            <a:rect l="l" t="t" r="r" b="b"/>
            <a:pathLst>
              <a:path w="26670" h="13335">
                <a:moveTo>
                  <a:pt x="0" y="0"/>
                </a:moveTo>
                <a:lnTo>
                  <a:pt x="26388" y="0"/>
                </a:lnTo>
                <a:lnTo>
                  <a:pt x="26388" y="13177"/>
                </a:lnTo>
                <a:lnTo>
                  <a:pt x="0" y="13177"/>
                </a:lnTo>
                <a:lnTo>
                  <a:pt x="0" y="0"/>
                </a:lnTo>
                <a:close/>
              </a:path>
            </a:pathLst>
          </a:custGeom>
          <a:solidFill>
            <a:srgbClr val="FDFD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275614" y="5162510"/>
            <a:ext cx="26670" cy="13335"/>
          </a:xfrm>
          <a:custGeom>
            <a:avLst/>
            <a:gdLst/>
            <a:ahLst/>
            <a:cxnLst/>
            <a:rect l="l" t="t" r="r" b="b"/>
            <a:pathLst>
              <a:path w="26670" h="13335">
                <a:moveTo>
                  <a:pt x="0" y="0"/>
                </a:moveTo>
                <a:lnTo>
                  <a:pt x="26388" y="0"/>
                </a:lnTo>
                <a:lnTo>
                  <a:pt x="26388" y="13177"/>
                </a:lnTo>
                <a:lnTo>
                  <a:pt x="0" y="13177"/>
                </a:lnTo>
                <a:lnTo>
                  <a:pt x="0" y="0"/>
                </a:lnTo>
                <a:close/>
              </a:path>
            </a:pathLst>
          </a:custGeom>
          <a:ln w="3954">
            <a:solidFill>
              <a:srgbClr val="A800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275614" y="5218637"/>
            <a:ext cx="26670" cy="13335"/>
          </a:xfrm>
          <a:custGeom>
            <a:avLst/>
            <a:gdLst/>
            <a:ahLst/>
            <a:cxnLst/>
            <a:rect l="l" t="t" r="r" b="b"/>
            <a:pathLst>
              <a:path w="26670" h="13335">
                <a:moveTo>
                  <a:pt x="0" y="0"/>
                </a:moveTo>
                <a:lnTo>
                  <a:pt x="26388" y="0"/>
                </a:lnTo>
                <a:lnTo>
                  <a:pt x="26388" y="13177"/>
                </a:lnTo>
                <a:lnTo>
                  <a:pt x="0" y="13177"/>
                </a:lnTo>
                <a:lnTo>
                  <a:pt x="0" y="0"/>
                </a:lnTo>
                <a:close/>
              </a:path>
            </a:pathLst>
          </a:custGeom>
          <a:solidFill>
            <a:srgbClr val="FDFD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275614" y="5218637"/>
            <a:ext cx="26670" cy="13335"/>
          </a:xfrm>
          <a:custGeom>
            <a:avLst/>
            <a:gdLst/>
            <a:ahLst/>
            <a:cxnLst/>
            <a:rect l="l" t="t" r="r" b="b"/>
            <a:pathLst>
              <a:path w="26670" h="13335">
                <a:moveTo>
                  <a:pt x="0" y="0"/>
                </a:moveTo>
                <a:lnTo>
                  <a:pt x="26388" y="0"/>
                </a:lnTo>
                <a:lnTo>
                  <a:pt x="26388" y="13177"/>
                </a:lnTo>
                <a:lnTo>
                  <a:pt x="0" y="13177"/>
                </a:lnTo>
                <a:lnTo>
                  <a:pt x="0" y="0"/>
                </a:lnTo>
                <a:close/>
              </a:path>
            </a:pathLst>
          </a:custGeom>
          <a:ln w="3954">
            <a:solidFill>
              <a:srgbClr val="A800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 txBox="1"/>
          <p:nvPr/>
        </p:nvSpPr>
        <p:spPr>
          <a:xfrm>
            <a:off x="5302496" y="5160408"/>
            <a:ext cx="563880" cy="698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50" spc="25" dirty="0">
                <a:latin typeface="Arial"/>
                <a:cs typeface="Arial"/>
              </a:rPr>
              <a:t>edu.umd.cs.findbugs.classfile</a:t>
            </a:r>
            <a:endParaRPr sz="250">
              <a:latin typeface="Arial"/>
              <a:cs typeface="Arial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5105851" y="3879043"/>
            <a:ext cx="596448" cy="12145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101453" y="3897491"/>
            <a:ext cx="26670" cy="13335"/>
          </a:xfrm>
          <a:custGeom>
            <a:avLst/>
            <a:gdLst/>
            <a:ahLst/>
            <a:cxnLst/>
            <a:rect l="l" t="t" r="r" b="b"/>
            <a:pathLst>
              <a:path w="26670" h="13335">
                <a:moveTo>
                  <a:pt x="0" y="0"/>
                </a:moveTo>
                <a:lnTo>
                  <a:pt x="26388" y="0"/>
                </a:lnTo>
                <a:lnTo>
                  <a:pt x="26388" y="13177"/>
                </a:lnTo>
                <a:lnTo>
                  <a:pt x="0" y="13177"/>
                </a:lnTo>
                <a:lnTo>
                  <a:pt x="0" y="0"/>
                </a:lnTo>
                <a:close/>
              </a:path>
            </a:pathLst>
          </a:custGeom>
          <a:solidFill>
            <a:srgbClr val="FDFD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101453" y="3897491"/>
            <a:ext cx="26670" cy="13335"/>
          </a:xfrm>
          <a:custGeom>
            <a:avLst/>
            <a:gdLst/>
            <a:ahLst/>
            <a:cxnLst/>
            <a:rect l="l" t="t" r="r" b="b"/>
            <a:pathLst>
              <a:path w="26670" h="13335">
                <a:moveTo>
                  <a:pt x="0" y="0"/>
                </a:moveTo>
                <a:lnTo>
                  <a:pt x="26388" y="0"/>
                </a:lnTo>
                <a:lnTo>
                  <a:pt x="26388" y="13177"/>
                </a:lnTo>
                <a:lnTo>
                  <a:pt x="0" y="13177"/>
                </a:lnTo>
                <a:lnTo>
                  <a:pt x="0" y="0"/>
                </a:lnTo>
                <a:close/>
              </a:path>
            </a:pathLst>
          </a:custGeom>
          <a:ln w="3954">
            <a:solidFill>
              <a:srgbClr val="A800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101453" y="3953618"/>
            <a:ext cx="26670" cy="13335"/>
          </a:xfrm>
          <a:custGeom>
            <a:avLst/>
            <a:gdLst/>
            <a:ahLst/>
            <a:cxnLst/>
            <a:rect l="l" t="t" r="r" b="b"/>
            <a:pathLst>
              <a:path w="26670" h="13335">
                <a:moveTo>
                  <a:pt x="0" y="0"/>
                </a:moveTo>
                <a:lnTo>
                  <a:pt x="26388" y="0"/>
                </a:lnTo>
                <a:lnTo>
                  <a:pt x="26388" y="13177"/>
                </a:lnTo>
                <a:lnTo>
                  <a:pt x="0" y="13177"/>
                </a:lnTo>
                <a:lnTo>
                  <a:pt x="0" y="0"/>
                </a:lnTo>
                <a:close/>
              </a:path>
            </a:pathLst>
          </a:custGeom>
          <a:solidFill>
            <a:srgbClr val="FDFD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101453" y="3953618"/>
            <a:ext cx="26670" cy="13335"/>
          </a:xfrm>
          <a:custGeom>
            <a:avLst/>
            <a:gdLst/>
            <a:ahLst/>
            <a:cxnLst/>
            <a:rect l="l" t="t" r="r" b="b"/>
            <a:pathLst>
              <a:path w="26670" h="13335">
                <a:moveTo>
                  <a:pt x="0" y="0"/>
                </a:moveTo>
                <a:lnTo>
                  <a:pt x="26388" y="0"/>
                </a:lnTo>
                <a:lnTo>
                  <a:pt x="26388" y="13177"/>
                </a:lnTo>
                <a:lnTo>
                  <a:pt x="0" y="13177"/>
                </a:lnTo>
                <a:lnTo>
                  <a:pt x="0" y="0"/>
                </a:lnTo>
                <a:close/>
              </a:path>
            </a:pathLst>
          </a:custGeom>
          <a:ln w="3954">
            <a:solidFill>
              <a:srgbClr val="A800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 txBox="1"/>
          <p:nvPr/>
        </p:nvSpPr>
        <p:spPr>
          <a:xfrm>
            <a:off x="5128335" y="3895390"/>
            <a:ext cx="532130" cy="698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50" spc="30" dirty="0">
                <a:latin typeface="Arial"/>
                <a:cs typeface="Arial"/>
              </a:rPr>
              <a:t>edu.umd.cs.findbugs.config</a:t>
            </a:r>
            <a:endParaRPr sz="250">
              <a:latin typeface="Arial"/>
              <a:cs typeface="Arial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6825470" y="3369522"/>
            <a:ext cx="536556" cy="13177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817993" y="3391484"/>
            <a:ext cx="26670" cy="13335"/>
          </a:xfrm>
          <a:custGeom>
            <a:avLst/>
            <a:gdLst/>
            <a:ahLst/>
            <a:cxnLst/>
            <a:rect l="l" t="t" r="r" b="b"/>
            <a:pathLst>
              <a:path w="26670" h="13335">
                <a:moveTo>
                  <a:pt x="0" y="0"/>
                </a:moveTo>
                <a:lnTo>
                  <a:pt x="26388" y="0"/>
                </a:lnTo>
                <a:lnTo>
                  <a:pt x="26388" y="13177"/>
                </a:lnTo>
                <a:lnTo>
                  <a:pt x="0" y="13177"/>
                </a:lnTo>
                <a:lnTo>
                  <a:pt x="0" y="0"/>
                </a:lnTo>
                <a:close/>
              </a:path>
            </a:pathLst>
          </a:custGeom>
          <a:solidFill>
            <a:srgbClr val="FDFD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817993" y="3391484"/>
            <a:ext cx="26670" cy="13335"/>
          </a:xfrm>
          <a:custGeom>
            <a:avLst/>
            <a:gdLst/>
            <a:ahLst/>
            <a:cxnLst/>
            <a:rect l="l" t="t" r="r" b="b"/>
            <a:pathLst>
              <a:path w="26670" h="13335">
                <a:moveTo>
                  <a:pt x="0" y="0"/>
                </a:moveTo>
                <a:lnTo>
                  <a:pt x="26388" y="0"/>
                </a:lnTo>
                <a:lnTo>
                  <a:pt x="26388" y="13177"/>
                </a:lnTo>
                <a:lnTo>
                  <a:pt x="0" y="13177"/>
                </a:lnTo>
                <a:lnTo>
                  <a:pt x="0" y="0"/>
                </a:lnTo>
                <a:close/>
              </a:path>
            </a:pathLst>
          </a:custGeom>
          <a:ln w="3954">
            <a:solidFill>
              <a:srgbClr val="A800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817993" y="3447611"/>
            <a:ext cx="26670" cy="13335"/>
          </a:xfrm>
          <a:custGeom>
            <a:avLst/>
            <a:gdLst/>
            <a:ahLst/>
            <a:cxnLst/>
            <a:rect l="l" t="t" r="r" b="b"/>
            <a:pathLst>
              <a:path w="26670" h="13335">
                <a:moveTo>
                  <a:pt x="0" y="0"/>
                </a:moveTo>
                <a:lnTo>
                  <a:pt x="26388" y="0"/>
                </a:lnTo>
                <a:lnTo>
                  <a:pt x="26388" y="13177"/>
                </a:lnTo>
                <a:lnTo>
                  <a:pt x="0" y="13177"/>
                </a:lnTo>
                <a:lnTo>
                  <a:pt x="0" y="0"/>
                </a:lnTo>
                <a:close/>
              </a:path>
            </a:pathLst>
          </a:custGeom>
          <a:solidFill>
            <a:srgbClr val="FDFD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817993" y="3447611"/>
            <a:ext cx="26670" cy="13335"/>
          </a:xfrm>
          <a:custGeom>
            <a:avLst/>
            <a:gdLst/>
            <a:ahLst/>
            <a:cxnLst/>
            <a:rect l="l" t="t" r="r" b="b"/>
            <a:pathLst>
              <a:path w="26670" h="13335">
                <a:moveTo>
                  <a:pt x="0" y="0"/>
                </a:moveTo>
                <a:lnTo>
                  <a:pt x="26388" y="0"/>
                </a:lnTo>
                <a:lnTo>
                  <a:pt x="26388" y="13177"/>
                </a:lnTo>
                <a:lnTo>
                  <a:pt x="0" y="13177"/>
                </a:lnTo>
                <a:lnTo>
                  <a:pt x="0" y="0"/>
                </a:lnTo>
                <a:close/>
              </a:path>
            </a:pathLst>
          </a:custGeom>
          <a:ln w="3954">
            <a:solidFill>
              <a:srgbClr val="A800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 txBox="1"/>
          <p:nvPr/>
        </p:nvSpPr>
        <p:spPr>
          <a:xfrm>
            <a:off x="6844876" y="3389382"/>
            <a:ext cx="476884" cy="698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50" spc="30" dirty="0">
                <a:latin typeface="Arial"/>
                <a:cs typeface="Arial"/>
              </a:rPr>
              <a:t>edu.umd.cs.findbugs.gui</a:t>
            </a:r>
            <a:endParaRPr sz="250">
              <a:latin typeface="Arial"/>
              <a:cs typeface="Arial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4208659" y="4384172"/>
            <a:ext cx="527760" cy="13177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202941" y="4403499"/>
            <a:ext cx="26670" cy="13335"/>
          </a:xfrm>
          <a:custGeom>
            <a:avLst/>
            <a:gdLst/>
            <a:ahLst/>
            <a:cxnLst/>
            <a:rect l="l" t="t" r="r" b="b"/>
            <a:pathLst>
              <a:path w="26670" h="13335">
                <a:moveTo>
                  <a:pt x="0" y="0"/>
                </a:moveTo>
                <a:lnTo>
                  <a:pt x="26388" y="0"/>
                </a:lnTo>
                <a:lnTo>
                  <a:pt x="26388" y="13177"/>
                </a:lnTo>
                <a:lnTo>
                  <a:pt x="0" y="13177"/>
                </a:lnTo>
                <a:lnTo>
                  <a:pt x="0" y="0"/>
                </a:lnTo>
                <a:close/>
              </a:path>
            </a:pathLst>
          </a:custGeom>
          <a:solidFill>
            <a:srgbClr val="FDFD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202941" y="4403499"/>
            <a:ext cx="26670" cy="13335"/>
          </a:xfrm>
          <a:custGeom>
            <a:avLst/>
            <a:gdLst/>
            <a:ahLst/>
            <a:cxnLst/>
            <a:rect l="l" t="t" r="r" b="b"/>
            <a:pathLst>
              <a:path w="26670" h="13335">
                <a:moveTo>
                  <a:pt x="0" y="0"/>
                </a:moveTo>
                <a:lnTo>
                  <a:pt x="26388" y="0"/>
                </a:lnTo>
                <a:lnTo>
                  <a:pt x="26388" y="13177"/>
                </a:lnTo>
                <a:lnTo>
                  <a:pt x="0" y="13177"/>
                </a:lnTo>
                <a:lnTo>
                  <a:pt x="0" y="0"/>
                </a:lnTo>
                <a:close/>
              </a:path>
            </a:pathLst>
          </a:custGeom>
          <a:ln w="3954">
            <a:solidFill>
              <a:srgbClr val="A800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202941" y="4459626"/>
            <a:ext cx="26670" cy="13335"/>
          </a:xfrm>
          <a:custGeom>
            <a:avLst/>
            <a:gdLst/>
            <a:ahLst/>
            <a:cxnLst/>
            <a:rect l="l" t="t" r="r" b="b"/>
            <a:pathLst>
              <a:path w="26670" h="13335">
                <a:moveTo>
                  <a:pt x="0" y="0"/>
                </a:moveTo>
                <a:lnTo>
                  <a:pt x="26388" y="0"/>
                </a:lnTo>
                <a:lnTo>
                  <a:pt x="26388" y="13177"/>
                </a:lnTo>
                <a:lnTo>
                  <a:pt x="0" y="13177"/>
                </a:lnTo>
                <a:lnTo>
                  <a:pt x="0" y="0"/>
                </a:lnTo>
                <a:close/>
              </a:path>
            </a:pathLst>
          </a:custGeom>
          <a:solidFill>
            <a:srgbClr val="FDFD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202941" y="4459626"/>
            <a:ext cx="26670" cy="13335"/>
          </a:xfrm>
          <a:custGeom>
            <a:avLst/>
            <a:gdLst/>
            <a:ahLst/>
            <a:cxnLst/>
            <a:rect l="l" t="t" r="r" b="b"/>
            <a:pathLst>
              <a:path w="26670" h="13335">
                <a:moveTo>
                  <a:pt x="0" y="0"/>
                </a:moveTo>
                <a:lnTo>
                  <a:pt x="26388" y="0"/>
                </a:lnTo>
                <a:lnTo>
                  <a:pt x="26388" y="13177"/>
                </a:lnTo>
                <a:lnTo>
                  <a:pt x="0" y="13177"/>
                </a:lnTo>
                <a:lnTo>
                  <a:pt x="0" y="0"/>
                </a:lnTo>
                <a:close/>
              </a:path>
            </a:pathLst>
          </a:custGeom>
          <a:ln w="3954">
            <a:solidFill>
              <a:srgbClr val="A800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 txBox="1"/>
          <p:nvPr/>
        </p:nvSpPr>
        <p:spPr>
          <a:xfrm>
            <a:off x="4229824" y="4401397"/>
            <a:ext cx="466725" cy="698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50" spc="30" dirty="0">
                <a:latin typeface="Arial"/>
                <a:cs typeface="Arial"/>
              </a:rPr>
              <a:t>edu.umd.cs.findbugs.ba</a:t>
            </a:r>
            <a:endParaRPr sz="250">
              <a:latin typeface="Arial"/>
              <a:cs typeface="Arial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7378700" y="4635500"/>
            <a:ext cx="711200" cy="1270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370822" y="4656502"/>
            <a:ext cx="26670" cy="13335"/>
          </a:xfrm>
          <a:custGeom>
            <a:avLst/>
            <a:gdLst/>
            <a:ahLst/>
            <a:cxnLst/>
            <a:rect l="l" t="t" r="r" b="b"/>
            <a:pathLst>
              <a:path w="26670" h="13335">
                <a:moveTo>
                  <a:pt x="0" y="0"/>
                </a:moveTo>
                <a:lnTo>
                  <a:pt x="26388" y="0"/>
                </a:lnTo>
                <a:lnTo>
                  <a:pt x="26388" y="13177"/>
                </a:lnTo>
                <a:lnTo>
                  <a:pt x="0" y="13177"/>
                </a:lnTo>
                <a:lnTo>
                  <a:pt x="0" y="0"/>
                </a:lnTo>
                <a:close/>
              </a:path>
            </a:pathLst>
          </a:custGeom>
          <a:solidFill>
            <a:srgbClr val="FDFD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370822" y="4656502"/>
            <a:ext cx="26670" cy="13335"/>
          </a:xfrm>
          <a:custGeom>
            <a:avLst/>
            <a:gdLst/>
            <a:ahLst/>
            <a:cxnLst/>
            <a:rect l="l" t="t" r="r" b="b"/>
            <a:pathLst>
              <a:path w="26670" h="13335">
                <a:moveTo>
                  <a:pt x="0" y="0"/>
                </a:moveTo>
                <a:lnTo>
                  <a:pt x="26388" y="0"/>
                </a:lnTo>
                <a:lnTo>
                  <a:pt x="26388" y="13177"/>
                </a:lnTo>
                <a:lnTo>
                  <a:pt x="0" y="13177"/>
                </a:lnTo>
                <a:lnTo>
                  <a:pt x="0" y="0"/>
                </a:lnTo>
                <a:close/>
              </a:path>
            </a:pathLst>
          </a:custGeom>
          <a:ln w="3954">
            <a:solidFill>
              <a:srgbClr val="A800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370822" y="4712629"/>
            <a:ext cx="26670" cy="13335"/>
          </a:xfrm>
          <a:custGeom>
            <a:avLst/>
            <a:gdLst/>
            <a:ahLst/>
            <a:cxnLst/>
            <a:rect l="l" t="t" r="r" b="b"/>
            <a:pathLst>
              <a:path w="26670" h="13335">
                <a:moveTo>
                  <a:pt x="0" y="0"/>
                </a:moveTo>
                <a:lnTo>
                  <a:pt x="26388" y="0"/>
                </a:lnTo>
                <a:lnTo>
                  <a:pt x="26388" y="13177"/>
                </a:lnTo>
                <a:lnTo>
                  <a:pt x="0" y="13177"/>
                </a:lnTo>
                <a:lnTo>
                  <a:pt x="0" y="0"/>
                </a:lnTo>
                <a:close/>
              </a:path>
            </a:pathLst>
          </a:custGeom>
          <a:solidFill>
            <a:srgbClr val="FDFD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370822" y="4712630"/>
            <a:ext cx="26670" cy="13335"/>
          </a:xfrm>
          <a:custGeom>
            <a:avLst/>
            <a:gdLst/>
            <a:ahLst/>
            <a:cxnLst/>
            <a:rect l="l" t="t" r="r" b="b"/>
            <a:pathLst>
              <a:path w="26670" h="13335">
                <a:moveTo>
                  <a:pt x="0" y="0"/>
                </a:moveTo>
                <a:lnTo>
                  <a:pt x="26388" y="0"/>
                </a:lnTo>
                <a:lnTo>
                  <a:pt x="26388" y="13177"/>
                </a:lnTo>
                <a:lnTo>
                  <a:pt x="0" y="13177"/>
                </a:lnTo>
                <a:lnTo>
                  <a:pt x="0" y="0"/>
                </a:lnTo>
                <a:close/>
              </a:path>
            </a:pathLst>
          </a:custGeom>
          <a:ln w="3954">
            <a:solidFill>
              <a:srgbClr val="A800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 txBox="1"/>
          <p:nvPr/>
        </p:nvSpPr>
        <p:spPr>
          <a:xfrm>
            <a:off x="7397704" y="4654401"/>
            <a:ext cx="654050" cy="698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50" spc="30" dirty="0">
                <a:latin typeface="Arial"/>
                <a:cs typeface="Arial"/>
              </a:rPr>
              <a:t>edu.umd.cs.findbugs.bugReporter</a:t>
            </a:r>
            <a:endParaRPr sz="250">
              <a:latin typeface="Arial"/>
              <a:cs typeface="Arial"/>
            </a:endParaRPr>
          </a:p>
        </p:txBody>
      </p:sp>
      <p:sp>
        <p:nvSpPr>
          <p:cNvPr id="124" name="object 124"/>
          <p:cNvSpPr/>
          <p:nvPr/>
        </p:nvSpPr>
        <p:spPr>
          <a:xfrm>
            <a:off x="3937000" y="3624283"/>
            <a:ext cx="592713" cy="13177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925868" y="3644488"/>
            <a:ext cx="26670" cy="13335"/>
          </a:xfrm>
          <a:custGeom>
            <a:avLst/>
            <a:gdLst/>
            <a:ahLst/>
            <a:cxnLst/>
            <a:rect l="l" t="t" r="r" b="b"/>
            <a:pathLst>
              <a:path w="26670" h="13335">
                <a:moveTo>
                  <a:pt x="0" y="0"/>
                </a:moveTo>
                <a:lnTo>
                  <a:pt x="26388" y="0"/>
                </a:lnTo>
                <a:lnTo>
                  <a:pt x="26388" y="13177"/>
                </a:lnTo>
                <a:lnTo>
                  <a:pt x="0" y="13177"/>
                </a:lnTo>
                <a:lnTo>
                  <a:pt x="0" y="0"/>
                </a:lnTo>
                <a:close/>
              </a:path>
            </a:pathLst>
          </a:custGeom>
          <a:solidFill>
            <a:srgbClr val="FDFD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925868" y="3644488"/>
            <a:ext cx="26670" cy="13335"/>
          </a:xfrm>
          <a:custGeom>
            <a:avLst/>
            <a:gdLst/>
            <a:ahLst/>
            <a:cxnLst/>
            <a:rect l="l" t="t" r="r" b="b"/>
            <a:pathLst>
              <a:path w="26670" h="13335">
                <a:moveTo>
                  <a:pt x="0" y="0"/>
                </a:moveTo>
                <a:lnTo>
                  <a:pt x="26388" y="0"/>
                </a:lnTo>
                <a:lnTo>
                  <a:pt x="26388" y="13177"/>
                </a:lnTo>
                <a:lnTo>
                  <a:pt x="0" y="13177"/>
                </a:lnTo>
                <a:lnTo>
                  <a:pt x="0" y="0"/>
                </a:lnTo>
                <a:close/>
              </a:path>
            </a:pathLst>
          </a:custGeom>
          <a:ln w="3954">
            <a:solidFill>
              <a:srgbClr val="A800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3925868" y="3700615"/>
            <a:ext cx="26670" cy="13335"/>
          </a:xfrm>
          <a:custGeom>
            <a:avLst/>
            <a:gdLst/>
            <a:ahLst/>
            <a:cxnLst/>
            <a:rect l="l" t="t" r="r" b="b"/>
            <a:pathLst>
              <a:path w="26670" h="13335">
                <a:moveTo>
                  <a:pt x="0" y="0"/>
                </a:moveTo>
                <a:lnTo>
                  <a:pt x="26388" y="0"/>
                </a:lnTo>
                <a:lnTo>
                  <a:pt x="26388" y="13177"/>
                </a:lnTo>
                <a:lnTo>
                  <a:pt x="0" y="13177"/>
                </a:lnTo>
                <a:lnTo>
                  <a:pt x="0" y="0"/>
                </a:lnTo>
                <a:close/>
              </a:path>
            </a:pathLst>
          </a:custGeom>
          <a:solidFill>
            <a:srgbClr val="FDFD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3925868" y="3700615"/>
            <a:ext cx="26670" cy="13335"/>
          </a:xfrm>
          <a:custGeom>
            <a:avLst/>
            <a:gdLst/>
            <a:ahLst/>
            <a:cxnLst/>
            <a:rect l="l" t="t" r="r" b="b"/>
            <a:pathLst>
              <a:path w="26670" h="13335">
                <a:moveTo>
                  <a:pt x="0" y="0"/>
                </a:moveTo>
                <a:lnTo>
                  <a:pt x="26388" y="0"/>
                </a:lnTo>
                <a:lnTo>
                  <a:pt x="26388" y="13177"/>
                </a:lnTo>
                <a:lnTo>
                  <a:pt x="0" y="13177"/>
                </a:lnTo>
                <a:lnTo>
                  <a:pt x="0" y="0"/>
                </a:lnTo>
                <a:close/>
              </a:path>
            </a:pathLst>
          </a:custGeom>
          <a:ln w="3954">
            <a:solidFill>
              <a:srgbClr val="A800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 txBox="1"/>
          <p:nvPr/>
        </p:nvSpPr>
        <p:spPr>
          <a:xfrm>
            <a:off x="3952749" y="3642386"/>
            <a:ext cx="535305" cy="698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50" spc="30" dirty="0">
                <a:latin typeface="Arial"/>
                <a:cs typeface="Arial"/>
              </a:rPr>
              <a:t>edu.umd.cs.findbugs.model</a:t>
            </a:r>
            <a:endParaRPr sz="250">
              <a:latin typeface="Arial"/>
              <a:cs typeface="Arial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3153139" y="4635500"/>
            <a:ext cx="593360" cy="12700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3144783" y="4656502"/>
            <a:ext cx="26670" cy="13335"/>
          </a:xfrm>
          <a:custGeom>
            <a:avLst/>
            <a:gdLst/>
            <a:ahLst/>
            <a:cxnLst/>
            <a:rect l="l" t="t" r="r" b="b"/>
            <a:pathLst>
              <a:path w="26669" h="13335">
                <a:moveTo>
                  <a:pt x="0" y="0"/>
                </a:moveTo>
                <a:lnTo>
                  <a:pt x="26388" y="0"/>
                </a:lnTo>
                <a:lnTo>
                  <a:pt x="26388" y="13177"/>
                </a:lnTo>
                <a:lnTo>
                  <a:pt x="0" y="13177"/>
                </a:lnTo>
                <a:lnTo>
                  <a:pt x="0" y="0"/>
                </a:lnTo>
                <a:close/>
              </a:path>
            </a:pathLst>
          </a:custGeom>
          <a:solidFill>
            <a:srgbClr val="FDFD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144783" y="4656502"/>
            <a:ext cx="26670" cy="13335"/>
          </a:xfrm>
          <a:custGeom>
            <a:avLst/>
            <a:gdLst/>
            <a:ahLst/>
            <a:cxnLst/>
            <a:rect l="l" t="t" r="r" b="b"/>
            <a:pathLst>
              <a:path w="26669" h="13335">
                <a:moveTo>
                  <a:pt x="0" y="0"/>
                </a:moveTo>
                <a:lnTo>
                  <a:pt x="26388" y="0"/>
                </a:lnTo>
                <a:lnTo>
                  <a:pt x="26388" y="13177"/>
                </a:lnTo>
                <a:lnTo>
                  <a:pt x="0" y="13177"/>
                </a:lnTo>
                <a:lnTo>
                  <a:pt x="0" y="0"/>
                </a:lnTo>
                <a:close/>
              </a:path>
            </a:pathLst>
          </a:custGeom>
          <a:ln w="3954">
            <a:solidFill>
              <a:srgbClr val="A800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3144783" y="4712629"/>
            <a:ext cx="26670" cy="13335"/>
          </a:xfrm>
          <a:custGeom>
            <a:avLst/>
            <a:gdLst/>
            <a:ahLst/>
            <a:cxnLst/>
            <a:rect l="l" t="t" r="r" b="b"/>
            <a:pathLst>
              <a:path w="26669" h="13335">
                <a:moveTo>
                  <a:pt x="0" y="0"/>
                </a:moveTo>
                <a:lnTo>
                  <a:pt x="26388" y="0"/>
                </a:lnTo>
                <a:lnTo>
                  <a:pt x="26388" y="13177"/>
                </a:lnTo>
                <a:lnTo>
                  <a:pt x="0" y="13177"/>
                </a:lnTo>
                <a:lnTo>
                  <a:pt x="0" y="0"/>
                </a:lnTo>
                <a:close/>
              </a:path>
            </a:pathLst>
          </a:custGeom>
          <a:solidFill>
            <a:srgbClr val="FDFD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3144783" y="4712630"/>
            <a:ext cx="26670" cy="13335"/>
          </a:xfrm>
          <a:custGeom>
            <a:avLst/>
            <a:gdLst/>
            <a:ahLst/>
            <a:cxnLst/>
            <a:rect l="l" t="t" r="r" b="b"/>
            <a:pathLst>
              <a:path w="26669" h="13335">
                <a:moveTo>
                  <a:pt x="0" y="0"/>
                </a:moveTo>
                <a:lnTo>
                  <a:pt x="26388" y="0"/>
                </a:lnTo>
                <a:lnTo>
                  <a:pt x="26388" y="13177"/>
                </a:lnTo>
                <a:lnTo>
                  <a:pt x="0" y="13177"/>
                </a:lnTo>
                <a:lnTo>
                  <a:pt x="0" y="0"/>
                </a:lnTo>
                <a:close/>
              </a:path>
            </a:pathLst>
          </a:custGeom>
          <a:ln w="3954">
            <a:solidFill>
              <a:srgbClr val="A800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 txBox="1"/>
          <p:nvPr/>
        </p:nvSpPr>
        <p:spPr>
          <a:xfrm>
            <a:off x="3171665" y="4654401"/>
            <a:ext cx="540385" cy="698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50" spc="30" dirty="0">
                <a:latin typeface="Arial"/>
                <a:cs typeface="Arial"/>
              </a:rPr>
              <a:t>edu.umd.cs.findbugs.detect</a:t>
            </a:r>
            <a:endParaRPr sz="250">
              <a:latin typeface="Arial"/>
              <a:cs typeface="Arial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7608314" y="3369522"/>
            <a:ext cx="734466" cy="13177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7603036" y="3391484"/>
            <a:ext cx="26670" cy="13335"/>
          </a:xfrm>
          <a:custGeom>
            <a:avLst/>
            <a:gdLst/>
            <a:ahLst/>
            <a:cxnLst/>
            <a:rect l="l" t="t" r="r" b="b"/>
            <a:pathLst>
              <a:path w="26670" h="13335">
                <a:moveTo>
                  <a:pt x="0" y="0"/>
                </a:moveTo>
                <a:lnTo>
                  <a:pt x="26388" y="0"/>
                </a:lnTo>
                <a:lnTo>
                  <a:pt x="26388" y="13177"/>
                </a:lnTo>
                <a:lnTo>
                  <a:pt x="0" y="13177"/>
                </a:lnTo>
                <a:lnTo>
                  <a:pt x="0" y="0"/>
                </a:lnTo>
                <a:close/>
              </a:path>
            </a:pathLst>
          </a:custGeom>
          <a:solidFill>
            <a:srgbClr val="FDFD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7603036" y="3391484"/>
            <a:ext cx="26670" cy="13335"/>
          </a:xfrm>
          <a:custGeom>
            <a:avLst/>
            <a:gdLst/>
            <a:ahLst/>
            <a:cxnLst/>
            <a:rect l="l" t="t" r="r" b="b"/>
            <a:pathLst>
              <a:path w="26670" h="13335">
                <a:moveTo>
                  <a:pt x="0" y="0"/>
                </a:moveTo>
                <a:lnTo>
                  <a:pt x="26388" y="0"/>
                </a:lnTo>
                <a:lnTo>
                  <a:pt x="26388" y="13177"/>
                </a:lnTo>
                <a:lnTo>
                  <a:pt x="0" y="13177"/>
                </a:lnTo>
                <a:lnTo>
                  <a:pt x="0" y="0"/>
                </a:lnTo>
                <a:close/>
              </a:path>
            </a:pathLst>
          </a:custGeom>
          <a:ln w="3954">
            <a:solidFill>
              <a:srgbClr val="A800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603036" y="3447611"/>
            <a:ext cx="26670" cy="13335"/>
          </a:xfrm>
          <a:custGeom>
            <a:avLst/>
            <a:gdLst/>
            <a:ahLst/>
            <a:cxnLst/>
            <a:rect l="l" t="t" r="r" b="b"/>
            <a:pathLst>
              <a:path w="26670" h="13335">
                <a:moveTo>
                  <a:pt x="0" y="0"/>
                </a:moveTo>
                <a:lnTo>
                  <a:pt x="26388" y="0"/>
                </a:lnTo>
                <a:lnTo>
                  <a:pt x="26388" y="13177"/>
                </a:lnTo>
                <a:lnTo>
                  <a:pt x="0" y="13177"/>
                </a:lnTo>
                <a:lnTo>
                  <a:pt x="0" y="0"/>
                </a:lnTo>
                <a:close/>
              </a:path>
            </a:pathLst>
          </a:custGeom>
          <a:solidFill>
            <a:srgbClr val="FDFD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7603036" y="3447611"/>
            <a:ext cx="26670" cy="13335"/>
          </a:xfrm>
          <a:custGeom>
            <a:avLst/>
            <a:gdLst/>
            <a:ahLst/>
            <a:cxnLst/>
            <a:rect l="l" t="t" r="r" b="b"/>
            <a:pathLst>
              <a:path w="26670" h="13335">
                <a:moveTo>
                  <a:pt x="0" y="0"/>
                </a:moveTo>
                <a:lnTo>
                  <a:pt x="26388" y="0"/>
                </a:lnTo>
                <a:lnTo>
                  <a:pt x="26388" y="13177"/>
                </a:lnTo>
                <a:lnTo>
                  <a:pt x="0" y="13177"/>
                </a:lnTo>
                <a:lnTo>
                  <a:pt x="0" y="0"/>
                </a:lnTo>
                <a:close/>
              </a:path>
            </a:pathLst>
          </a:custGeom>
          <a:ln w="3954">
            <a:solidFill>
              <a:srgbClr val="A800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 txBox="1"/>
          <p:nvPr/>
        </p:nvSpPr>
        <p:spPr>
          <a:xfrm>
            <a:off x="7629918" y="3389382"/>
            <a:ext cx="669925" cy="698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50" spc="30" dirty="0">
                <a:latin typeface="Arial"/>
                <a:cs typeface="Arial"/>
              </a:rPr>
              <a:t>edu.umd.cs.findbugs.sourceViewer</a:t>
            </a:r>
            <a:endParaRPr sz="250">
              <a:latin typeface="Arial"/>
              <a:cs typeface="Arial"/>
            </a:endParaRPr>
          </a:p>
        </p:txBody>
      </p:sp>
      <p:sp>
        <p:nvSpPr>
          <p:cNvPr id="142" name="object 142"/>
          <p:cNvSpPr/>
          <p:nvPr/>
        </p:nvSpPr>
        <p:spPr>
          <a:xfrm>
            <a:off x="5118100" y="4635500"/>
            <a:ext cx="584200" cy="12700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109370" y="4656502"/>
            <a:ext cx="26670" cy="13335"/>
          </a:xfrm>
          <a:custGeom>
            <a:avLst/>
            <a:gdLst/>
            <a:ahLst/>
            <a:cxnLst/>
            <a:rect l="l" t="t" r="r" b="b"/>
            <a:pathLst>
              <a:path w="26670" h="13335">
                <a:moveTo>
                  <a:pt x="0" y="0"/>
                </a:moveTo>
                <a:lnTo>
                  <a:pt x="26388" y="0"/>
                </a:lnTo>
                <a:lnTo>
                  <a:pt x="26388" y="13177"/>
                </a:lnTo>
                <a:lnTo>
                  <a:pt x="0" y="13177"/>
                </a:lnTo>
                <a:lnTo>
                  <a:pt x="0" y="0"/>
                </a:lnTo>
                <a:close/>
              </a:path>
            </a:pathLst>
          </a:custGeom>
          <a:solidFill>
            <a:srgbClr val="FDFD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109370" y="4656502"/>
            <a:ext cx="26670" cy="13335"/>
          </a:xfrm>
          <a:custGeom>
            <a:avLst/>
            <a:gdLst/>
            <a:ahLst/>
            <a:cxnLst/>
            <a:rect l="l" t="t" r="r" b="b"/>
            <a:pathLst>
              <a:path w="26670" h="13335">
                <a:moveTo>
                  <a:pt x="0" y="0"/>
                </a:moveTo>
                <a:lnTo>
                  <a:pt x="26388" y="0"/>
                </a:lnTo>
                <a:lnTo>
                  <a:pt x="26388" y="13177"/>
                </a:lnTo>
                <a:lnTo>
                  <a:pt x="0" y="13177"/>
                </a:lnTo>
                <a:lnTo>
                  <a:pt x="0" y="0"/>
                </a:lnTo>
                <a:close/>
              </a:path>
            </a:pathLst>
          </a:custGeom>
          <a:ln w="3954">
            <a:solidFill>
              <a:srgbClr val="A800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109370" y="4712629"/>
            <a:ext cx="26670" cy="13335"/>
          </a:xfrm>
          <a:custGeom>
            <a:avLst/>
            <a:gdLst/>
            <a:ahLst/>
            <a:cxnLst/>
            <a:rect l="l" t="t" r="r" b="b"/>
            <a:pathLst>
              <a:path w="26670" h="13335">
                <a:moveTo>
                  <a:pt x="0" y="0"/>
                </a:moveTo>
                <a:lnTo>
                  <a:pt x="26388" y="0"/>
                </a:lnTo>
                <a:lnTo>
                  <a:pt x="26388" y="13177"/>
                </a:lnTo>
                <a:lnTo>
                  <a:pt x="0" y="13177"/>
                </a:lnTo>
                <a:lnTo>
                  <a:pt x="0" y="0"/>
                </a:lnTo>
                <a:close/>
              </a:path>
            </a:pathLst>
          </a:custGeom>
          <a:solidFill>
            <a:srgbClr val="FDFD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5109370" y="4712630"/>
            <a:ext cx="26670" cy="13335"/>
          </a:xfrm>
          <a:custGeom>
            <a:avLst/>
            <a:gdLst/>
            <a:ahLst/>
            <a:cxnLst/>
            <a:rect l="l" t="t" r="r" b="b"/>
            <a:pathLst>
              <a:path w="26670" h="13335">
                <a:moveTo>
                  <a:pt x="0" y="0"/>
                </a:moveTo>
                <a:lnTo>
                  <a:pt x="26388" y="0"/>
                </a:lnTo>
                <a:lnTo>
                  <a:pt x="26388" y="13177"/>
                </a:lnTo>
                <a:lnTo>
                  <a:pt x="0" y="13177"/>
                </a:lnTo>
                <a:lnTo>
                  <a:pt x="0" y="0"/>
                </a:lnTo>
                <a:close/>
              </a:path>
            </a:pathLst>
          </a:custGeom>
          <a:ln w="3954">
            <a:solidFill>
              <a:srgbClr val="A800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 txBox="1"/>
          <p:nvPr/>
        </p:nvSpPr>
        <p:spPr>
          <a:xfrm>
            <a:off x="5136251" y="4654401"/>
            <a:ext cx="527050" cy="698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50" spc="30" dirty="0">
                <a:latin typeface="Arial"/>
                <a:cs typeface="Arial"/>
              </a:rPr>
              <a:t>edu.umd.cs.findbugs.graph</a:t>
            </a:r>
            <a:endParaRPr sz="250">
              <a:latin typeface="Arial"/>
              <a:cs typeface="Arial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5703980" y="3124200"/>
            <a:ext cx="615720" cy="126726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5696503" y="3138480"/>
            <a:ext cx="26670" cy="13335"/>
          </a:xfrm>
          <a:custGeom>
            <a:avLst/>
            <a:gdLst/>
            <a:ahLst/>
            <a:cxnLst/>
            <a:rect l="l" t="t" r="r" b="b"/>
            <a:pathLst>
              <a:path w="26670" h="13335">
                <a:moveTo>
                  <a:pt x="0" y="0"/>
                </a:moveTo>
                <a:lnTo>
                  <a:pt x="26388" y="0"/>
                </a:lnTo>
                <a:lnTo>
                  <a:pt x="26388" y="13177"/>
                </a:lnTo>
                <a:lnTo>
                  <a:pt x="0" y="13177"/>
                </a:lnTo>
                <a:lnTo>
                  <a:pt x="0" y="0"/>
                </a:lnTo>
                <a:close/>
              </a:path>
            </a:pathLst>
          </a:custGeom>
          <a:solidFill>
            <a:srgbClr val="FDFD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5696503" y="3138480"/>
            <a:ext cx="26670" cy="13335"/>
          </a:xfrm>
          <a:custGeom>
            <a:avLst/>
            <a:gdLst/>
            <a:ahLst/>
            <a:cxnLst/>
            <a:rect l="l" t="t" r="r" b="b"/>
            <a:pathLst>
              <a:path w="26670" h="13335">
                <a:moveTo>
                  <a:pt x="0" y="0"/>
                </a:moveTo>
                <a:lnTo>
                  <a:pt x="26388" y="0"/>
                </a:lnTo>
                <a:lnTo>
                  <a:pt x="26388" y="13177"/>
                </a:lnTo>
                <a:lnTo>
                  <a:pt x="0" y="13177"/>
                </a:lnTo>
                <a:lnTo>
                  <a:pt x="0" y="0"/>
                </a:lnTo>
                <a:close/>
              </a:path>
            </a:pathLst>
          </a:custGeom>
          <a:ln w="3954">
            <a:solidFill>
              <a:srgbClr val="A800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696503" y="3194607"/>
            <a:ext cx="26670" cy="13335"/>
          </a:xfrm>
          <a:custGeom>
            <a:avLst/>
            <a:gdLst/>
            <a:ahLst/>
            <a:cxnLst/>
            <a:rect l="l" t="t" r="r" b="b"/>
            <a:pathLst>
              <a:path w="26670" h="13335">
                <a:moveTo>
                  <a:pt x="0" y="0"/>
                </a:moveTo>
                <a:lnTo>
                  <a:pt x="26388" y="0"/>
                </a:lnTo>
                <a:lnTo>
                  <a:pt x="26388" y="13177"/>
                </a:lnTo>
                <a:lnTo>
                  <a:pt x="0" y="13177"/>
                </a:lnTo>
                <a:lnTo>
                  <a:pt x="0" y="0"/>
                </a:lnTo>
                <a:close/>
              </a:path>
            </a:pathLst>
          </a:custGeom>
          <a:solidFill>
            <a:srgbClr val="FDFD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696503" y="3194607"/>
            <a:ext cx="26670" cy="13335"/>
          </a:xfrm>
          <a:custGeom>
            <a:avLst/>
            <a:gdLst/>
            <a:ahLst/>
            <a:cxnLst/>
            <a:rect l="l" t="t" r="r" b="b"/>
            <a:pathLst>
              <a:path w="26670" h="13335">
                <a:moveTo>
                  <a:pt x="0" y="0"/>
                </a:moveTo>
                <a:lnTo>
                  <a:pt x="26388" y="0"/>
                </a:lnTo>
                <a:lnTo>
                  <a:pt x="26388" y="13177"/>
                </a:lnTo>
                <a:lnTo>
                  <a:pt x="0" y="13177"/>
                </a:lnTo>
                <a:lnTo>
                  <a:pt x="0" y="0"/>
                </a:lnTo>
                <a:close/>
              </a:path>
            </a:pathLst>
          </a:custGeom>
          <a:ln w="3954">
            <a:solidFill>
              <a:srgbClr val="A800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 txBox="1"/>
          <p:nvPr/>
        </p:nvSpPr>
        <p:spPr>
          <a:xfrm>
            <a:off x="5723385" y="3136378"/>
            <a:ext cx="556260" cy="698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50" spc="30" dirty="0">
                <a:latin typeface="Arial"/>
                <a:cs typeface="Arial"/>
              </a:rPr>
              <a:t>edu.umd.cs.findbugs.anttask</a:t>
            </a:r>
            <a:endParaRPr sz="250">
              <a:latin typeface="Arial"/>
              <a:cs typeface="Arial"/>
            </a:endParaRPr>
          </a:p>
        </p:txBody>
      </p:sp>
      <p:sp>
        <p:nvSpPr>
          <p:cNvPr id="154" name="object 154"/>
          <p:cNvSpPr/>
          <p:nvPr/>
        </p:nvSpPr>
        <p:spPr>
          <a:xfrm>
            <a:off x="8144871" y="5397500"/>
            <a:ext cx="514565" cy="12700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8138713" y="5415514"/>
            <a:ext cx="26670" cy="13335"/>
          </a:xfrm>
          <a:custGeom>
            <a:avLst/>
            <a:gdLst/>
            <a:ahLst/>
            <a:cxnLst/>
            <a:rect l="l" t="t" r="r" b="b"/>
            <a:pathLst>
              <a:path w="26670" h="13335">
                <a:moveTo>
                  <a:pt x="0" y="0"/>
                </a:moveTo>
                <a:lnTo>
                  <a:pt x="26388" y="0"/>
                </a:lnTo>
                <a:lnTo>
                  <a:pt x="26388" y="13177"/>
                </a:lnTo>
                <a:lnTo>
                  <a:pt x="0" y="13177"/>
                </a:lnTo>
                <a:lnTo>
                  <a:pt x="0" y="0"/>
                </a:lnTo>
                <a:close/>
              </a:path>
            </a:pathLst>
          </a:custGeom>
          <a:solidFill>
            <a:srgbClr val="FDFD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8138714" y="5415514"/>
            <a:ext cx="26670" cy="13335"/>
          </a:xfrm>
          <a:custGeom>
            <a:avLst/>
            <a:gdLst/>
            <a:ahLst/>
            <a:cxnLst/>
            <a:rect l="l" t="t" r="r" b="b"/>
            <a:pathLst>
              <a:path w="26670" h="13335">
                <a:moveTo>
                  <a:pt x="0" y="0"/>
                </a:moveTo>
                <a:lnTo>
                  <a:pt x="26388" y="0"/>
                </a:lnTo>
                <a:lnTo>
                  <a:pt x="26388" y="13177"/>
                </a:lnTo>
                <a:lnTo>
                  <a:pt x="0" y="13177"/>
                </a:lnTo>
                <a:lnTo>
                  <a:pt x="0" y="0"/>
                </a:lnTo>
                <a:close/>
              </a:path>
            </a:pathLst>
          </a:custGeom>
          <a:ln w="3954">
            <a:solidFill>
              <a:srgbClr val="A800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8138713" y="5471641"/>
            <a:ext cx="26670" cy="13335"/>
          </a:xfrm>
          <a:custGeom>
            <a:avLst/>
            <a:gdLst/>
            <a:ahLst/>
            <a:cxnLst/>
            <a:rect l="l" t="t" r="r" b="b"/>
            <a:pathLst>
              <a:path w="26670" h="13335">
                <a:moveTo>
                  <a:pt x="0" y="0"/>
                </a:moveTo>
                <a:lnTo>
                  <a:pt x="26388" y="0"/>
                </a:lnTo>
                <a:lnTo>
                  <a:pt x="26388" y="13177"/>
                </a:lnTo>
                <a:lnTo>
                  <a:pt x="0" y="13177"/>
                </a:lnTo>
                <a:lnTo>
                  <a:pt x="0" y="0"/>
                </a:lnTo>
                <a:close/>
              </a:path>
            </a:pathLst>
          </a:custGeom>
          <a:solidFill>
            <a:srgbClr val="FDFD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8138714" y="5471641"/>
            <a:ext cx="26670" cy="13335"/>
          </a:xfrm>
          <a:custGeom>
            <a:avLst/>
            <a:gdLst/>
            <a:ahLst/>
            <a:cxnLst/>
            <a:rect l="l" t="t" r="r" b="b"/>
            <a:pathLst>
              <a:path w="26670" h="13335">
                <a:moveTo>
                  <a:pt x="0" y="0"/>
                </a:moveTo>
                <a:lnTo>
                  <a:pt x="26388" y="0"/>
                </a:lnTo>
                <a:lnTo>
                  <a:pt x="26388" y="13177"/>
                </a:lnTo>
                <a:lnTo>
                  <a:pt x="0" y="13177"/>
                </a:lnTo>
                <a:lnTo>
                  <a:pt x="0" y="0"/>
                </a:lnTo>
                <a:close/>
              </a:path>
            </a:pathLst>
          </a:custGeom>
          <a:ln w="3954">
            <a:solidFill>
              <a:srgbClr val="A800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 txBox="1"/>
          <p:nvPr/>
        </p:nvSpPr>
        <p:spPr>
          <a:xfrm>
            <a:off x="8165595" y="5413412"/>
            <a:ext cx="453390" cy="698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50" spc="30" dirty="0">
                <a:latin typeface="Arial"/>
                <a:cs typeface="Arial"/>
              </a:rPr>
              <a:t>edu.umd.cs.findbugs.io</a:t>
            </a:r>
            <a:endParaRPr sz="250">
              <a:latin typeface="Arial"/>
              <a:cs typeface="Arial"/>
            </a:endParaRPr>
          </a:p>
        </p:txBody>
      </p:sp>
      <p:sp>
        <p:nvSpPr>
          <p:cNvPr id="160" name="object 160"/>
          <p:cNvSpPr/>
          <p:nvPr/>
        </p:nvSpPr>
        <p:spPr>
          <a:xfrm>
            <a:off x="5232400" y="4384172"/>
            <a:ext cx="558800" cy="13177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224157" y="4403499"/>
            <a:ext cx="26670" cy="13335"/>
          </a:xfrm>
          <a:custGeom>
            <a:avLst/>
            <a:gdLst/>
            <a:ahLst/>
            <a:cxnLst/>
            <a:rect l="l" t="t" r="r" b="b"/>
            <a:pathLst>
              <a:path w="26670" h="13335">
                <a:moveTo>
                  <a:pt x="0" y="0"/>
                </a:moveTo>
                <a:lnTo>
                  <a:pt x="26388" y="0"/>
                </a:lnTo>
                <a:lnTo>
                  <a:pt x="26388" y="13177"/>
                </a:lnTo>
                <a:lnTo>
                  <a:pt x="0" y="13177"/>
                </a:lnTo>
                <a:lnTo>
                  <a:pt x="0" y="0"/>
                </a:lnTo>
                <a:close/>
              </a:path>
            </a:pathLst>
          </a:custGeom>
          <a:solidFill>
            <a:srgbClr val="FDFD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224157" y="4403499"/>
            <a:ext cx="26670" cy="13335"/>
          </a:xfrm>
          <a:custGeom>
            <a:avLst/>
            <a:gdLst/>
            <a:ahLst/>
            <a:cxnLst/>
            <a:rect l="l" t="t" r="r" b="b"/>
            <a:pathLst>
              <a:path w="26670" h="13335">
                <a:moveTo>
                  <a:pt x="0" y="0"/>
                </a:moveTo>
                <a:lnTo>
                  <a:pt x="26388" y="0"/>
                </a:lnTo>
                <a:lnTo>
                  <a:pt x="26388" y="13177"/>
                </a:lnTo>
                <a:lnTo>
                  <a:pt x="0" y="13177"/>
                </a:lnTo>
                <a:lnTo>
                  <a:pt x="0" y="0"/>
                </a:lnTo>
                <a:close/>
              </a:path>
            </a:pathLst>
          </a:custGeom>
          <a:ln w="3954">
            <a:solidFill>
              <a:srgbClr val="A800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224157" y="4459626"/>
            <a:ext cx="26670" cy="13335"/>
          </a:xfrm>
          <a:custGeom>
            <a:avLst/>
            <a:gdLst/>
            <a:ahLst/>
            <a:cxnLst/>
            <a:rect l="l" t="t" r="r" b="b"/>
            <a:pathLst>
              <a:path w="26670" h="13335">
                <a:moveTo>
                  <a:pt x="0" y="0"/>
                </a:moveTo>
                <a:lnTo>
                  <a:pt x="26388" y="0"/>
                </a:lnTo>
                <a:lnTo>
                  <a:pt x="26388" y="13177"/>
                </a:lnTo>
                <a:lnTo>
                  <a:pt x="0" y="13177"/>
                </a:lnTo>
                <a:lnTo>
                  <a:pt x="0" y="0"/>
                </a:lnTo>
                <a:close/>
              </a:path>
            </a:pathLst>
          </a:custGeom>
          <a:solidFill>
            <a:srgbClr val="FDFD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224157" y="4459626"/>
            <a:ext cx="26670" cy="13335"/>
          </a:xfrm>
          <a:custGeom>
            <a:avLst/>
            <a:gdLst/>
            <a:ahLst/>
            <a:cxnLst/>
            <a:rect l="l" t="t" r="r" b="b"/>
            <a:pathLst>
              <a:path w="26670" h="13335">
                <a:moveTo>
                  <a:pt x="0" y="0"/>
                </a:moveTo>
                <a:lnTo>
                  <a:pt x="26388" y="0"/>
                </a:lnTo>
                <a:lnTo>
                  <a:pt x="26388" y="13177"/>
                </a:lnTo>
                <a:lnTo>
                  <a:pt x="0" y="13177"/>
                </a:lnTo>
                <a:lnTo>
                  <a:pt x="0" y="0"/>
                </a:lnTo>
                <a:close/>
              </a:path>
            </a:pathLst>
          </a:custGeom>
          <a:ln w="3954">
            <a:solidFill>
              <a:srgbClr val="A800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 txBox="1"/>
          <p:nvPr/>
        </p:nvSpPr>
        <p:spPr>
          <a:xfrm>
            <a:off x="5251039" y="4401397"/>
            <a:ext cx="497840" cy="698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50" spc="30" dirty="0">
                <a:latin typeface="Arial"/>
                <a:cs typeface="Arial"/>
              </a:rPr>
              <a:t>edu.umd.cs.findbugs.plan</a:t>
            </a:r>
            <a:endParaRPr sz="250">
              <a:latin typeface="Arial"/>
              <a:cs typeface="Arial"/>
            </a:endParaRPr>
          </a:p>
        </p:txBody>
      </p:sp>
      <p:sp>
        <p:nvSpPr>
          <p:cNvPr id="166" name="object 166"/>
          <p:cNvSpPr/>
          <p:nvPr/>
        </p:nvSpPr>
        <p:spPr>
          <a:xfrm>
            <a:off x="5690785" y="3369522"/>
            <a:ext cx="642108" cy="13177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684628" y="3391484"/>
            <a:ext cx="26670" cy="13335"/>
          </a:xfrm>
          <a:custGeom>
            <a:avLst/>
            <a:gdLst/>
            <a:ahLst/>
            <a:cxnLst/>
            <a:rect l="l" t="t" r="r" b="b"/>
            <a:pathLst>
              <a:path w="26670" h="13335">
                <a:moveTo>
                  <a:pt x="0" y="0"/>
                </a:moveTo>
                <a:lnTo>
                  <a:pt x="26388" y="0"/>
                </a:lnTo>
                <a:lnTo>
                  <a:pt x="26388" y="13177"/>
                </a:lnTo>
                <a:lnTo>
                  <a:pt x="0" y="13177"/>
                </a:lnTo>
                <a:lnTo>
                  <a:pt x="0" y="0"/>
                </a:lnTo>
                <a:close/>
              </a:path>
            </a:pathLst>
          </a:custGeom>
          <a:solidFill>
            <a:srgbClr val="FDFD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684628" y="3391484"/>
            <a:ext cx="26670" cy="13335"/>
          </a:xfrm>
          <a:custGeom>
            <a:avLst/>
            <a:gdLst/>
            <a:ahLst/>
            <a:cxnLst/>
            <a:rect l="l" t="t" r="r" b="b"/>
            <a:pathLst>
              <a:path w="26670" h="13335">
                <a:moveTo>
                  <a:pt x="0" y="0"/>
                </a:moveTo>
                <a:lnTo>
                  <a:pt x="26388" y="0"/>
                </a:lnTo>
                <a:lnTo>
                  <a:pt x="26388" y="13177"/>
                </a:lnTo>
                <a:lnTo>
                  <a:pt x="0" y="13177"/>
                </a:lnTo>
                <a:lnTo>
                  <a:pt x="0" y="0"/>
                </a:lnTo>
                <a:close/>
              </a:path>
            </a:pathLst>
          </a:custGeom>
          <a:ln w="3954">
            <a:solidFill>
              <a:srgbClr val="A800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5684628" y="3447611"/>
            <a:ext cx="26670" cy="13335"/>
          </a:xfrm>
          <a:custGeom>
            <a:avLst/>
            <a:gdLst/>
            <a:ahLst/>
            <a:cxnLst/>
            <a:rect l="l" t="t" r="r" b="b"/>
            <a:pathLst>
              <a:path w="26670" h="13335">
                <a:moveTo>
                  <a:pt x="0" y="0"/>
                </a:moveTo>
                <a:lnTo>
                  <a:pt x="26388" y="0"/>
                </a:lnTo>
                <a:lnTo>
                  <a:pt x="26388" y="13177"/>
                </a:lnTo>
                <a:lnTo>
                  <a:pt x="0" y="13177"/>
                </a:lnTo>
                <a:lnTo>
                  <a:pt x="0" y="0"/>
                </a:lnTo>
                <a:close/>
              </a:path>
            </a:pathLst>
          </a:custGeom>
          <a:solidFill>
            <a:srgbClr val="FDFD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5684628" y="3447611"/>
            <a:ext cx="26670" cy="13335"/>
          </a:xfrm>
          <a:custGeom>
            <a:avLst/>
            <a:gdLst/>
            <a:ahLst/>
            <a:cxnLst/>
            <a:rect l="l" t="t" r="r" b="b"/>
            <a:pathLst>
              <a:path w="26670" h="13335">
                <a:moveTo>
                  <a:pt x="0" y="0"/>
                </a:moveTo>
                <a:lnTo>
                  <a:pt x="26388" y="0"/>
                </a:lnTo>
                <a:lnTo>
                  <a:pt x="26388" y="13177"/>
                </a:lnTo>
                <a:lnTo>
                  <a:pt x="0" y="13177"/>
                </a:lnTo>
                <a:lnTo>
                  <a:pt x="0" y="0"/>
                </a:lnTo>
                <a:close/>
              </a:path>
            </a:pathLst>
          </a:custGeom>
          <a:ln w="3954">
            <a:solidFill>
              <a:srgbClr val="A800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 txBox="1"/>
          <p:nvPr/>
        </p:nvSpPr>
        <p:spPr>
          <a:xfrm>
            <a:off x="5711510" y="3389382"/>
            <a:ext cx="579755" cy="698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50" spc="30" dirty="0">
                <a:latin typeface="Arial"/>
                <a:cs typeface="Arial"/>
              </a:rPr>
              <a:t>edu.umd.cs.findbugs.workflow</a:t>
            </a:r>
            <a:endParaRPr sz="250">
              <a:latin typeface="Arial"/>
              <a:cs typeface="Arial"/>
            </a:endParaRPr>
          </a:p>
        </p:txBody>
      </p:sp>
      <p:sp>
        <p:nvSpPr>
          <p:cNvPr id="172" name="object 172"/>
          <p:cNvSpPr/>
          <p:nvPr/>
        </p:nvSpPr>
        <p:spPr>
          <a:xfrm>
            <a:off x="6515100" y="3624283"/>
            <a:ext cx="660400" cy="13177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6502657" y="3644488"/>
            <a:ext cx="26670" cy="13335"/>
          </a:xfrm>
          <a:custGeom>
            <a:avLst/>
            <a:gdLst/>
            <a:ahLst/>
            <a:cxnLst/>
            <a:rect l="l" t="t" r="r" b="b"/>
            <a:pathLst>
              <a:path w="26670" h="13335">
                <a:moveTo>
                  <a:pt x="0" y="0"/>
                </a:moveTo>
                <a:lnTo>
                  <a:pt x="26388" y="0"/>
                </a:lnTo>
                <a:lnTo>
                  <a:pt x="26388" y="13177"/>
                </a:lnTo>
                <a:lnTo>
                  <a:pt x="0" y="13177"/>
                </a:lnTo>
                <a:lnTo>
                  <a:pt x="0" y="0"/>
                </a:lnTo>
                <a:close/>
              </a:path>
            </a:pathLst>
          </a:custGeom>
          <a:solidFill>
            <a:srgbClr val="FDFD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6502657" y="3644488"/>
            <a:ext cx="26670" cy="13335"/>
          </a:xfrm>
          <a:custGeom>
            <a:avLst/>
            <a:gdLst/>
            <a:ahLst/>
            <a:cxnLst/>
            <a:rect l="l" t="t" r="r" b="b"/>
            <a:pathLst>
              <a:path w="26670" h="13335">
                <a:moveTo>
                  <a:pt x="0" y="0"/>
                </a:moveTo>
                <a:lnTo>
                  <a:pt x="26388" y="0"/>
                </a:lnTo>
                <a:lnTo>
                  <a:pt x="26388" y="13177"/>
                </a:lnTo>
                <a:lnTo>
                  <a:pt x="0" y="13177"/>
                </a:lnTo>
                <a:lnTo>
                  <a:pt x="0" y="0"/>
                </a:lnTo>
                <a:close/>
              </a:path>
            </a:pathLst>
          </a:custGeom>
          <a:ln w="3954">
            <a:solidFill>
              <a:srgbClr val="A800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6502657" y="3700615"/>
            <a:ext cx="26670" cy="13335"/>
          </a:xfrm>
          <a:custGeom>
            <a:avLst/>
            <a:gdLst/>
            <a:ahLst/>
            <a:cxnLst/>
            <a:rect l="l" t="t" r="r" b="b"/>
            <a:pathLst>
              <a:path w="26670" h="13335">
                <a:moveTo>
                  <a:pt x="0" y="0"/>
                </a:moveTo>
                <a:lnTo>
                  <a:pt x="26388" y="0"/>
                </a:lnTo>
                <a:lnTo>
                  <a:pt x="26388" y="13177"/>
                </a:lnTo>
                <a:lnTo>
                  <a:pt x="0" y="13177"/>
                </a:lnTo>
                <a:lnTo>
                  <a:pt x="0" y="0"/>
                </a:lnTo>
                <a:close/>
              </a:path>
            </a:pathLst>
          </a:custGeom>
          <a:solidFill>
            <a:srgbClr val="FDFD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6502657" y="3700615"/>
            <a:ext cx="26670" cy="13335"/>
          </a:xfrm>
          <a:custGeom>
            <a:avLst/>
            <a:gdLst/>
            <a:ahLst/>
            <a:cxnLst/>
            <a:rect l="l" t="t" r="r" b="b"/>
            <a:pathLst>
              <a:path w="26670" h="13335">
                <a:moveTo>
                  <a:pt x="0" y="0"/>
                </a:moveTo>
                <a:lnTo>
                  <a:pt x="26388" y="0"/>
                </a:lnTo>
                <a:lnTo>
                  <a:pt x="26388" y="13177"/>
                </a:lnTo>
                <a:lnTo>
                  <a:pt x="0" y="13177"/>
                </a:lnTo>
                <a:lnTo>
                  <a:pt x="0" y="0"/>
                </a:lnTo>
                <a:close/>
              </a:path>
            </a:pathLst>
          </a:custGeom>
          <a:ln w="3954">
            <a:solidFill>
              <a:srgbClr val="A800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 txBox="1"/>
          <p:nvPr/>
        </p:nvSpPr>
        <p:spPr>
          <a:xfrm>
            <a:off x="6529539" y="3642386"/>
            <a:ext cx="606425" cy="698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50" spc="30" dirty="0">
                <a:latin typeface="Arial"/>
                <a:cs typeface="Arial"/>
              </a:rPr>
              <a:t>edu.umd.cs.findbugs.launchGUI</a:t>
            </a:r>
            <a:endParaRPr sz="250">
              <a:latin typeface="Arial"/>
              <a:cs typeface="Arial"/>
            </a:endParaRPr>
          </a:p>
        </p:txBody>
      </p:sp>
      <p:sp>
        <p:nvSpPr>
          <p:cNvPr id="178" name="object 178"/>
          <p:cNvSpPr/>
          <p:nvPr/>
        </p:nvSpPr>
        <p:spPr>
          <a:xfrm>
            <a:off x="7762244" y="3879043"/>
            <a:ext cx="568955" cy="121456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 txBox="1"/>
          <p:nvPr/>
        </p:nvSpPr>
        <p:spPr>
          <a:xfrm>
            <a:off x="7782969" y="3895390"/>
            <a:ext cx="1203960" cy="698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644525" algn="l"/>
              </a:tabLst>
            </a:pPr>
            <a:r>
              <a:rPr sz="250" spc="30" dirty="0">
                <a:latin typeface="Arial"/>
                <a:cs typeface="Arial"/>
              </a:rPr>
              <a:t>edu.umd.cs.findbugs.tools	edu.umd.cs.findbugs.updates</a:t>
            </a:r>
            <a:endParaRPr sz="250">
              <a:latin typeface="Arial"/>
              <a:cs typeface="Arial"/>
            </a:endParaRPr>
          </a:p>
        </p:txBody>
      </p:sp>
      <p:sp>
        <p:nvSpPr>
          <p:cNvPr id="180" name="object 180"/>
          <p:cNvSpPr/>
          <p:nvPr/>
        </p:nvSpPr>
        <p:spPr>
          <a:xfrm>
            <a:off x="738198" y="3183570"/>
            <a:ext cx="9153997" cy="2529573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3057" y="330480"/>
            <a:ext cx="9951085" cy="7666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5"/>
              </a:lnSpc>
              <a:tabLst>
                <a:tab pos="5177155" algn="l"/>
              </a:tabLst>
            </a:pPr>
            <a:r>
              <a:rPr sz="800" spc="45" dirty="0">
                <a:latin typeface="Tahoma"/>
                <a:cs typeface="Tahoma"/>
              </a:rPr>
              <a:t>6/2/2018	</a:t>
            </a:r>
            <a:r>
              <a:rPr sz="800" spc="50" dirty="0">
                <a:latin typeface="Tahoma"/>
                <a:cs typeface="Tahoma"/>
              </a:rPr>
              <a:t>ArchUnit</a:t>
            </a:r>
            <a:endParaRPr sz="8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20"/>
              </a:spcBef>
              <a:tabLst>
                <a:tab pos="9722485" algn="l"/>
              </a:tabLst>
            </a:pPr>
            <a:r>
              <a:rPr sz="800" spc="40" dirty="0">
                <a:latin typeface="Tahoma"/>
                <a:cs typeface="Tahoma"/>
              </a:rPr>
              <a:t>http://localhost:8080/?print-pdf#/	</a:t>
            </a:r>
            <a:r>
              <a:rPr sz="800" spc="65" dirty="0">
                <a:latin typeface="Tahoma"/>
                <a:cs typeface="Tahoma"/>
              </a:rPr>
              <a:t>7</a:t>
            </a:r>
            <a:r>
              <a:rPr sz="800" spc="-45" dirty="0">
                <a:latin typeface="Tahoma"/>
                <a:cs typeface="Tahoma"/>
              </a:rPr>
              <a:t>/</a:t>
            </a:r>
            <a:r>
              <a:rPr sz="800" spc="70" dirty="0">
                <a:latin typeface="Tahoma"/>
                <a:cs typeface="Tahoma"/>
              </a:rPr>
              <a:t>33</a:t>
            </a:r>
            <a:endParaRPr sz="8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6269"/>
            <a:ext cx="10617200" cy="8039100"/>
          </a:xfrm>
          <a:custGeom>
            <a:avLst/>
            <a:gdLst/>
            <a:ahLst/>
            <a:cxnLst/>
            <a:rect l="l" t="t" r="r" b="b"/>
            <a:pathLst>
              <a:path w="10617200" h="8039100">
                <a:moveTo>
                  <a:pt x="0" y="8039099"/>
                </a:moveTo>
                <a:lnTo>
                  <a:pt x="10617199" y="8039099"/>
                </a:lnTo>
                <a:lnTo>
                  <a:pt x="10617199" y="0"/>
                </a:lnTo>
                <a:lnTo>
                  <a:pt x="0" y="0"/>
                </a:lnTo>
                <a:lnTo>
                  <a:pt x="0" y="80390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06890" y="330480"/>
            <a:ext cx="3180080" cy="8934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75" dirty="0"/>
              <a:t>Reusability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65EFC88-EC2A-AE45-A2EB-344713B1A0D3}"/>
              </a:ext>
            </a:extLst>
          </p:cNvPr>
          <p:cNvGrpSpPr/>
          <p:nvPr/>
        </p:nvGrpSpPr>
        <p:grpSpPr>
          <a:xfrm>
            <a:off x="127000" y="1505011"/>
            <a:ext cx="9951086" cy="5867339"/>
            <a:chOff x="0" y="1"/>
            <a:chExt cx="10617200" cy="8627237"/>
          </a:xfrm>
        </p:grpSpPr>
        <p:sp>
          <p:nvSpPr>
            <p:cNvPr id="6" name="object 2">
              <a:extLst>
                <a:ext uri="{FF2B5EF4-FFF2-40B4-BE49-F238E27FC236}">
                  <a16:creationId xmlns:a16="http://schemas.microsoft.com/office/drawing/2014/main" id="{1B46562B-402F-1A4F-9F96-06FB9ADE52B2}"/>
                </a:ext>
              </a:extLst>
            </p:cNvPr>
            <p:cNvSpPr txBox="1"/>
            <p:nvPr/>
          </p:nvSpPr>
          <p:spPr>
            <a:xfrm>
              <a:off x="336155" y="185203"/>
              <a:ext cx="9951085" cy="76669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905"/>
                </a:lnSpc>
                <a:tabLst>
                  <a:tab pos="5177155" algn="l"/>
                </a:tabLst>
              </a:pPr>
              <a:r>
                <a:rPr sz="800" spc="45" dirty="0">
                  <a:latin typeface="Tahoma"/>
                  <a:cs typeface="Tahoma"/>
                </a:rPr>
                <a:t>6/2/2018	</a:t>
              </a:r>
              <a:r>
                <a:rPr sz="800" spc="50" dirty="0">
                  <a:latin typeface="Tahoma"/>
                  <a:cs typeface="Tahoma"/>
                </a:rPr>
                <a:t>ArchUnit</a:t>
              </a:r>
              <a:endParaRPr sz="800" dirty="0">
                <a:latin typeface="Tahoma"/>
                <a:cs typeface="Tahoma"/>
              </a:endParaRPr>
            </a:p>
            <a:p>
              <a:pPr>
                <a:lnSpc>
                  <a:spcPct val="100000"/>
                </a:lnSpc>
              </a:pPr>
              <a:endParaRPr sz="900" dirty="0">
                <a:latin typeface="Times New Roman"/>
                <a:cs typeface="Times New Roman"/>
              </a:endParaRPr>
            </a:p>
            <a:p>
              <a:pPr>
                <a:lnSpc>
                  <a:spcPct val="100000"/>
                </a:lnSpc>
              </a:pPr>
              <a:endParaRPr sz="900" dirty="0">
                <a:latin typeface="Times New Roman"/>
                <a:cs typeface="Times New Roman"/>
              </a:endParaRPr>
            </a:p>
            <a:p>
              <a:pPr>
                <a:lnSpc>
                  <a:spcPct val="100000"/>
                </a:lnSpc>
              </a:pPr>
              <a:endParaRPr sz="900" dirty="0">
                <a:latin typeface="Times New Roman"/>
                <a:cs typeface="Times New Roman"/>
              </a:endParaRPr>
            </a:p>
            <a:p>
              <a:pPr>
                <a:lnSpc>
                  <a:spcPct val="100000"/>
                </a:lnSpc>
              </a:pPr>
              <a:endParaRPr sz="900" dirty="0">
                <a:latin typeface="Times New Roman"/>
                <a:cs typeface="Times New Roman"/>
              </a:endParaRPr>
            </a:p>
            <a:p>
              <a:pPr>
                <a:lnSpc>
                  <a:spcPct val="100000"/>
                </a:lnSpc>
              </a:pPr>
              <a:endParaRPr sz="900" dirty="0">
                <a:latin typeface="Times New Roman"/>
                <a:cs typeface="Times New Roman"/>
              </a:endParaRPr>
            </a:p>
            <a:p>
              <a:pPr>
                <a:lnSpc>
                  <a:spcPct val="100000"/>
                </a:lnSpc>
              </a:pPr>
              <a:endParaRPr sz="900" dirty="0">
                <a:latin typeface="Times New Roman"/>
                <a:cs typeface="Times New Roman"/>
              </a:endParaRPr>
            </a:p>
            <a:p>
              <a:pPr>
                <a:lnSpc>
                  <a:spcPct val="100000"/>
                </a:lnSpc>
              </a:pPr>
              <a:endParaRPr sz="900" dirty="0">
                <a:latin typeface="Times New Roman"/>
                <a:cs typeface="Times New Roman"/>
              </a:endParaRPr>
            </a:p>
            <a:p>
              <a:pPr>
                <a:lnSpc>
                  <a:spcPct val="100000"/>
                </a:lnSpc>
              </a:pPr>
              <a:endParaRPr sz="900" dirty="0">
                <a:latin typeface="Times New Roman"/>
                <a:cs typeface="Times New Roman"/>
              </a:endParaRPr>
            </a:p>
            <a:p>
              <a:pPr>
                <a:lnSpc>
                  <a:spcPct val="100000"/>
                </a:lnSpc>
              </a:pPr>
              <a:endParaRPr sz="900" dirty="0">
                <a:latin typeface="Times New Roman"/>
                <a:cs typeface="Times New Roman"/>
              </a:endParaRPr>
            </a:p>
            <a:p>
              <a:pPr>
                <a:lnSpc>
                  <a:spcPct val="100000"/>
                </a:lnSpc>
              </a:pPr>
              <a:endParaRPr sz="900" dirty="0">
                <a:latin typeface="Times New Roman"/>
                <a:cs typeface="Times New Roman"/>
              </a:endParaRPr>
            </a:p>
            <a:p>
              <a:pPr>
                <a:lnSpc>
                  <a:spcPct val="100000"/>
                </a:lnSpc>
              </a:pPr>
              <a:endParaRPr sz="900" dirty="0">
                <a:latin typeface="Times New Roman"/>
                <a:cs typeface="Times New Roman"/>
              </a:endParaRPr>
            </a:p>
            <a:p>
              <a:pPr>
                <a:lnSpc>
                  <a:spcPct val="100000"/>
                </a:lnSpc>
              </a:pPr>
              <a:endParaRPr sz="900" dirty="0">
                <a:latin typeface="Times New Roman"/>
                <a:cs typeface="Times New Roman"/>
              </a:endParaRPr>
            </a:p>
            <a:p>
              <a:pPr>
                <a:lnSpc>
                  <a:spcPct val="100000"/>
                </a:lnSpc>
              </a:pPr>
              <a:endParaRPr sz="900" dirty="0">
                <a:latin typeface="Times New Roman"/>
                <a:cs typeface="Times New Roman"/>
              </a:endParaRPr>
            </a:p>
            <a:p>
              <a:pPr>
                <a:lnSpc>
                  <a:spcPct val="100000"/>
                </a:lnSpc>
              </a:pPr>
              <a:endParaRPr sz="900" dirty="0">
                <a:latin typeface="Times New Roman"/>
                <a:cs typeface="Times New Roman"/>
              </a:endParaRPr>
            </a:p>
            <a:p>
              <a:pPr>
                <a:lnSpc>
                  <a:spcPct val="100000"/>
                </a:lnSpc>
              </a:pPr>
              <a:endParaRPr sz="900" dirty="0">
                <a:latin typeface="Times New Roman"/>
                <a:cs typeface="Times New Roman"/>
              </a:endParaRPr>
            </a:p>
            <a:p>
              <a:pPr>
                <a:lnSpc>
                  <a:spcPct val="100000"/>
                </a:lnSpc>
              </a:pPr>
              <a:endParaRPr sz="900" dirty="0">
                <a:latin typeface="Times New Roman"/>
                <a:cs typeface="Times New Roman"/>
              </a:endParaRPr>
            </a:p>
            <a:p>
              <a:pPr>
                <a:lnSpc>
                  <a:spcPct val="100000"/>
                </a:lnSpc>
              </a:pPr>
              <a:endParaRPr sz="900" dirty="0">
                <a:latin typeface="Times New Roman"/>
                <a:cs typeface="Times New Roman"/>
              </a:endParaRPr>
            </a:p>
            <a:p>
              <a:pPr>
                <a:lnSpc>
                  <a:spcPct val="100000"/>
                </a:lnSpc>
              </a:pPr>
              <a:endParaRPr sz="900" dirty="0">
                <a:latin typeface="Times New Roman"/>
                <a:cs typeface="Times New Roman"/>
              </a:endParaRPr>
            </a:p>
            <a:p>
              <a:pPr>
                <a:lnSpc>
                  <a:spcPct val="100000"/>
                </a:lnSpc>
              </a:pPr>
              <a:endParaRPr sz="900" dirty="0">
                <a:latin typeface="Times New Roman"/>
                <a:cs typeface="Times New Roman"/>
              </a:endParaRPr>
            </a:p>
            <a:p>
              <a:pPr>
                <a:lnSpc>
                  <a:spcPct val="100000"/>
                </a:lnSpc>
              </a:pPr>
              <a:endParaRPr sz="900" dirty="0">
                <a:latin typeface="Times New Roman"/>
                <a:cs typeface="Times New Roman"/>
              </a:endParaRPr>
            </a:p>
            <a:p>
              <a:pPr>
                <a:lnSpc>
                  <a:spcPct val="100000"/>
                </a:lnSpc>
              </a:pPr>
              <a:endParaRPr sz="900" dirty="0">
                <a:latin typeface="Times New Roman"/>
                <a:cs typeface="Times New Roman"/>
              </a:endParaRPr>
            </a:p>
            <a:p>
              <a:pPr>
                <a:lnSpc>
                  <a:spcPct val="100000"/>
                </a:lnSpc>
              </a:pPr>
              <a:endParaRPr sz="900" dirty="0">
                <a:latin typeface="Times New Roman"/>
                <a:cs typeface="Times New Roman"/>
              </a:endParaRPr>
            </a:p>
            <a:p>
              <a:pPr>
                <a:lnSpc>
                  <a:spcPct val="100000"/>
                </a:lnSpc>
              </a:pPr>
              <a:endParaRPr sz="900" dirty="0">
                <a:latin typeface="Times New Roman"/>
                <a:cs typeface="Times New Roman"/>
              </a:endParaRPr>
            </a:p>
            <a:p>
              <a:pPr>
                <a:lnSpc>
                  <a:spcPct val="100000"/>
                </a:lnSpc>
              </a:pPr>
              <a:endParaRPr sz="900" dirty="0">
                <a:latin typeface="Times New Roman"/>
                <a:cs typeface="Times New Roman"/>
              </a:endParaRPr>
            </a:p>
            <a:p>
              <a:pPr>
                <a:lnSpc>
                  <a:spcPct val="100000"/>
                </a:lnSpc>
              </a:pPr>
              <a:endParaRPr sz="900" dirty="0">
                <a:latin typeface="Times New Roman"/>
                <a:cs typeface="Times New Roman"/>
              </a:endParaRPr>
            </a:p>
            <a:p>
              <a:pPr>
                <a:lnSpc>
                  <a:spcPct val="100000"/>
                </a:lnSpc>
              </a:pPr>
              <a:endParaRPr sz="900" dirty="0">
                <a:latin typeface="Times New Roman"/>
                <a:cs typeface="Times New Roman"/>
              </a:endParaRPr>
            </a:p>
            <a:p>
              <a:pPr>
                <a:lnSpc>
                  <a:spcPct val="100000"/>
                </a:lnSpc>
              </a:pPr>
              <a:endParaRPr sz="900" dirty="0">
                <a:latin typeface="Times New Roman"/>
                <a:cs typeface="Times New Roman"/>
              </a:endParaRPr>
            </a:p>
            <a:p>
              <a:pPr>
                <a:lnSpc>
                  <a:spcPct val="100000"/>
                </a:lnSpc>
              </a:pPr>
              <a:endParaRPr sz="900" dirty="0">
                <a:latin typeface="Times New Roman"/>
                <a:cs typeface="Times New Roman"/>
              </a:endParaRPr>
            </a:p>
            <a:p>
              <a:pPr>
                <a:lnSpc>
                  <a:spcPct val="100000"/>
                </a:lnSpc>
              </a:pPr>
              <a:endParaRPr sz="900" dirty="0">
                <a:latin typeface="Times New Roman"/>
                <a:cs typeface="Times New Roman"/>
              </a:endParaRPr>
            </a:p>
            <a:p>
              <a:pPr>
                <a:lnSpc>
                  <a:spcPct val="100000"/>
                </a:lnSpc>
              </a:pPr>
              <a:endParaRPr sz="900" dirty="0">
                <a:latin typeface="Times New Roman"/>
                <a:cs typeface="Times New Roman"/>
              </a:endParaRPr>
            </a:p>
            <a:p>
              <a:pPr>
                <a:lnSpc>
                  <a:spcPct val="100000"/>
                </a:lnSpc>
              </a:pPr>
              <a:endParaRPr sz="900" dirty="0">
                <a:latin typeface="Times New Roman"/>
                <a:cs typeface="Times New Roman"/>
              </a:endParaRPr>
            </a:p>
            <a:p>
              <a:pPr>
                <a:lnSpc>
                  <a:spcPct val="100000"/>
                </a:lnSpc>
              </a:pPr>
              <a:endParaRPr sz="900" dirty="0">
                <a:latin typeface="Times New Roman"/>
                <a:cs typeface="Times New Roman"/>
              </a:endParaRPr>
            </a:p>
            <a:p>
              <a:pPr>
                <a:lnSpc>
                  <a:spcPct val="100000"/>
                </a:lnSpc>
              </a:pPr>
              <a:endParaRPr sz="900" dirty="0">
                <a:latin typeface="Times New Roman"/>
                <a:cs typeface="Times New Roman"/>
              </a:endParaRPr>
            </a:p>
            <a:p>
              <a:pPr>
                <a:lnSpc>
                  <a:spcPct val="100000"/>
                </a:lnSpc>
              </a:pPr>
              <a:endParaRPr sz="900" dirty="0">
                <a:latin typeface="Times New Roman"/>
                <a:cs typeface="Times New Roman"/>
              </a:endParaRPr>
            </a:p>
            <a:p>
              <a:pPr>
                <a:lnSpc>
                  <a:spcPct val="100000"/>
                </a:lnSpc>
              </a:pPr>
              <a:endParaRPr sz="900" dirty="0">
                <a:latin typeface="Times New Roman"/>
                <a:cs typeface="Times New Roman"/>
              </a:endParaRPr>
            </a:p>
            <a:p>
              <a:pPr>
                <a:lnSpc>
                  <a:spcPct val="100000"/>
                </a:lnSpc>
              </a:pPr>
              <a:endParaRPr sz="900" dirty="0">
                <a:latin typeface="Times New Roman"/>
                <a:cs typeface="Times New Roman"/>
              </a:endParaRPr>
            </a:p>
            <a:p>
              <a:pPr>
                <a:lnSpc>
                  <a:spcPct val="100000"/>
                </a:lnSpc>
              </a:pPr>
              <a:endParaRPr sz="900" dirty="0">
                <a:latin typeface="Times New Roman"/>
                <a:cs typeface="Times New Roman"/>
              </a:endParaRPr>
            </a:p>
            <a:p>
              <a:pPr>
                <a:lnSpc>
                  <a:spcPct val="100000"/>
                </a:lnSpc>
              </a:pPr>
              <a:endParaRPr sz="900" dirty="0">
                <a:latin typeface="Times New Roman"/>
                <a:cs typeface="Times New Roman"/>
              </a:endParaRPr>
            </a:p>
            <a:p>
              <a:pPr>
                <a:lnSpc>
                  <a:spcPct val="100000"/>
                </a:lnSpc>
              </a:pPr>
              <a:endParaRPr sz="900" dirty="0">
                <a:latin typeface="Times New Roman"/>
                <a:cs typeface="Times New Roman"/>
              </a:endParaRPr>
            </a:p>
            <a:p>
              <a:pPr>
                <a:lnSpc>
                  <a:spcPct val="100000"/>
                </a:lnSpc>
              </a:pPr>
              <a:endParaRPr sz="900" dirty="0">
                <a:latin typeface="Times New Roman"/>
                <a:cs typeface="Times New Roman"/>
              </a:endParaRPr>
            </a:p>
            <a:p>
              <a:pPr>
                <a:lnSpc>
                  <a:spcPct val="100000"/>
                </a:lnSpc>
              </a:pPr>
              <a:endParaRPr sz="900" dirty="0">
                <a:latin typeface="Times New Roman"/>
                <a:cs typeface="Times New Roman"/>
              </a:endParaRPr>
            </a:p>
            <a:p>
              <a:pPr>
                <a:lnSpc>
                  <a:spcPct val="100000"/>
                </a:lnSpc>
              </a:pPr>
              <a:endParaRPr sz="900" dirty="0">
                <a:latin typeface="Times New Roman"/>
                <a:cs typeface="Times New Roman"/>
              </a:endParaRPr>
            </a:p>
            <a:p>
              <a:pPr>
                <a:lnSpc>
                  <a:spcPct val="100000"/>
                </a:lnSpc>
              </a:pPr>
              <a:endParaRPr sz="900" dirty="0">
                <a:latin typeface="Times New Roman"/>
                <a:cs typeface="Times New Roman"/>
              </a:endParaRPr>
            </a:p>
            <a:p>
              <a:pPr>
                <a:lnSpc>
                  <a:spcPct val="100000"/>
                </a:lnSpc>
              </a:pPr>
              <a:endParaRPr sz="900" dirty="0">
                <a:latin typeface="Times New Roman"/>
                <a:cs typeface="Times New Roman"/>
              </a:endParaRPr>
            </a:p>
            <a:p>
              <a:pPr>
                <a:lnSpc>
                  <a:spcPct val="100000"/>
                </a:lnSpc>
              </a:pPr>
              <a:endParaRPr sz="900" dirty="0">
                <a:latin typeface="Times New Roman"/>
                <a:cs typeface="Times New Roman"/>
              </a:endParaRPr>
            </a:p>
            <a:p>
              <a:pPr>
                <a:lnSpc>
                  <a:spcPct val="100000"/>
                </a:lnSpc>
              </a:pPr>
              <a:endParaRPr sz="900" dirty="0">
                <a:latin typeface="Times New Roman"/>
                <a:cs typeface="Times New Roman"/>
              </a:endParaRPr>
            </a:p>
            <a:p>
              <a:pPr>
                <a:lnSpc>
                  <a:spcPct val="100000"/>
                </a:lnSpc>
              </a:pPr>
              <a:endParaRPr sz="900" dirty="0">
                <a:latin typeface="Times New Roman"/>
                <a:cs typeface="Times New Roman"/>
              </a:endParaRPr>
            </a:p>
            <a:p>
              <a:pPr>
                <a:lnSpc>
                  <a:spcPct val="100000"/>
                </a:lnSpc>
              </a:pPr>
              <a:endParaRPr sz="900" dirty="0">
                <a:latin typeface="Times New Roman"/>
                <a:cs typeface="Times New Roman"/>
              </a:endParaRPr>
            </a:p>
            <a:p>
              <a:pPr>
                <a:lnSpc>
                  <a:spcPct val="100000"/>
                </a:lnSpc>
              </a:pPr>
              <a:endParaRPr sz="900" dirty="0">
                <a:latin typeface="Times New Roman"/>
                <a:cs typeface="Times New Roman"/>
              </a:endParaRPr>
            </a:p>
            <a:p>
              <a:pPr>
                <a:lnSpc>
                  <a:spcPct val="100000"/>
                </a:lnSpc>
              </a:pPr>
              <a:endParaRPr sz="900" dirty="0">
                <a:latin typeface="Times New Roman"/>
                <a:cs typeface="Times New Roman"/>
              </a:endParaRPr>
            </a:p>
            <a:p>
              <a:pPr>
                <a:lnSpc>
                  <a:spcPct val="100000"/>
                </a:lnSpc>
              </a:pPr>
              <a:endParaRPr sz="900" dirty="0">
                <a:latin typeface="Times New Roman"/>
                <a:cs typeface="Times New Roman"/>
              </a:endParaRPr>
            </a:p>
            <a:p>
              <a:pPr>
                <a:lnSpc>
                  <a:spcPct val="100000"/>
                </a:lnSpc>
              </a:pPr>
              <a:endParaRPr sz="900" dirty="0">
                <a:latin typeface="Times New Roman"/>
                <a:cs typeface="Times New Roman"/>
              </a:endParaRPr>
            </a:p>
            <a:p>
              <a:pPr>
                <a:lnSpc>
                  <a:spcPct val="100000"/>
                </a:lnSpc>
              </a:pPr>
              <a:endParaRPr sz="900" dirty="0">
                <a:latin typeface="Times New Roman"/>
                <a:cs typeface="Times New Roman"/>
              </a:endParaRPr>
            </a:p>
            <a:p>
              <a:pPr>
                <a:lnSpc>
                  <a:spcPct val="100000"/>
                </a:lnSpc>
              </a:pPr>
              <a:endParaRPr sz="900" dirty="0">
                <a:latin typeface="Times New Roman"/>
                <a:cs typeface="Times New Roman"/>
              </a:endParaRPr>
            </a:p>
            <a:p>
              <a:pPr>
                <a:lnSpc>
                  <a:spcPct val="100000"/>
                </a:lnSpc>
              </a:pPr>
              <a:endParaRPr sz="900" dirty="0">
                <a:latin typeface="Times New Roman"/>
                <a:cs typeface="Times New Roman"/>
              </a:endParaRPr>
            </a:p>
            <a:p>
              <a:pPr>
                <a:lnSpc>
                  <a:spcPct val="100000"/>
                </a:lnSpc>
              </a:pPr>
              <a:endParaRPr sz="900" dirty="0">
                <a:latin typeface="Times New Roman"/>
                <a:cs typeface="Times New Roman"/>
              </a:endParaRPr>
            </a:p>
            <a:p>
              <a:pPr>
                <a:lnSpc>
                  <a:spcPct val="100000"/>
                </a:lnSpc>
                <a:spcBef>
                  <a:spcPts val="520"/>
                </a:spcBef>
                <a:tabLst>
                  <a:tab pos="9722485" algn="l"/>
                </a:tabLst>
              </a:pPr>
              <a:r>
                <a:rPr sz="800" spc="40" dirty="0">
                  <a:latin typeface="Tahoma"/>
                  <a:cs typeface="Tahoma"/>
                </a:rPr>
                <a:t>http://localhost:8080/?print-pdf#/	</a:t>
              </a:r>
              <a:r>
                <a:rPr sz="800" spc="65" dirty="0">
                  <a:latin typeface="Tahoma"/>
                  <a:cs typeface="Tahoma"/>
                </a:rPr>
                <a:t>8</a:t>
              </a:r>
              <a:r>
                <a:rPr sz="800" spc="-45" dirty="0">
                  <a:latin typeface="Tahoma"/>
                  <a:cs typeface="Tahoma"/>
                </a:rPr>
                <a:t>/</a:t>
              </a:r>
              <a:r>
                <a:rPr sz="800" spc="70" dirty="0">
                  <a:latin typeface="Tahoma"/>
                  <a:cs typeface="Tahoma"/>
                </a:rPr>
                <a:t>33</a:t>
              </a:r>
              <a:endParaRPr sz="800" dirty="0">
                <a:latin typeface="Tahoma"/>
                <a:cs typeface="Tahoma"/>
              </a:endParaRPr>
            </a:p>
          </p:txBody>
        </p:sp>
        <p:sp>
          <p:nvSpPr>
            <p:cNvPr id="7" name="object 3">
              <a:extLst>
                <a:ext uri="{FF2B5EF4-FFF2-40B4-BE49-F238E27FC236}">
                  <a16:creationId xmlns:a16="http://schemas.microsoft.com/office/drawing/2014/main" id="{EEA1A195-286A-3349-9694-C7CB9C46E905}"/>
                </a:ext>
              </a:extLst>
            </p:cNvPr>
            <p:cNvSpPr/>
            <p:nvPr/>
          </p:nvSpPr>
          <p:spPr>
            <a:xfrm>
              <a:off x="0" y="1"/>
              <a:ext cx="10617200" cy="8039100"/>
            </a:xfrm>
            <a:custGeom>
              <a:avLst/>
              <a:gdLst/>
              <a:ahLst/>
              <a:cxnLst/>
              <a:rect l="l" t="t" r="r" b="b"/>
              <a:pathLst>
                <a:path w="10617200" h="8039100">
                  <a:moveTo>
                    <a:pt x="0" y="8039099"/>
                  </a:moveTo>
                  <a:lnTo>
                    <a:pt x="10617199" y="8039099"/>
                  </a:lnTo>
                  <a:lnTo>
                    <a:pt x="10617199" y="0"/>
                  </a:lnTo>
                  <a:lnTo>
                    <a:pt x="0" y="0"/>
                  </a:lnTo>
                  <a:lnTo>
                    <a:pt x="0" y="80390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856F9CC9-3CB7-DF40-9D98-EB50D5B5BADA}"/>
                </a:ext>
              </a:extLst>
            </p:cNvPr>
            <p:cNvSpPr/>
            <p:nvPr/>
          </p:nvSpPr>
          <p:spPr>
            <a:xfrm>
              <a:off x="335423" y="1385058"/>
              <a:ext cx="9655810" cy="7242180"/>
            </a:xfrm>
            <a:custGeom>
              <a:avLst/>
              <a:gdLst/>
              <a:ahLst/>
              <a:cxnLst/>
              <a:rect l="l" t="t" r="r" b="b"/>
              <a:pathLst>
                <a:path w="9655810" h="7242175">
                  <a:moveTo>
                    <a:pt x="0" y="0"/>
                  </a:moveTo>
                  <a:lnTo>
                    <a:pt x="9655461" y="0"/>
                  </a:lnTo>
                  <a:lnTo>
                    <a:pt x="9655461" y="7241596"/>
                  </a:lnTo>
                  <a:lnTo>
                    <a:pt x="0" y="72415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6795DCFB-33F8-7E4F-B4C4-1B5ABF3C4A5B}"/>
                </a:ext>
              </a:extLst>
            </p:cNvPr>
            <p:cNvSpPr/>
            <p:nvPr/>
          </p:nvSpPr>
          <p:spPr>
            <a:xfrm>
              <a:off x="3778965" y="628019"/>
              <a:ext cx="5544185" cy="5342255"/>
            </a:xfrm>
            <a:custGeom>
              <a:avLst/>
              <a:gdLst/>
              <a:ahLst/>
              <a:cxnLst/>
              <a:rect l="l" t="t" r="r" b="b"/>
              <a:pathLst>
                <a:path w="5544184" h="5342255">
                  <a:moveTo>
                    <a:pt x="4730831" y="5341884"/>
                  </a:moveTo>
                  <a:lnTo>
                    <a:pt x="812438" y="5341884"/>
                  </a:lnTo>
                  <a:lnTo>
                    <a:pt x="767323" y="5340231"/>
                  </a:lnTo>
                  <a:lnTo>
                    <a:pt x="722332" y="5335357"/>
                  </a:lnTo>
                  <a:lnTo>
                    <a:pt x="677589" y="5327384"/>
                  </a:lnTo>
                  <a:lnTo>
                    <a:pt x="633217" y="5316437"/>
                  </a:lnTo>
                  <a:lnTo>
                    <a:pt x="589340" y="5302640"/>
                  </a:lnTo>
                  <a:lnTo>
                    <a:pt x="546083" y="5286117"/>
                  </a:lnTo>
                  <a:lnTo>
                    <a:pt x="503568" y="5266993"/>
                  </a:lnTo>
                  <a:lnTo>
                    <a:pt x="461921" y="5245390"/>
                  </a:lnTo>
                  <a:lnTo>
                    <a:pt x="421264" y="5221433"/>
                  </a:lnTo>
                  <a:lnTo>
                    <a:pt x="381721" y="5195247"/>
                  </a:lnTo>
                  <a:lnTo>
                    <a:pt x="343417" y="5166954"/>
                  </a:lnTo>
                  <a:lnTo>
                    <a:pt x="306475" y="5136680"/>
                  </a:lnTo>
                  <a:lnTo>
                    <a:pt x="271019" y="5104548"/>
                  </a:lnTo>
                  <a:lnTo>
                    <a:pt x="237172" y="5070683"/>
                  </a:lnTo>
                  <a:lnTo>
                    <a:pt x="205059" y="5035207"/>
                  </a:lnTo>
                  <a:lnTo>
                    <a:pt x="174804" y="4998246"/>
                  </a:lnTo>
                  <a:lnTo>
                    <a:pt x="146530" y="4959924"/>
                  </a:lnTo>
                  <a:lnTo>
                    <a:pt x="120361" y="4920364"/>
                  </a:lnTo>
                  <a:lnTo>
                    <a:pt x="96421" y="4879691"/>
                  </a:lnTo>
                  <a:lnTo>
                    <a:pt x="74833" y="4838028"/>
                  </a:lnTo>
                  <a:lnTo>
                    <a:pt x="55722" y="4795499"/>
                  </a:lnTo>
                  <a:lnTo>
                    <a:pt x="39212" y="4752229"/>
                  </a:lnTo>
                  <a:lnTo>
                    <a:pt x="25426" y="4708342"/>
                  </a:lnTo>
                  <a:lnTo>
                    <a:pt x="14487" y="4663962"/>
                  </a:lnTo>
                  <a:lnTo>
                    <a:pt x="6521" y="4619212"/>
                  </a:lnTo>
                  <a:lnTo>
                    <a:pt x="1651" y="4574217"/>
                  </a:lnTo>
                  <a:lnTo>
                    <a:pt x="0" y="4529101"/>
                  </a:lnTo>
                  <a:lnTo>
                    <a:pt x="0" y="812438"/>
                  </a:lnTo>
                  <a:lnTo>
                    <a:pt x="1651" y="767323"/>
                  </a:lnTo>
                  <a:lnTo>
                    <a:pt x="6521" y="722332"/>
                  </a:lnTo>
                  <a:lnTo>
                    <a:pt x="14487" y="677589"/>
                  </a:lnTo>
                  <a:lnTo>
                    <a:pt x="25426" y="633217"/>
                  </a:lnTo>
                  <a:lnTo>
                    <a:pt x="39212" y="589340"/>
                  </a:lnTo>
                  <a:lnTo>
                    <a:pt x="55722" y="546083"/>
                  </a:lnTo>
                  <a:lnTo>
                    <a:pt x="74833" y="503568"/>
                  </a:lnTo>
                  <a:lnTo>
                    <a:pt x="96421" y="461921"/>
                  </a:lnTo>
                  <a:lnTo>
                    <a:pt x="120361" y="421264"/>
                  </a:lnTo>
                  <a:lnTo>
                    <a:pt x="146530" y="381721"/>
                  </a:lnTo>
                  <a:lnTo>
                    <a:pt x="174804" y="343417"/>
                  </a:lnTo>
                  <a:lnTo>
                    <a:pt x="205059" y="306475"/>
                  </a:lnTo>
                  <a:lnTo>
                    <a:pt x="237172" y="271019"/>
                  </a:lnTo>
                  <a:lnTo>
                    <a:pt x="271019" y="237172"/>
                  </a:lnTo>
                  <a:lnTo>
                    <a:pt x="306475" y="205059"/>
                  </a:lnTo>
                  <a:lnTo>
                    <a:pt x="343417" y="174804"/>
                  </a:lnTo>
                  <a:lnTo>
                    <a:pt x="381721" y="146530"/>
                  </a:lnTo>
                  <a:lnTo>
                    <a:pt x="421264" y="120361"/>
                  </a:lnTo>
                  <a:lnTo>
                    <a:pt x="461921" y="96421"/>
                  </a:lnTo>
                  <a:lnTo>
                    <a:pt x="503568" y="74833"/>
                  </a:lnTo>
                  <a:lnTo>
                    <a:pt x="546083" y="55722"/>
                  </a:lnTo>
                  <a:lnTo>
                    <a:pt x="589340" y="39212"/>
                  </a:lnTo>
                  <a:lnTo>
                    <a:pt x="633217" y="25426"/>
                  </a:lnTo>
                  <a:lnTo>
                    <a:pt x="677589" y="14487"/>
                  </a:lnTo>
                  <a:lnTo>
                    <a:pt x="722332" y="6521"/>
                  </a:lnTo>
                  <a:lnTo>
                    <a:pt x="767323" y="1651"/>
                  </a:lnTo>
                  <a:lnTo>
                    <a:pt x="812438" y="0"/>
                  </a:lnTo>
                  <a:lnTo>
                    <a:pt x="4730831" y="0"/>
                  </a:lnTo>
                  <a:lnTo>
                    <a:pt x="4775947" y="1651"/>
                  </a:lnTo>
                  <a:lnTo>
                    <a:pt x="4820942" y="6521"/>
                  </a:lnTo>
                  <a:lnTo>
                    <a:pt x="4865692" y="14487"/>
                  </a:lnTo>
                  <a:lnTo>
                    <a:pt x="4910072" y="25426"/>
                  </a:lnTo>
                  <a:lnTo>
                    <a:pt x="4953959" y="39212"/>
                  </a:lnTo>
                  <a:lnTo>
                    <a:pt x="4997229" y="55722"/>
                  </a:lnTo>
                  <a:lnTo>
                    <a:pt x="5039758" y="74833"/>
                  </a:lnTo>
                  <a:lnTo>
                    <a:pt x="5081421" y="96421"/>
                  </a:lnTo>
                  <a:lnTo>
                    <a:pt x="5122094" y="120361"/>
                  </a:lnTo>
                  <a:lnTo>
                    <a:pt x="5161654" y="146530"/>
                  </a:lnTo>
                  <a:lnTo>
                    <a:pt x="5199977" y="174804"/>
                  </a:lnTo>
                  <a:lnTo>
                    <a:pt x="5236938" y="205059"/>
                  </a:lnTo>
                  <a:lnTo>
                    <a:pt x="5272413" y="237172"/>
                  </a:lnTo>
                  <a:lnTo>
                    <a:pt x="5306278" y="271019"/>
                  </a:lnTo>
                  <a:lnTo>
                    <a:pt x="5338410" y="306475"/>
                  </a:lnTo>
                  <a:lnTo>
                    <a:pt x="5368684" y="343417"/>
                  </a:lnTo>
                  <a:lnTo>
                    <a:pt x="5396977" y="381721"/>
                  </a:lnTo>
                  <a:lnTo>
                    <a:pt x="5423163" y="421264"/>
                  </a:lnTo>
                  <a:lnTo>
                    <a:pt x="5447120" y="461921"/>
                  </a:lnTo>
                  <a:lnTo>
                    <a:pt x="5468723" y="503568"/>
                  </a:lnTo>
                  <a:lnTo>
                    <a:pt x="5487848" y="546083"/>
                  </a:lnTo>
                  <a:lnTo>
                    <a:pt x="5504370" y="589340"/>
                  </a:lnTo>
                  <a:lnTo>
                    <a:pt x="5518167" y="633217"/>
                  </a:lnTo>
                  <a:lnTo>
                    <a:pt x="5529114" y="677589"/>
                  </a:lnTo>
                  <a:lnTo>
                    <a:pt x="5537087" y="722332"/>
                  </a:lnTo>
                  <a:lnTo>
                    <a:pt x="5541961" y="767323"/>
                  </a:lnTo>
                  <a:lnTo>
                    <a:pt x="5543614" y="812438"/>
                  </a:lnTo>
                  <a:lnTo>
                    <a:pt x="5543614" y="4529101"/>
                  </a:lnTo>
                  <a:lnTo>
                    <a:pt x="5541961" y="4574217"/>
                  </a:lnTo>
                  <a:lnTo>
                    <a:pt x="5537087" y="4619212"/>
                  </a:lnTo>
                  <a:lnTo>
                    <a:pt x="5529114" y="4663962"/>
                  </a:lnTo>
                  <a:lnTo>
                    <a:pt x="5518167" y="4708342"/>
                  </a:lnTo>
                  <a:lnTo>
                    <a:pt x="5504370" y="4752229"/>
                  </a:lnTo>
                  <a:lnTo>
                    <a:pt x="5487848" y="4795499"/>
                  </a:lnTo>
                  <a:lnTo>
                    <a:pt x="5468723" y="4838028"/>
                  </a:lnTo>
                  <a:lnTo>
                    <a:pt x="5447120" y="4879691"/>
                  </a:lnTo>
                  <a:lnTo>
                    <a:pt x="5423163" y="4920364"/>
                  </a:lnTo>
                  <a:lnTo>
                    <a:pt x="5396977" y="4959924"/>
                  </a:lnTo>
                  <a:lnTo>
                    <a:pt x="5368684" y="4998246"/>
                  </a:lnTo>
                  <a:lnTo>
                    <a:pt x="5338410" y="5035207"/>
                  </a:lnTo>
                  <a:lnTo>
                    <a:pt x="5306278" y="5070683"/>
                  </a:lnTo>
                  <a:lnTo>
                    <a:pt x="5272413" y="5104548"/>
                  </a:lnTo>
                  <a:lnTo>
                    <a:pt x="5236938" y="5136680"/>
                  </a:lnTo>
                  <a:lnTo>
                    <a:pt x="5199977" y="5166954"/>
                  </a:lnTo>
                  <a:lnTo>
                    <a:pt x="5161654" y="5195247"/>
                  </a:lnTo>
                  <a:lnTo>
                    <a:pt x="5122094" y="5221433"/>
                  </a:lnTo>
                  <a:lnTo>
                    <a:pt x="5081421" y="5245390"/>
                  </a:lnTo>
                  <a:lnTo>
                    <a:pt x="5039758" y="5266993"/>
                  </a:lnTo>
                  <a:lnTo>
                    <a:pt x="4997229" y="5286117"/>
                  </a:lnTo>
                  <a:lnTo>
                    <a:pt x="4953959" y="5302640"/>
                  </a:lnTo>
                  <a:lnTo>
                    <a:pt x="4910072" y="5316437"/>
                  </a:lnTo>
                  <a:lnTo>
                    <a:pt x="4865692" y="5327384"/>
                  </a:lnTo>
                  <a:lnTo>
                    <a:pt x="4820942" y="5335357"/>
                  </a:lnTo>
                  <a:lnTo>
                    <a:pt x="4775947" y="5340231"/>
                  </a:lnTo>
                  <a:lnTo>
                    <a:pt x="4730831" y="5341884"/>
                  </a:lnTo>
                  <a:close/>
                </a:path>
              </a:pathLst>
            </a:custGeom>
            <a:solidFill>
              <a:srgbClr val="B9FC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037CB14A-DD0A-CB42-8AD1-1CD6AAF6A7E4}"/>
                </a:ext>
              </a:extLst>
            </p:cNvPr>
            <p:cNvSpPr/>
            <p:nvPr/>
          </p:nvSpPr>
          <p:spPr>
            <a:xfrm>
              <a:off x="3778965" y="628019"/>
              <a:ext cx="5544185" cy="5342255"/>
            </a:xfrm>
            <a:custGeom>
              <a:avLst/>
              <a:gdLst/>
              <a:ahLst/>
              <a:cxnLst/>
              <a:rect l="l" t="t" r="r" b="b"/>
              <a:pathLst>
                <a:path w="5544184" h="5342255">
                  <a:moveTo>
                    <a:pt x="812438" y="0"/>
                  </a:moveTo>
                  <a:lnTo>
                    <a:pt x="767323" y="1651"/>
                  </a:lnTo>
                  <a:lnTo>
                    <a:pt x="722332" y="6521"/>
                  </a:lnTo>
                  <a:lnTo>
                    <a:pt x="677589" y="14487"/>
                  </a:lnTo>
                  <a:lnTo>
                    <a:pt x="633217" y="25426"/>
                  </a:lnTo>
                  <a:lnTo>
                    <a:pt x="589340" y="39212"/>
                  </a:lnTo>
                  <a:lnTo>
                    <a:pt x="546083" y="55722"/>
                  </a:lnTo>
                  <a:lnTo>
                    <a:pt x="503568" y="74833"/>
                  </a:lnTo>
                  <a:lnTo>
                    <a:pt x="461921" y="96421"/>
                  </a:lnTo>
                  <a:lnTo>
                    <a:pt x="421264" y="120361"/>
                  </a:lnTo>
                  <a:lnTo>
                    <a:pt x="381721" y="146530"/>
                  </a:lnTo>
                  <a:lnTo>
                    <a:pt x="343417" y="174804"/>
                  </a:lnTo>
                  <a:lnTo>
                    <a:pt x="306475" y="205059"/>
                  </a:lnTo>
                  <a:lnTo>
                    <a:pt x="271019" y="237172"/>
                  </a:lnTo>
                  <a:lnTo>
                    <a:pt x="237172" y="271019"/>
                  </a:lnTo>
                  <a:lnTo>
                    <a:pt x="205059" y="306475"/>
                  </a:lnTo>
                  <a:lnTo>
                    <a:pt x="174804" y="343417"/>
                  </a:lnTo>
                  <a:lnTo>
                    <a:pt x="146530" y="381721"/>
                  </a:lnTo>
                  <a:lnTo>
                    <a:pt x="120361" y="421264"/>
                  </a:lnTo>
                  <a:lnTo>
                    <a:pt x="96421" y="461921"/>
                  </a:lnTo>
                  <a:lnTo>
                    <a:pt x="74833" y="503568"/>
                  </a:lnTo>
                  <a:lnTo>
                    <a:pt x="55722" y="546083"/>
                  </a:lnTo>
                  <a:lnTo>
                    <a:pt x="39212" y="589340"/>
                  </a:lnTo>
                  <a:lnTo>
                    <a:pt x="25426" y="633217"/>
                  </a:lnTo>
                  <a:lnTo>
                    <a:pt x="14487" y="677589"/>
                  </a:lnTo>
                  <a:lnTo>
                    <a:pt x="6521" y="722332"/>
                  </a:lnTo>
                  <a:lnTo>
                    <a:pt x="1651" y="767323"/>
                  </a:lnTo>
                  <a:lnTo>
                    <a:pt x="0" y="812438"/>
                  </a:lnTo>
                  <a:lnTo>
                    <a:pt x="0" y="4529101"/>
                  </a:lnTo>
                  <a:lnTo>
                    <a:pt x="1651" y="4574217"/>
                  </a:lnTo>
                  <a:lnTo>
                    <a:pt x="6521" y="4619212"/>
                  </a:lnTo>
                  <a:lnTo>
                    <a:pt x="14487" y="4663962"/>
                  </a:lnTo>
                  <a:lnTo>
                    <a:pt x="25426" y="4708342"/>
                  </a:lnTo>
                  <a:lnTo>
                    <a:pt x="39212" y="4752229"/>
                  </a:lnTo>
                  <a:lnTo>
                    <a:pt x="55722" y="4795499"/>
                  </a:lnTo>
                  <a:lnTo>
                    <a:pt x="74833" y="4838028"/>
                  </a:lnTo>
                  <a:lnTo>
                    <a:pt x="96421" y="4879691"/>
                  </a:lnTo>
                  <a:lnTo>
                    <a:pt x="120361" y="4920364"/>
                  </a:lnTo>
                  <a:lnTo>
                    <a:pt x="146530" y="4959924"/>
                  </a:lnTo>
                  <a:lnTo>
                    <a:pt x="174804" y="4998247"/>
                  </a:lnTo>
                  <a:lnTo>
                    <a:pt x="205059" y="5035207"/>
                  </a:lnTo>
                  <a:lnTo>
                    <a:pt x="237172" y="5070683"/>
                  </a:lnTo>
                  <a:lnTo>
                    <a:pt x="271019" y="5104548"/>
                  </a:lnTo>
                  <a:lnTo>
                    <a:pt x="306475" y="5136680"/>
                  </a:lnTo>
                  <a:lnTo>
                    <a:pt x="343417" y="5166954"/>
                  </a:lnTo>
                  <a:lnTo>
                    <a:pt x="381721" y="5195247"/>
                  </a:lnTo>
                  <a:lnTo>
                    <a:pt x="421264" y="5221433"/>
                  </a:lnTo>
                  <a:lnTo>
                    <a:pt x="461921" y="5245390"/>
                  </a:lnTo>
                  <a:lnTo>
                    <a:pt x="503568" y="5266993"/>
                  </a:lnTo>
                  <a:lnTo>
                    <a:pt x="546083" y="5286117"/>
                  </a:lnTo>
                  <a:lnTo>
                    <a:pt x="589340" y="5302640"/>
                  </a:lnTo>
                  <a:lnTo>
                    <a:pt x="633217" y="5316437"/>
                  </a:lnTo>
                  <a:lnTo>
                    <a:pt x="677589" y="5327384"/>
                  </a:lnTo>
                  <a:lnTo>
                    <a:pt x="722332" y="5335357"/>
                  </a:lnTo>
                  <a:lnTo>
                    <a:pt x="767323" y="5340231"/>
                  </a:lnTo>
                  <a:lnTo>
                    <a:pt x="812438" y="5341884"/>
                  </a:lnTo>
                  <a:lnTo>
                    <a:pt x="4730831" y="5341884"/>
                  </a:lnTo>
                  <a:lnTo>
                    <a:pt x="4775947" y="5340231"/>
                  </a:lnTo>
                  <a:lnTo>
                    <a:pt x="4820942" y="5335357"/>
                  </a:lnTo>
                  <a:lnTo>
                    <a:pt x="4865692" y="5327384"/>
                  </a:lnTo>
                  <a:lnTo>
                    <a:pt x="4910072" y="5316437"/>
                  </a:lnTo>
                  <a:lnTo>
                    <a:pt x="4953960" y="5302640"/>
                  </a:lnTo>
                  <a:lnTo>
                    <a:pt x="4997229" y="5286117"/>
                  </a:lnTo>
                  <a:lnTo>
                    <a:pt x="5039758" y="5266993"/>
                  </a:lnTo>
                  <a:lnTo>
                    <a:pt x="5081421" y="5245390"/>
                  </a:lnTo>
                  <a:lnTo>
                    <a:pt x="5122094" y="5221433"/>
                  </a:lnTo>
                  <a:lnTo>
                    <a:pt x="5161654" y="5195247"/>
                  </a:lnTo>
                  <a:lnTo>
                    <a:pt x="5199977" y="5166954"/>
                  </a:lnTo>
                  <a:lnTo>
                    <a:pt x="5236938" y="5136680"/>
                  </a:lnTo>
                  <a:lnTo>
                    <a:pt x="5272413" y="5104548"/>
                  </a:lnTo>
                  <a:lnTo>
                    <a:pt x="5306278" y="5070683"/>
                  </a:lnTo>
                  <a:lnTo>
                    <a:pt x="5338410" y="5035207"/>
                  </a:lnTo>
                  <a:lnTo>
                    <a:pt x="5368684" y="4998247"/>
                  </a:lnTo>
                  <a:lnTo>
                    <a:pt x="5396977" y="4959924"/>
                  </a:lnTo>
                  <a:lnTo>
                    <a:pt x="5423163" y="4920364"/>
                  </a:lnTo>
                  <a:lnTo>
                    <a:pt x="5447120" y="4879691"/>
                  </a:lnTo>
                  <a:lnTo>
                    <a:pt x="5468723" y="4838028"/>
                  </a:lnTo>
                  <a:lnTo>
                    <a:pt x="5487848" y="4795499"/>
                  </a:lnTo>
                  <a:lnTo>
                    <a:pt x="5504371" y="4752229"/>
                  </a:lnTo>
                  <a:lnTo>
                    <a:pt x="5518167" y="4708342"/>
                  </a:lnTo>
                  <a:lnTo>
                    <a:pt x="5529114" y="4663962"/>
                  </a:lnTo>
                  <a:lnTo>
                    <a:pt x="5537087" y="4619212"/>
                  </a:lnTo>
                  <a:lnTo>
                    <a:pt x="5541962" y="4574217"/>
                  </a:lnTo>
                  <a:lnTo>
                    <a:pt x="5543614" y="4529101"/>
                  </a:lnTo>
                  <a:lnTo>
                    <a:pt x="5543614" y="812438"/>
                  </a:lnTo>
                  <a:lnTo>
                    <a:pt x="5541962" y="767323"/>
                  </a:lnTo>
                  <a:lnTo>
                    <a:pt x="5537087" y="722332"/>
                  </a:lnTo>
                  <a:lnTo>
                    <a:pt x="5529114" y="677589"/>
                  </a:lnTo>
                  <a:lnTo>
                    <a:pt x="5518167" y="633217"/>
                  </a:lnTo>
                  <a:lnTo>
                    <a:pt x="5504371" y="589340"/>
                  </a:lnTo>
                  <a:lnTo>
                    <a:pt x="5487848" y="546083"/>
                  </a:lnTo>
                  <a:lnTo>
                    <a:pt x="5468723" y="503568"/>
                  </a:lnTo>
                  <a:lnTo>
                    <a:pt x="5447120" y="461921"/>
                  </a:lnTo>
                  <a:lnTo>
                    <a:pt x="5423163" y="421264"/>
                  </a:lnTo>
                  <a:lnTo>
                    <a:pt x="5396977" y="381721"/>
                  </a:lnTo>
                  <a:lnTo>
                    <a:pt x="5368684" y="343417"/>
                  </a:lnTo>
                  <a:lnTo>
                    <a:pt x="5338410" y="306475"/>
                  </a:lnTo>
                  <a:lnTo>
                    <a:pt x="5306278" y="271019"/>
                  </a:lnTo>
                  <a:lnTo>
                    <a:pt x="5272413" y="237172"/>
                  </a:lnTo>
                  <a:lnTo>
                    <a:pt x="5236938" y="205059"/>
                  </a:lnTo>
                  <a:lnTo>
                    <a:pt x="5199977" y="174804"/>
                  </a:lnTo>
                  <a:lnTo>
                    <a:pt x="5161654" y="146530"/>
                  </a:lnTo>
                  <a:lnTo>
                    <a:pt x="5122094" y="120361"/>
                  </a:lnTo>
                  <a:lnTo>
                    <a:pt x="5081421" y="96421"/>
                  </a:lnTo>
                  <a:lnTo>
                    <a:pt x="5039758" y="74833"/>
                  </a:lnTo>
                  <a:lnTo>
                    <a:pt x="4997229" y="55722"/>
                  </a:lnTo>
                  <a:lnTo>
                    <a:pt x="4953960" y="39212"/>
                  </a:lnTo>
                  <a:lnTo>
                    <a:pt x="4910072" y="25426"/>
                  </a:lnTo>
                  <a:lnTo>
                    <a:pt x="4865692" y="14487"/>
                  </a:lnTo>
                  <a:lnTo>
                    <a:pt x="4820942" y="6521"/>
                  </a:lnTo>
                  <a:lnTo>
                    <a:pt x="4775947" y="1651"/>
                  </a:lnTo>
                  <a:lnTo>
                    <a:pt x="4730831" y="0"/>
                  </a:lnTo>
                  <a:lnTo>
                    <a:pt x="812438" y="0"/>
                  </a:lnTo>
                  <a:close/>
                </a:path>
              </a:pathLst>
            </a:custGeom>
            <a:ln w="9732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7">
              <a:extLst>
                <a:ext uri="{FF2B5EF4-FFF2-40B4-BE49-F238E27FC236}">
                  <a16:creationId xmlns:a16="http://schemas.microsoft.com/office/drawing/2014/main" id="{BFBDF4BF-4FC0-B549-9860-0BF0D3B9A567}"/>
                </a:ext>
              </a:extLst>
            </p:cNvPr>
            <p:cNvSpPr/>
            <p:nvPr/>
          </p:nvSpPr>
          <p:spPr>
            <a:xfrm>
              <a:off x="1259924" y="628364"/>
              <a:ext cx="5543550" cy="5342255"/>
            </a:xfrm>
            <a:custGeom>
              <a:avLst/>
              <a:gdLst/>
              <a:ahLst/>
              <a:cxnLst/>
              <a:rect l="l" t="t" r="r" b="b"/>
              <a:pathLst>
                <a:path w="5543550" h="5342255">
                  <a:moveTo>
                    <a:pt x="4652898" y="5341884"/>
                  </a:moveTo>
                  <a:lnTo>
                    <a:pt x="890026" y="5341884"/>
                  </a:lnTo>
                  <a:lnTo>
                    <a:pt x="845525" y="5340416"/>
                  </a:lnTo>
                  <a:lnTo>
                    <a:pt x="801125" y="5336080"/>
                  </a:lnTo>
                  <a:lnTo>
                    <a:pt x="756925" y="5328973"/>
                  </a:lnTo>
                  <a:lnTo>
                    <a:pt x="713024" y="5319196"/>
                  </a:lnTo>
                  <a:lnTo>
                    <a:pt x="669520" y="5306846"/>
                  </a:lnTo>
                  <a:lnTo>
                    <a:pt x="626512" y="5292023"/>
                  </a:lnTo>
                  <a:lnTo>
                    <a:pt x="584099" y="5274826"/>
                  </a:lnTo>
                  <a:lnTo>
                    <a:pt x="542380" y="5255353"/>
                  </a:lnTo>
                  <a:lnTo>
                    <a:pt x="501453" y="5233704"/>
                  </a:lnTo>
                  <a:lnTo>
                    <a:pt x="461418" y="5209977"/>
                  </a:lnTo>
                  <a:lnTo>
                    <a:pt x="422373" y="5184271"/>
                  </a:lnTo>
                  <a:lnTo>
                    <a:pt x="384417" y="5156686"/>
                  </a:lnTo>
                  <a:lnTo>
                    <a:pt x="347648" y="5127321"/>
                  </a:lnTo>
                  <a:lnTo>
                    <a:pt x="312165" y="5096273"/>
                  </a:lnTo>
                  <a:lnTo>
                    <a:pt x="278068" y="5063643"/>
                  </a:lnTo>
                  <a:lnTo>
                    <a:pt x="245455" y="5029528"/>
                  </a:lnTo>
                  <a:lnTo>
                    <a:pt x="214424" y="4994029"/>
                  </a:lnTo>
                  <a:lnTo>
                    <a:pt x="185075" y="4957243"/>
                  </a:lnTo>
                  <a:lnTo>
                    <a:pt x="157507" y="4919271"/>
                  </a:lnTo>
                  <a:lnTo>
                    <a:pt x="131817" y="4880210"/>
                  </a:lnTo>
                  <a:lnTo>
                    <a:pt x="108105" y="4840159"/>
                  </a:lnTo>
                  <a:lnTo>
                    <a:pt x="86470" y="4799219"/>
                  </a:lnTo>
                  <a:lnTo>
                    <a:pt x="67010" y="4757487"/>
                  </a:lnTo>
                  <a:lnTo>
                    <a:pt x="49824" y="4715062"/>
                  </a:lnTo>
                  <a:lnTo>
                    <a:pt x="35012" y="4672044"/>
                  </a:lnTo>
                  <a:lnTo>
                    <a:pt x="22671" y="4628531"/>
                  </a:lnTo>
                  <a:lnTo>
                    <a:pt x="12900" y="4584623"/>
                  </a:lnTo>
                  <a:lnTo>
                    <a:pt x="5799" y="4540417"/>
                  </a:lnTo>
                  <a:lnTo>
                    <a:pt x="1466" y="4496014"/>
                  </a:lnTo>
                  <a:lnTo>
                    <a:pt x="0" y="4451512"/>
                  </a:lnTo>
                  <a:lnTo>
                    <a:pt x="0" y="890026"/>
                  </a:lnTo>
                  <a:lnTo>
                    <a:pt x="1466" y="845525"/>
                  </a:lnTo>
                  <a:lnTo>
                    <a:pt x="5799" y="801125"/>
                  </a:lnTo>
                  <a:lnTo>
                    <a:pt x="12900" y="756925"/>
                  </a:lnTo>
                  <a:lnTo>
                    <a:pt x="22671" y="713024"/>
                  </a:lnTo>
                  <a:lnTo>
                    <a:pt x="35012" y="669520"/>
                  </a:lnTo>
                  <a:lnTo>
                    <a:pt x="49824" y="626512"/>
                  </a:lnTo>
                  <a:lnTo>
                    <a:pt x="67010" y="584099"/>
                  </a:lnTo>
                  <a:lnTo>
                    <a:pt x="86470" y="542380"/>
                  </a:lnTo>
                  <a:lnTo>
                    <a:pt x="108105" y="501453"/>
                  </a:lnTo>
                  <a:lnTo>
                    <a:pt x="131817" y="461418"/>
                  </a:lnTo>
                  <a:lnTo>
                    <a:pt x="157507" y="422373"/>
                  </a:lnTo>
                  <a:lnTo>
                    <a:pt x="185075" y="384417"/>
                  </a:lnTo>
                  <a:lnTo>
                    <a:pt x="214424" y="347648"/>
                  </a:lnTo>
                  <a:lnTo>
                    <a:pt x="245455" y="312165"/>
                  </a:lnTo>
                  <a:lnTo>
                    <a:pt x="278068" y="278068"/>
                  </a:lnTo>
                  <a:lnTo>
                    <a:pt x="312165" y="245455"/>
                  </a:lnTo>
                  <a:lnTo>
                    <a:pt x="347648" y="214424"/>
                  </a:lnTo>
                  <a:lnTo>
                    <a:pt x="384417" y="185075"/>
                  </a:lnTo>
                  <a:lnTo>
                    <a:pt x="422373" y="157507"/>
                  </a:lnTo>
                  <a:lnTo>
                    <a:pt x="461418" y="131817"/>
                  </a:lnTo>
                  <a:lnTo>
                    <a:pt x="501453" y="108105"/>
                  </a:lnTo>
                  <a:lnTo>
                    <a:pt x="542380" y="86470"/>
                  </a:lnTo>
                  <a:lnTo>
                    <a:pt x="584099" y="67010"/>
                  </a:lnTo>
                  <a:lnTo>
                    <a:pt x="626512" y="49824"/>
                  </a:lnTo>
                  <a:lnTo>
                    <a:pt x="669520" y="35012"/>
                  </a:lnTo>
                  <a:lnTo>
                    <a:pt x="713024" y="22671"/>
                  </a:lnTo>
                  <a:lnTo>
                    <a:pt x="756925" y="12900"/>
                  </a:lnTo>
                  <a:lnTo>
                    <a:pt x="801125" y="5799"/>
                  </a:lnTo>
                  <a:lnTo>
                    <a:pt x="845525" y="1466"/>
                  </a:lnTo>
                  <a:lnTo>
                    <a:pt x="890026" y="0"/>
                  </a:lnTo>
                  <a:lnTo>
                    <a:pt x="4652898" y="0"/>
                  </a:lnTo>
                  <a:lnTo>
                    <a:pt x="4697366" y="1466"/>
                  </a:lnTo>
                  <a:lnTo>
                    <a:pt x="4741738" y="5799"/>
                  </a:lnTo>
                  <a:lnTo>
                    <a:pt x="4785915" y="12900"/>
                  </a:lnTo>
                  <a:lnTo>
                    <a:pt x="4829796" y="22671"/>
                  </a:lnTo>
                  <a:lnTo>
                    <a:pt x="4873284" y="35012"/>
                  </a:lnTo>
                  <a:lnTo>
                    <a:pt x="4916279" y="49824"/>
                  </a:lnTo>
                  <a:lnTo>
                    <a:pt x="4958683" y="67010"/>
                  </a:lnTo>
                  <a:lnTo>
                    <a:pt x="5000395" y="86470"/>
                  </a:lnTo>
                  <a:lnTo>
                    <a:pt x="5041318" y="108105"/>
                  </a:lnTo>
                  <a:lnTo>
                    <a:pt x="5081352" y="131817"/>
                  </a:lnTo>
                  <a:lnTo>
                    <a:pt x="5120399" y="157507"/>
                  </a:lnTo>
                  <a:lnTo>
                    <a:pt x="5158358" y="185075"/>
                  </a:lnTo>
                  <a:lnTo>
                    <a:pt x="5195132" y="214424"/>
                  </a:lnTo>
                  <a:lnTo>
                    <a:pt x="5230621" y="245455"/>
                  </a:lnTo>
                  <a:lnTo>
                    <a:pt x="5264726" y="278068"/>
                  </a:lnTo>
                  <a:lnTo>
                    <a:pt x="5297349" y="312165"/>
                  </a:lnTo>
                  <a:lnTo>
                    <a:pt x="5328389" y="347648"/>
                  </a:lnTo>
                  <a:lnTo>
                    <a:pt x="5357749" y="384417"/>
                  </a:lnTo>
                  <a:lnTo>
                    <a:pt x="5385329" y="422373"/>
                  </a:lnTo>
                  <a:lnTo>
                    <a:pt x="5411030" y="461418"/>
                  </a:lnTo>
                  <a:lnTo>
                    <a:pt x="5434753" y="501453"/>
                  </a:lnTo>
                  <a:lnTo>
                    <a:pt x="5456400" y="542380"/>
                  </a:lnTo>
                  <a:lnTo>
                    <a:pt x="5475870" y="584099"/>
                  </a:lnTo>
                  <a:lnTo>
                    <a:pt x="5493066" y="626512"/>
                  </a:lnTo>
                  <a:lnTo>
                    <a:pt x="5507888" y="669520"/>
                  </a:lnTo>
                  <a:lnTo>
                    <a:pt x="5520237" y="713024"/>
                  </a:lnTo>
                  <a:lnTo>
                    <a:pt x="5530014" y="756925"/>
                  </a:lnTo>
                  <a:lnTo>
                    <a:pt x="5537120" y="801125"/>
                  </a:lnTo>
                  <a:lnTo>
                    <a:pt x="5541457" y="845525"/>
                  </a:lnTo>
                  <a:lnTo>
                    <a:pt x="5542924" y="890026"/>
                  </a:lnTo>
                  <a:lnTo>
                    <a:pt x="5542924" y="4451512"/>
                  </a:lnTo>
                  <a:lnTo>
                    <a:pt x="5541457" y="4496014"/>
                  </a:lnTo>
                  <a:lnTo>
                    <a:pt x="5537120" y="4540417"/>
                  </a:lnTo>
                  <a:lnTo>
                    <a:pt x="5530014" y="4584623"/>
                  </a:lnTo>
                  <a:lnTo>
                    <a:pt x="5520237" y="4628531"/>
                  </a:lnTo>
                  <a:lnTo>
                    <a:pt x="5507888" y="4672044"/>
                  </a:lnTo>
                  <a:lnTo>
                    <a:pt x="5493066" y="4715062"/>
                  </a:lnTo>
                  <a:lnTo>
                    <a:pt x="5475870" y="4757487"/>
                  </a:lnTo>
                  <a:lnTo>
                    <a:pt x="5456400" y="4799219"/>
                  </a:lnTo>
                  <a:lnTo>
                    <a:pt x="5434753" y="4840159"/>
                  </a:lnTo>
                  <a:lnTo>
                    <a:pt x="5411030" y="4880210"/>
                  </a:lnTo>
                  <a:lnTo>
                    <a:pt x="5385329" y="4919271"/>
                  </a:lnTo>
                  <a:lnTo>
                    <a:pt x="5357749" y="4957243"/>
                  </a:lnTo>
                  <a:lnTo>
                    <a:pt x="5328389" y="4994029"/>
                  </a:lnTo>
                  <a:lnTo>
                    <a:pt x="5297349" y="5029528"/>
                  </a:lnTo>
                  <a:lnTo>
                    <a:pt x="5264726" y="5063643"/>
                  </a:lnTo>
                  <a:lnTo>
                    <a:pt x="5230621" y="5096273"/>
                  </a:lnTo>
                  <a:lnTo>
                    <a:pt x="5195132" y="5127321"/>
                  </a:lnTo>
                  <a:lnTo>
                    <a:pt x="5158358" y="5156686"/>
                  </a:lnTo>
                  <a:lnTo>
                    <a:pt x="5120399" y="5184271"/>
                  </a:lnTo>
                  <a:lnTo>
                    <a:pt x="5081352" y="5209977"/>
                  </a:lnTo>
                  <a:lnTo>
                    <a:pt x="5041318" y="5233704"/>
                  </a:lnTo>
                  <a:lnTo>
                    <a:pt x="5000395" y="5255353"/>
                  </a:lnTo>
                  <a:lnTo>
                    <a:pt x="4958683" y="5274826"/>
                  </a:lnTo>
                  <a:lnTo>
                    <a:pt x="4916279" y="5292023"/>
                  </a:lnTo>
                  <a:lnTo>
                    <a:pt x="4873284" y="5306846"/>
                  </a:lnTo>
                  <a:lnTo>
                    <a:pt x="4829796" y="5319196"/>
                  </a:lnTo>
                  <a:lnTo>
                    <a:pt x="4785915" y="5328973"/>
                  </a:lnTo>
                  <a:lnTo>
                    <a:pt x="4741738" y="5336080"/>
                  </a:lnTo>
                  <a:lnTo>
                    <a:pt x="4697366" y="5340416"/>
                  </a:lnTo>
                  <a:lnTo>
                    <a:pt x="4652898" y="5341884"/>
                  </a:lnTo>
                  <a:close/>
                </a:path>
              </a:pathLst>
            </a:custGeom>
            <a:solidFill>
              <a:srgbClr val="FBFB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8">
              <a:extLst>
                <a:ext uri="{FF2B5EF4-FFF2-40B4-BE49-F238E27FC236}">
                  <a16:creationId xmlns:a16="http://schemas.microsoft.com/office/drawing/2014/main" id="{FA6F3BDF-2A00-AA46-BE62-BBCADE9AF369}"/>
                </a:ext>
              </a:extLst>
            </p:cNvPr>
            <p:cNvSpPr/>
            <p:nvPr/>
          </p:nvSpPr>
          <p:spPr>
            <a:xfrm>
              <a:off x="1259924" y="628364"/>
              <a:ext cx="5543550" cy="5342255"/>
            </a:xfrm>
            <a:custGeom>
              <a:avLst/>
              <a:gdLst/>
              <a:ahLst/>
              <a:cxnLst/>
              <a:rect l="l" t="t" r="r" b="b"/>
              <a:pathLst>
                <a:path w="5543550" h="5342255">
                  <a:moveTo>
                    <a:pt x="890026" y="0"/>
                  </a:moveTo>
                  <a:lnTo>
                    <a:pt x="845525" y="1466"/>
                  </a:lnTo>
                  <a:lnTo>
                    <a:pt x="801125" y="5799"/>
                  </a:lnTo>
                  <a:lnTo>
                    <a:pt x="756925" y="12900"/>
                  </a:lnTo>
                  <a:lnTo>
                    <a:pt x="713024" y="22671"/>
                  </a:lnTo>
                  <a:lnTo>
                    <a:pt x="669520" y="35012"/>
                  </a:lnTo>
                  <a:lnTo>
                    <a:pt x="626512" y="49824"/>
                  </a:lnTo>
                  <a:lnTo>
                    <a:pt x="584099" y="67010"/>
                  </a:lnTo>
                  <a:lnTo>
                    <a:pt x="542380" y="86470"/>
                  </a:lnTo>
                  <a:lnTo>
                    <a:pt x="501453" y="108105"/>
                  </a:lnTo>
                  <a:lnTo>
                    <a:pt x="461418" y="131817"/>
                  </a:lnTo>
                  <a:lnTo>
                    <a:pt x="422373" y="157507"/>
                  </a:lnTo>
                  <a:lnTo>
                    <a:pt x="384417" y="185075"/>
                  </a:lnTo>
                  <a:lnTo>
                    <a:pt x="347648" y="214424"/>
                  </a:lnTo>
                  <a:lnTo>
                    <a:pt x="312165" y="245455"/>
                  </a:lnTo>
                  <a:lnTo>
                    <a:pt x="278068" y="278068"/>
                  </a:lnTo>
                  <a:lnTo>
                    <a:pt x="245455" y="312165"/>
                  </a:lnTo>
                  <a:lnTo>
                    <a:pt x="214424" y="347648"/>
                  </a:lnTo>
                  <a:lnTo>
                    <a:pt x="185075" y="384417"/>
                  </a:lnTo>
                  <a:lnTo>
                    <a:pt x="157507" y="422373"/>
                  </a:lnTo>
                  <a:lnTo>
                    <a:pt x="131817" y="461418"/>
                  </a:lnTo>
                  <a:lnTo>
                    <a:pt x="108105" y="501453"/>
                  </a:lnTo>
                  <a:lnTo>
                    <a:pt x="86470" y="542380"/>
                  </a:lnTo>
                  <a:lnTo>
                    <a:pt x="67010" y="584099"/>
                  </a:lnTo>
                  <a:lnTo>
                    <a:pt x="49824" y="626512"/>
                  </a:lnTo>
                  <a:lnTo>
                    <a:pt x="35012" y="669520"/>
                  </a:lnTo>
                  <a:lnTo>
                    <a:pt x="22671" y="713024"/>
                  </a:lnTo>
                  <a:lnTo>
                    <a:pt x="12900" y="756925"/>
                  </a:lnTo>
                  <a:lnTo>
                    <a:pt x="5799" y="801125"/>
                  </a:lnTo>
                  <a:lnTo>
                    <a:pt x="1466" y="845525"/>
                  </a:lnTo>
                  <a:lnTo>
                    <a:pt x="0" y="890026"/>
                  </a:lnTo>
                  <a:lnTo>
                    <a:pt x="0" y="4451512"/>
                  </a:lnTo>
                  <a:lnTo>
                    <a:pt x="1466" y="4496014"/>
                  </a:lnTo>
                  <a:lnTo>
                    <a:pt x="5799" y="4540417"/>
                  </a:lnTo>
                  <a:lnTo>
                    <a:pt x="12900" y="4584623"/>
                  </a:lnTo>
                  <a:lnTo>
                    <a:pt x="22671" y="4628531"/>
                  </a:lnTo>
                  <a:lnTo>
                    <a:pt x="35012" y="4672044"/>
                  </a:lnTo>
                  <a:lnTo>
                    <a:pt x="49824" y="4715062"/>
                  </a:lnTo>
                  <a:lnTo>
                    <a:pt x="67010" y="4757487"/>
                  </a:lnTo>
                  <a:lnTo>
                    <a:pt x="86470" y="4799219"/>
                  </a:lnTo>
                  <a:lnTo>
                    <a:pt x="108105" y="4840159"/>
                  </a:lnTo>
                  <a:lnTo>
                    <a:pt x="131817" y="4880210"/>
                  </a:lnTo>
                  <a:lnTo>
                    <a:pt x="157507" y="4919271"/>
                  </a:lnTo>
                  <a:lnTo>
                    <a:pt x="185075" y="4957243"/>
                  </a:lnTo>
                  <a:lnTo>
                    <a:pt x="214424" y="4994029"/>
                  </a:lnTo>
                  <a:lnTo>
                    <a:pt x="245455" y="5029528"/>
                  </a:lnTo>
                  <a:lnTo>
                    <a:pt x="278068" y="5063643"/>
                  </a:lnTo>
                  <a:lnTo>
                    <a:pt x="312165" y="5096273"/>
                  </a:lnTo>
                  <a:lnTo>
                    <a:pt x="347648" y="5127321"/>
                  </a:lnTo>
                  <a:lnTo>
                    <a:pt x="384417" y="5156686"/>
                  </a:lnTo>
                  <a:lnTo>
                    <a:pt x="422373" y="5184272"/>
                  </a:lnTo>
                  <a:lnTo>
                    <a:pt x="461418" y="5209977"/>
                  </a:lnTo>
                  <a:lnTo>
                    <a:pt x="501453" y="5233704"/>
                  </a:lnTo>
                  <a:lnTo>
                    <a:pt x="542380" y="5255353"/>
                  </a:lnTo>
                  <a:lnTo>
                    <a:pt x="584099" y="5274826"/>
                  </a:lnTo>
                  <a:lnTo>
                    <a:pt x="626512" y="5292023"/>
                  </a:lnTo>
                  <a:lnTo>
                    <a:pt x="669520" y="5306846"/>
                  </a:lnTo>
                  <a:lnTo>
                    <a:pt x="713024" y="5319196"/>
                  </a:lnTo>
                  <a:lnTo>
                    <a:pt x="756925" y="5328973"/>
                  </a:lnTo>
                  <a:lnTo>
                    <a:pt x="801125" y="5336080"/>
                  </a:lnTo>
                  <a:lnTo>
                    <a:pt x="845525" y="5340416"/>
                  </a:lnTo>
                  <a:lnTo>
                    <a:pt x="890026" y="5341884"/>
                  </a:lnTo>
                  <a:lnTo>
                    <a:pt x="4652898" y="5341884"/>
                  </a:lnTo>
                  <a:lnTo>
                    <a:pt x="4697366" y="5340416"/>
                  </a:lnTo>
                  <a:lnTo>
                    <a:pt x="4741738" y="5336080"/>
                  </a:lnTo>
                  <a:lnTo>
                    <a:pt x="4785915" y="5328973"/>
                  </a:lnTo>
                  <a:lnTo>
                    <a:pt x="4829796" y="5319196"/>
                  </a:lnTo>
                  <a:lnTo>
                    <a:pt x="4873284" y="5306846"/>
                  </a:lnTo>
                  <a:lnTo>
                    <a:pt x="4916279" y="5292023"/>
                  </a:lnTo>
                  <a:lnTo>
                    <a:pt x="4958683" y="5274826"/>
                  </a:lnTo>
                  <a:lnTo>
                    <a:pt x="5000395" y="5255353"/>
                  </a:lnTo>
                  <a:lnTo>
                    <a:pt x="5041318" y="5233704"/>
                  </a:lnTo>
                  <a:lnTo>
                    <a:pt x="5081352" y="5209977"/>
                  </a:lnTo>
                  <a:lnTo>
                    <a:pt x="5120399" y="5184272"/>
                  </a:lnTo>
                  <a:lnTo>
                    <a:pt x="5158358" y="5156686"/>
                  </a:lnTo>
                  <a:lnTo>
                    <a:pt x="5195132" y="5127321"/>
                  </a:lnTo>
                  <a:lnTo>
                    <a:pt x="5230621" y="5096273"/>
                  </a:lnTo>
                  <a:lnTo>
                    <a:pt x="5264726" y="5063643"/>
                  </a:lnTo>
                  <a:lnTo>
                    <a:pt x="5297349" y="5029528"/>
                  </a:lnTo>
                  <a:lnTo>
                    <a:pt x="5328389" y="4994029"/>
                  </a:lnTo>
                  <a:lnTo>
                    <a:pt x="5357749" y="4957243"/>
                  </a:lnTo>
                  <a:lnTo>
                    <a:pt x="5385329" y="4919271"/>
                  </a:lnTo>
                  <a:lnTo>
                    <a:pt x="5411030" y="4880210"/>
                  </a:lnTo>
                  <a:lnTo>
                    <a:pt x="5434753" y="4840159"/>
                  </a:lnTo>
                  <a:lnTo>
                    <a:pt x="5456400" y="4799219"/>
                  </a:lnTo>
                  <a:lnTo>
                    <a:pt x="5475870" y="4757487"/>
                  </a:lnTo>
                  <a:lnTo>
                    <a:pt x="5493066" y="4715062"/>
                  </a:lnTo>
                  <a:lnTo>
                    <a:pt x="5507888" y="4672044"/>
                  </a:lnTo>
                  <a:lnTo>
                    <a:pt x="5520237" y="4628531"/>
                  </a:lnTo>
                  <a:lnTo>
                    <a:pt x="5530014" y="4584623"/>
                  </a:lnTo>
                  <a:lnTo>
                    <a:pt x="5537120" y="4540417"/>
                  </a:lnTo>
                  <a:lnTo>
                    <a:pt x="5541457" y="4496014"/>
                  </a:lnTo>
                  <a:lnTo>
                    <a:pt x="5542924" y="4451512"/>
                  </a:lnTo>
                  <a:lnTo>
                    <a:pt x="5542924" y="890026"/>
                  </a:lnTo>
                  <a:lnTo>
                    <a:pt x="5541457" y="845525"/>
                  </a:lnTo>
                  <a:lnTo>
                    <a:pt x="5537120" y="801125"/>
                  </a:lnTo>
                  <a:lnTo>
                    <a:pt x="5530014" y="756925"/>
                  </a:lnTo>
                  <a:lnTo>
                    <a:pt x="5520237" y="713024"/>
                  </a:lnTo>
                  <a:lnTo>
                    <a:pt x="5507888" y="669520"/>
                  </a:lnTo>
                  <a:lnTo>
                    <a:pt x="5493066" y="626512"/>
                  </a:lnTo>
                  <a:lnTo>
                    <a:pt x="5475870" y="584099"/>
                  </a:lnTo>
                  <a:lnTo>
                    <a:pt x="5456400" y="542380"/>
                  </a:lnTo>
                  <a:lnTo>
                    <a:pt x="5434753" y="501453"/>
                  </a:lnTo>
                  <a:lnTo>
                    <a:pt x="5411030" y="461418"/>
                  </a:lnTo>
                  <a:lnTo>
                    <a:pt x="5385329" y="422373"/>
                  </a:lnTo>
                  <a:lnTo>
                    <a:pt x="5357749" y="384417"/>
                  </a:lnTo>
                  <a:lnTo>
                    <a:pt x="5328389" y="347648"/>
                  </a:lnTo>
                  <a:lnTo>
                    <a:pt x="5297349" y="312165"/>
                  </a:lnTo>
                  <a:lnTo>
                    <a:pt x="5264726" y="278068"/>
                  </a:lnTo>
                  <a:lnTo>
                    <a:pt x="5230621" y="245455"/>
                  </a:lnTo>
                  <a:lnTo>
                    <a:pt x="5195132" y="214424"/>
                  </a:lnTo>
                  <a:lnTo>
                    <a:pt x="5158358" y="185075"/>
                  </a:lnTo>
                  <a:lnTo>
                    <a:pt x="5120399" y="157507"/>
                  </a:lnTo>
                  <a:lnTo>
                    <a:pt x="5081352" y="131817"/>
                  </a:lnTo>
                  <a:lnTo>
                    <a:pt x="5041318" y="108105"/>
                  </a:lnTo>
                  <a:lnTo>
                    <a:pt x="5000395" y="86470"/>
                  </a:lnTo>
                  <a:lnTo>
                    <a:pt x="4958683" y="67010"/>
                  </a:lnTo>
                  <a:lnTo>
                    <a:pt x="4916279" y="49824"/>
                  </a:lnTo>
                  <a:lnTo>
                    <a:pt x="4873284" y="35012"/>
                  </a:lnTo>
                  <a:lnTo>
                    <a:pt x="4829796" y="22671"/>
                  </a:lnTo>
                  <a:lnTo>
                    <a:pt x="4785915" y="12900"/>
                  </a:lnTo>
                  <a:lnTo>
                    <a:pt x="4741738" y="5799"/>
                  </a:lnTo>
                  <a:lnTo>
                    <a:pt x="4697366" y="1466"/>
                  </a:lnTo>
                  <a:lnTo>
                    <a:pt x="4652898" y="0"/>
                  </a:lnTo>
                  <a:lnTo>
                    <a:pt x="890026" y="0"/>
                  </a:lnTo>
                  <a:close/>
                </a:path>
              </a:pathLst>
            </a:custGeom>
            <a:ln w="9732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9">
              <a:extLst>
                <a:ext uri="{FF2B5EF4-FFF2-40B4-BE49-F238E27FC236}">
                  <a16:creationId xmlns:a16="http://schemas.microsoft.com/office/drawing/2014/main" id="{4309F510-A700-4540-BAD6-A4200A85FD29}"/>
                </a:ext>
              </a:extLst>
            </p:cNvPr>
            <p:cNvSpPr/>
            <p:nvPr/>
          </p:nvSpPr>
          <p:spPr>
            <a:xfrm>
              <a:off x="3779999" y="628364"/>
              <a:ext cx="3023235" cy="5342255"/>
            </a:xfrm>
            <a:custGeom>
              <a:avLst/>
              <a:gdLst/>
              <a:ahLst/>
              <a:cxnLst/>
              <a:rect l="l" t="t" r="r" b="b"/>
              <a:pathLst>
                <a:path w="3023234" h="5342255">
                  <a:moveTo>
                    <a:pt x="2263860" y="5341884"/>
                  </a:moveTo>
                  <a:lnTo>
                    <a:pt x="758643" y="5341884"/>
                  </a:lnTo>
                  <a:lnTo>
                    <a:pt x="713149" y="5340086"/>
                  </a:lnTo>
                  <a:lnTo>
                    <a:pt x="667800" y="5334789"/>
                  </a:lnTo>
                  <a:lnTo>
                    <a:pt x="622743" y="5326139"/>
                  </a:lnTo>
                  <a:lnTo>
                    <a:pt x="578122" y="5314282"/>
                  </a:lnTo>
                  <a:lnTo>
                    <a:pt x="534084" y="5299364"/>
                  </a:lnTo>
                  <a:lnTo>
                    <a:pt x="490775" y="5281531"/>
                  </a:lnTo>
                  <a:lnTo>
                    <a:pt x="448340" y="5260928"/>
                  </a:lnTo>
                  <a:lnTo>
                    <a:pt x="406924" y="5237702"/>
                  </a:lnTo>
                  <a:lnTo>
                    <a:pt x="366673" y="5211999"/>
                  </a:lnTo>
                  <a:lnTo>
                    <a:pt x="327733" y="5183964"/>
                  </a:lnTo>
                  <a:lnTo>
                    <a:pt x="290250" y="5153744"/>
                  </a:lnTo>
                  <a:lnTo>
                    <a:pt x="254370" y="5121484"/>
                  </a:lnTo>
                  <a:lnTo>
                    <a:pt x="220237" y="5087331"/>
                  </a:lnTo>
                  <a:lnTo>
                    <a:pt x="187997" y="5051429"/>
                  </a:lnTo>
                  <a:lnTo>
                    <a:pt x="157797" y="5013926"/>
                  </a:lnTo>
                  <a:lnTo>
                    <a:pt x="129782" y="4974967"/>
                  </a:lnTo>
                  <a:lnTo>
                    <a:pt x="104098" y="4934698"/>
                  </a:lnTo>
                  <a:lnTo>
                    <a:pt x="80889" y="4893265"/>
                  </a:lnTo>
                  <a:lnTo>
                    <a:pt x="60303" y="4850813"/>
                  </a:lnTo>
                  <a:lnTo>
                    <a:pt x="42484" y="4807490"/>
                  </a:lnTo>
                  <a:lnTo>
                    <a:pt x="27578" y="4763440"/>
                  </a:lnTo>
                  <a:lnTo>
                    <a:pt x="15731" y="4718809"/>
                  </a:lnTo>
                  <a:lnTo>
                    <a:pt x="7088" y="4673745"/>
                  </a:lnTo>
                  <a:lnTo>
                    <a:pt x="1796" y="4628391"/>
                  </a:lnTo>
                  <a:lnTo>
                    <a:pt x="0" y="4582895"/>
                  </a:lnTo>
                  <a:lnTo>
                    <a:pt x="0" y="758643"/>
                  </a:lnTo>
                  <a:lnTo>
                    <a:pt x="1796" y="713149"/>
                  </a:lnTo>
                  <a:lnTo>
                    <a:pt x="7088" y="667800"/>
                  </a:lnTo>
                  <a:lnTo>
                    <a:pt x="15731" y="622743"/>
                  </a:lnTo>
                  <a:lnTo>
                    <a:pt x="27578" y="578122"/>
                  </a:lnTo>
                  <a:lnTo>
                    <a:pt x="42484" y="534084"/>
                  </a:lnTo>
                  <a:lnTo>
                    <a:pt x="60303" y="490775"/>
                  </a:lnTo>
                  <a:lnTo>
                    <a:pt x="80889" y="448340"/>
                  </a:lnTo>
                  <a:lnTo>
                    <a:pt x="104098" y="406924"/>
                  </a:lnTo>
                  <a:lnTo>
                    <a:pt x="129782" y="366673"/>
                  </a:lnTo>
                  <a:lnTo>
                    <a:pt x="157797" y="327733"/>
                  </a:lnTo>
                  <a:lnTo>
                    <a:pt x="187997" y="290250"/>
                  </a:lnTo>
                  <a:lnTo>
                    <a:pt x="220237" y="254370"/>
                  </a:lnTo>
                  <a:lnTo>
                    <a:pt x="254370" y="220237"/>
                  </a:lnTo>
                  <a:lnTo>
                    <a:pt x="290250" y="187997"/>
                  </a:lnTo>
                  <a:lnTo>
                    <a:pt x="327733" y="157797"/>
                  </a:lnTo>
                  <a:lnTo>
                    <a:pt x="366673" y="129782"/>
                  </a:lnTo>
                  <a:lnTo>
                    <a:pt x="406924" y="104098"/>
                  </a:lnTo>
                  <a:lnTo>
                    <a:pt x="448340" y="80889"/>
                  </a:lnTo>
                  <a:lnTo>
                    <a:pt x="490775" y="60303"/>
                  </a:lnTo>
                  <a:lnTo>
                    <a:pt x="534084" y="42484"/>
                  </a:lnTo>
                  <a:lnTo>
                    <a:pt x="578122" y="27578"/>
                  </a:lnTo>
                  <a:lnTo>
                    <a:pt x="622743" y="15731"/>
                  </a:lnTo>
                  <a:lnTo>
                    <a:pt x="667800" y="7088"/>
                  </a:lnTo>
                  <a:lnTo>
                    <a:pt x="713149" y="1796"/>
                  </a:lnTo>
                  <a:lnTo>
                    <a:pt x="758643" y="0"/>
                  </a:lnTo>
                  <a:lnTo>
                    <a:pt x="2263860" y="0"/>
                  </a:lnTo>
                  <a:lnTo>
                    <a:pt x="2309356" y="1796"/>
                  </a:lnTo>
                  <a:lnTo>
                    <a:pt x="2354710" y="7088"/>
                  </a:lnTo>
                  <a:lnTo>
                    <a:pt x="2399774" y="15731"/>
                  </a:lnTo>
                  <a:lnTo>
                    <a:pt x="2444405" y="27578"/>
                  </a:lnTo>
                  <a:lnTo>
                    <a:pt x="2488455" y="42484"/>
                  </a:lnTo>
                  <a:lnTo>
                    <a:pt x="2531778" y="60303"/>
                  </a:lnTo>
                  <a:lnTo>
                    <a:pt x="2574230" y="80889"/>
                  </a:lnTo>
                  <a:lnTo>
                    <a:pt x="2615663" y="104098"/>
                  </a:lnTo>
                  <a:lnTo>
                    <a:pt x="2655932" y="129782"/>
                  </a:lnTo>
                  <a:lnTo>
                    <a:pt x="2694891" y="157797"/>
                  </a:lnTo>
                  <a:lnTo>
                    <a:pt x="2732394" y="187997"/>
                  </a:lnTo>
                  <a:lnTo>
                    <a:pt x="2768296" y="220237"/>
                  </a:lnTo>
                  <a:lnTo>
                    <a:pt x="2802449" y="254370"/>
                  </a:lnTo>
                  <a:lnTo>
                    <a:pt x="2834709" y="290250"/>
                  </a:lnTo>
                  <a:lnTo>
                    <a:pt x="2864929" y="327733"/>
                  </a:lnTo>
                  <a:lnTo>
                    <a:pt x="2892964" y="366673"/>
                  </a:lnTo>
                  <a:lnTo>
                    <a:pt x="2918667" y="406924"/>
                  </a:lnTo>
                  <a:lnTo>
                    <a:pt x="2941893" y="448340"/>
                  </a:lnTo>
                  <a:lnTo>
                    <a:pt x="2962496" y="490775"/>
                  </a:lnTo>
                  <a:lnTo>
                    <a:pt x="2980329" y="534084"/>
                  </a:lnTo>
                  <a:lnTo>
                    <a:pt x="2995247" y="578122"/>
                  </a:lnTo>
                  <a:lnTo>
                    <a:pt x="3007104" y="622743"/>
                  </a:lnTo>
                  <a:lnTo>
                    <a:pt x="3015754" y="667800"/>
                  </a:lnTo>
                  <a:lnTo>
                    <a:pt x="3021051" y="713149"/>
                  </a:lnTo>
                  <a:lnTo>
                    <a:pt x="3022849" y="758643"/>
                  </a:lnTo>
                  <a:lnTo>
                    <a:pt x="3022849" y="4582895"/>
                  </a:lnTo>
                  <a:lnTo>
                    <a:pt x="3021185" y="4626643"/>
                  </a:lnTo>
                  <a:lnTo>
                    <a:pt x="3016282" y="4670264"/>
                  </a:lnTo>
                  <a:lnTo>
                    <a:pt x="3008268" y="4713629"/>
                  </a:lnTo>
                  <a:lnTo>
                    <a:pt x="2997274" y="4756608"/>
                  </a:lnTo>
                  <a:lnTo>
                    <a:pt x="2983429" y="4799071"/>
                  </a:lnTo>
                  <a:lnTo>
                    <a:pt x="2966862" y="4840888"/>
                  </a:lnTo>
                  <a:lnTo>
                    <a:pt x="2947704" y="4881930"/>
                  </a:lnTo>
                  <a:lnTo>
                    <a:pt x="2926084" y="4922067"/>
                  </a:lnTo>
                  <a:lnTo>
                    <a:pt x="2902133" y="4961169"/>
                  </a:lnTo>
                  <a:lnTo>
                    <a:pt x="2875979" y="4999106"/>
                  </a:lnTo>
                  <a:lnTo>
                    <a:pt x="2847752" y="5035750"/>
                  </a:lnTo>
                  <a:lnTo>
                    <a:pt x="2817583" y="5070969"/>
                  </a:lnTo>
                  <a:lnTo>
                    <a:pt x="2785600" y="5104635"/>
                  </a:lnTo>
                  <a:lnTo>
                    <a:pt x="2751934" y="5136618"/>
                  </a:lnTo>
                  <a:lnTo>
                    <a:pt x="2716715" y="5166787"/>
                  </a:lnTo>
                  <a:lnTo>
                    <a:pt x="2680071" y="5195014"/>
                  </a:lnTo>
                  <a:lnTo>
                    <a:pt x="2642134" y="5221168"/>
                  </a:lnTo>
                  <a:lnTo>
                    <a:pt x="2603032" y="5245119"/>
                  </a:lnTo>
                  <a:lnTo>
                    <a:pt x="2562895" y="5266739"/>
                  </a:lnTo>
                  <a:lnTo>
                    <a:pt x="2521853" y="5285897"/>
                  </a:lnTo>
                  <a:lnTo>
                    <a:pt x="2480036" y="5302464"/>
                  </a:lnTo>
                  <a:lnTo>
                    <a:pt x="2437573" y="5316309"/>
                  </a:lnTo>
                  <a:lnTo>
                    <a:pt x="2394594" y="5327303"/>
                  </a:lnTo>
                  <a:lnTo>
                    <a:pt x="2351229" y="5335317"/>
                  </a:lnTo>
                  <a:lnTo>
                    <a:pt x="2307608" y="5340220"/>
                  </a:lnTo>
                  <a:lnTo>
                    <a:pt x="2263860" y="5341884"/>
                  </a:lnTo>
                  <a:close/>
                </a:path>
              </a:pathLst>
            </a:custGeom>
            <a:solidFill>
              <a:srgbClr val="DEFB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0">
              <a:extLst>
                <a:ext uri="{FF2B5EF4-FFF2-40B4-BE49-F238E27FC236}">
                  <a16:creationId xmlns:a16="http://schemas.microsoft.com/office/drawing/2014/main" id="{9ADF7B17-2F39-A349-92A5-A53B13CD0732}"/>
                </a:ext>
              </a:extLst>
            </p:cNvPr>
            <p:cNvSpPr/>
            <p:nvPr/>
          </p:nvSpPr>
          <p:spPr>
            <a:xfrm>
              <a:off x="3779999" y="628364"/>
              <a:ext cx="3023235" cy="5342255"/>
            </a:xfrm>
            <a:custGeom>
              <a:avLst/>
              <a:gdLst/>
              <a:ahLst/>
              <a:cxnLst/>
              <a:rect l="l" t="t" r="r" b="b"/>
              <a:pathLst>
                <a:path w="3023234" h="5342255">
                  <a:moveTo>
                    <a:pt x="758643" y="0"/>
                  </a:moveTo>
                  <a:lnTo>
                    <a:pt x="713149" y="1796"/>
                  </a:lnTo>
                  <a:lnTo>
                    <a:pt x="667800" y="7088"/>
                  </a:lnTo>
                  <a:lnTo>
                    <a:pt x="622743" y="15731"/>
                  </a:lnTo>
                  <a:lnTo>
                    <a:pt x="578122" y="27578"/>
                  </a:lnTo>
                  <a:lnTo>
                    <a:pt x="534084" y="42484"/>
                  </a:lnTo>
                  <a:lnTo>
                    <a:pt x="490775" y="60303"/>
                  </a:lnTo>
                  <a:lnTo>
                    <a:pt x="448340" y="80889"/>
                  </a:lnTo>
                  <a:lnTo>
                    <a:pt x="406924" y="104098"/>
                  </a:lnTo>
                  <a:lnTo>
                    <a:pt x="366673" y="129782"/>
                  </a:lnTo>
                  <a:lnTo>
                    <a:pt x="327733" y="157797"/>
                  </a:lnTo>
                  <a:lnTo>
                    <a:pt x="290250" y="187997"/>
                  </a:lnTo>
                  <a:lnTo>
                    <a:pt x="254370" y="220237"/>
                  </a:lnTo>
                  <a:lnTo>
                    <a:pt x="220237" y="254370"/>
                  </a:lnTo>
                  <a:lnTo>
                    <a:pt x="187997" y="290250"/>
                  </a:lnTo>
                  <a:lnTo>
                    <a:pt x="157797" y="327733"/>
                  </a:lnTo>
                  <a:lnTo>
                    <a:pt x="129782" y="366673"/>
                  </a:lnTo>
                  <a:lnTo>
                    <a:pt x="104098" y="406924"/>
                  </a:lnTo>
                  <a:lnTo>
                    <a:pt x="80889" y="448340"/>
                  </a:lnTo>
                  <a:lnTo>
                    <a:pt x="60303" y="490775"/>
                  </a:lnTo>
                  <a:lnTo>
                    <a:pt x="42484" y="534084"/>
                  </a:lnTo>
                  <a:lnTo>
                    <a:pt x="27578" y="578122"/>
                  </a:lnTo>
                  <a:lnTo>
                    <a:pt x="15731" y="622743"/>
                  </a:lnTo>
                  <a:lnTo>
                    <a:pt x="7088" y="667800"/>
                  </a:lnTo>
                  <a:lnTo>
                    <a:pt x="1796" y="713149"/>
                  </a:lnTo>
                  <a:lnTo>
                    <a:pt x="0" y="758643"/>
                  </a:lnTo>
                  <a:lnTo>
                    <a:pt x="0" y="4582895"/>
                  </a:lnTo>
                  <a:lnTo>
                    <a:pt x="1796" y="4628391"/>
                  </a:lnTo>
                  <a:lnTo>
                    <a:pt x="7088" y="4673745"/>
                  </a:lnTo>
                  <a:lnTo>
                    <a:pt x="15731" y="4718810"/>
                  </a:lnTo>
                  <a:lnTo>
                    <a:pt x="27578" y="4763440"/>
                  </a:lnTo>
                  <a:lnTo>
                    <a:pt x="42484" y="4807490"/>
                  </a:lnTo>
                  <a:lnTo>
                    <a:pt x="60303" y="4850813"/>
                  </a:lnTo>
                  <a:lnTo>
                    <a:pt x="80889" y="4893265"/>
                  </a:lnTo>
                  <a:lnTo>
                    <a:pt x="104098" y="4934698"/>
                  </a:lnTo>
                  <a:lnTo>
                    <a:pt x="129782" y="4974967"/>
                  </a:lnTo>
                  <a:lnTo>
                    <a:pt x="157797" y="5013926"/>
                  </a:lnTo>
                  <a:lnTo>
                    <a:pt x="187997" y="5051430"/>
                  </a:lnTo>
                  <a:lnTo>
                    <a:pt x="220237" y="5087331"/>
                  </a:lnTo>
                  <a:lnTo>
                    <a:pt x="254370" y="5121484"/>
                  </a:lnTo>
                  <a:lnTo>
                    <a:pt x="290250" y="5153744"/>
                  </a:lnTo>
                  <a:lnTo>
                    <a:pt x="327733" y="5183965"/>
                  </a:lnTo>
                  <a:lnTo>
                    <a:pt x="366673" y="5211999"/>
                  </a:lnTo>
                  <a:lnTo>
                    <a:pt x="406924" y="5237702"/>
                  </a:lnTo>
                  <a:lnTo>
                    <a:pt x="448340" y="5260928"/>
                  </a:lnTo>
                  <a:lnTo>
                    <a:pt x="490775" y="5281531"/>
                  </a:lnTo>
                  <a:lnTo>
                    <a:pt x="534084" y="5299364"/>
                  </a:lnTo>
                  <a:lnTo>
                    <a:pt x="578122" y="5314282"/>
                  </a:lnTo>
                  <a:lnTo>
                    <a:pt x="622743" y="5326139"/>
                  </a:lnTo>
                  <a:lnTo>
                    <a:pt x="667800" y="5334789"/>
                  </a:lnTo>
                  <a:lnTo>
                    <a:pt x="713149" y="5340086"/>
                  </a:lnTo>
                  <a:lnTo>
                    <a:pt x="758643" y="5341884"/>
                  </a:lnTo>
                  <a:lnTo>
                    <a:pt x="2263860" y="5341884"/>
                  </a:lnTo>
                  <a:lnTo>
                    <a:pt x="2307608" y="5340220"/>
                  </a:lnTo>
                  <a:lnTo>
                    <a:pt x="2351229" y="5335317"/>
                  </a:lnTo>
                  <a:lnTo>
                    <a:pt x="2394594" y="5327303"/>
                  </a:lnTo>
                  <a:lnTo>
                    <a:pt x="2437573" y="5316309"/>
                  </a:lnTo>
                  <a:lnTo>
                    <a:pt x="2480036" y="5302464"/>
                  </a:lnTo>
                  <a:lnTo>
                    <a:pt x="2521853" y="5285897"/>
                  </a:lnTo>
                  <a:lnTo>
                    <a:pt x="2562895" y="5266739"/>
                  </a:lnTo>
                  <a:lnTo>
                    <a:pt x="2603032" y="5245119"/>
                  </a:lnTo>
                  <a:lnTo>
                    <a:pt x="2642134" y="5221168"/>
                  </a:lnTo>
                  <a:lnTo>
                    <a:pt x="2680071" y="5195014"/>
                  </a:lnTo>
                  <a:lnTo>
                    <a:pt x="2716715" y="5166787"/>
                  </a:lnTo>
                  <a:lnTo>
                    <a:pt x="2751934" y="5136618"/>
                  </a:lnTo>
                  <a:lnTo>
                    <a:pt x="2785600" y="5104635"/>
                  </a:lnTo>
                  <a:lnTo>
                    <a:pt x="2817583" y="5070969"/>
                  </a:lnTo>
                  <a:lnTo>
                    <a:pt x="2847752" y="5035750"/>
                  </a:lnTo>
                  <a:lnTo>
                    <a:pt x="2875979" y="4999106"/>
                  </a:lnTo>
                  <a:lnTo>
                    <a:pt x="2902133" y="4961169"/>
                  </a:lnTo>
                  <a:lnTo>
                    <a:pt x="2926084" y="4922067"/>
                  </a:lnTo>
                  <a:lnTo>
                    <a:pt x="2947704" y="4881930"/>
                  </a:lnTo>
                  <a:lnTo>
                    <a:pt x="2966862" y="4840888"/>
                  </a:lnTo>
                  <a:lnTo>
                    <a:pt x="2983429" y="4799071"/>
                  </a:lnTo>
                  <a:lnTo>
                    <a:pt x="2997274" y="4756608"/>
                  </a:lnTo>
                  <a:lnTo>
                    <a:pt x="3008268" y="4713629"/>
                  </a:lnTo>
                  <a:lnTo>
                    <a:pt x="3016282" y="4670264"/>
                  </a:lnTo>
                  <a:lnTo>
                    <a:pt x="3021185" y="4626643"/>
                  </a:lnTo>
                  <a:lnTo>
                    <a:pt x="3022849" y="4582895"/>
                  </a:lnTo>
                  <a:lnTo>
                    <a:pt x="3022849" y="758643"/>
                  </a:lnTo>
                  <a:lnTo>
                    <a:pt x="3021051" y="713149"/>
                  </a:lnTo>
                  <a:lnTo>
                    <a:pt x="3015754" y="667800"/>
                  </a:lnTo>
                  <a:lnTo>
                    <a:pt x="3007104" y="622743"/>
                  </a:lnTo>
                  <a:lnTo>
                    <a:pt x="2995247" y="578122"/>
                  </a:lnTo>
                  <a:lnTo>
                    <a:pt x="2980329" y="534084"/>
                  </a:lnTo>
                  <a:lnTo>
                    <a:pt x="2962496" y="490775"/>
                  </a:lnTo>
                  <a:lnTo>
                    <a:pt x="2941893" y="448340"/>
                  </a:lnTo>
                  <a:lnTo>
                    <a:pt x="2918667" y="406924"/>
                  </a:lnTo>
                  <a:lnTo>
                    <a:pt x="2892964" y="366673"/>
                  </a:lnTo>
                  <a:lnTo>
                    <a:pt x="2864930" y="327733"/>
                  </a:lnTo>
                  <a:lnTo>
                    <a:pt x="2834709" y="290250"/>
                  </a:lnTo>
                  <a:lnTo>
                    <a:pt x="2802449" y="254370"/>
                  </a:lnTo>
                  <a:lnTo>
                    <a:pt x="2768296" y="220237"/>
                  </a:lnTo>
                  <a:lnTo>
                    <a:pt x="2732395" y="187997"/>
                  </a:lnTo>
                  <a:lnTo>
                    <a:pt x="2694891" y="157797"/>
                  </a:lnTo>
                  <a:lnTo>
                    <a:pt x="2655932" y="129782"/>
                  </a:lnTo>
                  <a:lnTo>
                    <a:pt x="2615663" y="104098"/>
                  </a:lnTo>
                  <a:lnTo>
                    <a:pt x="2574230" y="80889"/>
                  </a:lnTo>
                  <a:lnTo>
                    <a:pt x="2531778" y="60303"/>
                  </a:lnTo>
                  <a:lnTo>
                    <a:pt x="2488455" y="42484"/>
                  </a:lnTo>
                  <a:lnTo>
                    <a:pt x="2444405" y="27578"/>
                  </a:lnTo>
                  <a:lnTo>
                    <a:pt x="2399775" y="15731"/>
                  </a:lnTo>
                  <a:lnTo>
                    <a:pt x="2354710" y="7088"/>
                  </a:lnTo>
                  <a:lnTo>
                    <a:pt x="2309356" y="1796"/>
                  </a:lnTo>
                  <a:lnTo>
                    <a:pt x="2263860" y="0"/>
                  </a:lnTo>
                  <a:lnTo>
                    <a:pt x="758643" y="0"/>
                  </a:lnTo>
                  <a:close/>
                </a:path>
              </a:pathLst>
            </a:custGeom>
            <a:ln w="9732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1">
              <a:extLst>
                <a:ext uri="{FF2B5EF4-FFF2-40B4-BE49-F238E27FC236}">
                  <a16:creationId xmlns:a16="http://schemas.microsoft.com/office/drawing/2014/main" id="{74EDF4F1-1753-6C40-AB2E-3E4689B9E2F7}"/>
                </a:ext>
              </a:extLst>
            </p:cNvPr>
            <p:cNvSpPr txBox="1"/>
            <p:nvPr/>
          </p:nvSpPr>
          <p:spPr>
            <a:xfrm>
              <a:off x="4384155" y="2440143"/>
              <a:ext cx="1827530" cy="506095"/>
            </a:xfrm>
            <a:prstGeom prst="rect">
              <a:avLst/>
            </a:prstGeom>
            <a:solidFill>
              <a:srgbClr val="88B6FB"/>
            </a:solidFill>
            <a:ln w="9732">
              <a:solidFill>
                <a:srgbClr val="3464A3"/>
              </a:solidFill>
            </a:ln>
          </p:spPr>
          <p:txBody>
            <a:bodyPr vert="horz" wrap="square" lIns="0" tIns="113030" rIns="0" bIns="0" rtlCol="0">
              <a:spAutoFit/>
            </a:bodyPr>
            <a:lstStyle/>
            <a:p>
              <a:pPr marL="567055">
                <a:lnSpc>
                  <a:spcPct val="100000"/>
                </a:lnSpc>
                <a:spcBef>
                  <a:spcPts val="890"/>
                </a:spcBef>
              </a:pPr>
              <a:r>
                <a:rPr sz="1700" spc="5" dirty="0">
                  <a:latin typeface="Arial"/>
                  <a:cs typeface="Arial"/>
                </a:rPr>
                <a:t>Search</a:t>
              </a:r>
              <a:endParaRPr sz="1700">
                <a:latin typeface="Arial"/>
                <a:cs typeface="Arial"/>
              </a:endParaRPr>
            </a:p>
          </p:txBody>
        </p:sp>
        <p:sp>
          <p:nvSpPr>
            <p:cNvPr id="16" name="object 12">
              <a:extLst>
                <a:ext uri="{FF2B5EF4-FFF2-40B4-BE49-F238E27FC236}">
                  <a16:creationId xmlns:a16="http://schemas.microsoft.com/office/drawing/2014/main" id="{253C932F-79B7-6C43-8551-9E6E6DE6975E}"/>
                </a:ext>
              </a:extLst>
            </p:cNvPr>
            <p:cNvSpPr txBox="1"/>
            <p:nvPr/>
          </p:nvSpPr>
          <p:spPr>
            <a:xfrm>
              <a:off x="4389328" y="3230856"/>
              <a:ext cx="1827530" cy="506095"/>
            </a:xfrm>
            <a:prstGeom prst="rect">
              <a:avLst/>
            </a:prstGeom>
            <a:solidFill>
              <a:srgbClr val="88B6FB"/>
            </a:solidFill>
            <a:ln w="9732">
              <a:solidFill>
                <a:srgbClr val="3464A3"/>
              </a:solidFill>
            </a:ln>
          </p:spPr>
          <p:txBody>
            <a:bodyPr vert="horz" wrap="square" lIns="0" tIns="113030" rIns="0" bIns="0" rtlCol="0">
              <a:spAutoFit/>
            </a:bodyPr>
            <a:lstStyle/>
            <a:p>
              <a:pPr marL="163830">
                <a:lnSpc>
                  <a:spcPct val="100000"/>
                </a:lnSpc>
                <a:spcBef>
                  <a:spcPts val="890"/>
                </a:spcBef>
              </a:pPr>
              <a:r>
                <a:rPr sz="1700" spc="10" dirty="0">
                  <a:latin typeface="Arial"/>
                  <a:cs typeface="Arial"/>
                </a:rPr>
                <a:t>XML</a:t>
              </a:r>
              <a:r>
                <a:rPr sz="1700" spc="-15" dirty="0">
                  <a:latin typeface="Arial"/>
                  <a:cs typeface="Arial"/>
                </a:rPr>
                <a:t> </a:t>
              </a:r>
              <a:r>
                <a:rPr sz="1700" spc="5" dirty="0">
                  <a:latin typeface="Arial"/>
                  <a:cs typeface="Arial"/>
                </a:rPr>
                <a:t>Messages</a:t>
              </a:r>
              <a:endParaRPr sz="1700">
                <a:latin typeface="Arial"/>
                <a:cs typeface="Arial"/>
              </a:endParaRPr>
            </a:p>
          </p:txBody>
        </p:sp>
        <p:sp>
          <p:nvSpPr>
            <p:cNvPr id="17" name="object 13">
              <a:extLst>
                <a:ext uri="{FF2B5EF4-FFF2-40B4-BE49-F238E27FC236}">
                  <a16:creationId xmlns:a16="http://schemas.microsoft.com/office/drawing/2014/main" id="{AA8F2923-6949-7C4E-B519-9E1423FAFDBC}"/>
                </a:ext>
              </a:extLst>
            </p:cNvPr>
            <p:cNvSpPr txBox="1"/>
            <p:nvPr/>
          </p:nvSpPr>
          <p:spPr>
            <a:xfrm>
              <a:off x="4384155" y="4053984"/>
              <a:ext cx="1827530" cy="505459"/>
            </a:xfrm>
            <a:prstGeom prst="rect">
              <a:avLst/>
            </a:prstGeom>
            <a:solidFill>
              <a:srgbClr val="88B6FB"/>
            </a:solidFill>
            <a:ln w="9732">
              <a:solidFill>
                <a:srgbClr val="3464A3"/>
              </a:solidFill>
            </a:ln>
          </p:spPr>
          <p:txBody>
            <a:bodyPr vert="horz" wrap="square" lIns="0" tIns="112395" rIns="0" bIns="0" rtlCol="0">
              <a:spAutoFit/>
            </a:bodyPr>
            <a:lstStyle/>
            <a:p>
              <a:pPr marL="550545">
                <a:lnSpc>
                  <a:spcPct val="100000"/>
                </a:lnSpc>
                <a:spcBef>
                  <a:spcPts val="885"/>
                </a:spcBef>
              </a:pPr>
              <a:r>
                <a:rPr sz="1700" dirty="0">
                  <a:latin typeface="Arial"/>
                  <a:cs typeface="Arial"/>
                </a:rPr>
                <a:t>Web</a:t>
              </a:r>
              <a:r>
                <a:rPr sz="1700" spc="-5" dirty="0">
                  <a:latin typeface="Arial"/>
                  <a:cs typeface="Arial"/>
                </a:rPr>
                <a:t> </a:t>
              </a:r>
              <a:r>
                <a:rPr sz="1700" spc="5" dirty="0">
                  <a:latin typeface="Arial"/>
                  <a:cs typeface="Arial"/>
                </a:rPr>
                <a:t>UI</a:t>
              </a:r>
              <a:endParaRPr sz="1700">
                <a:latin typeface="Arial"/>
                <a:cs typeface="Arial"/>
              </a:endParaRPr>
            </a:p>
          </p:txBody>
        </p:sp>
        <p:sp>
          <p:nvSpPr>
            <p:cNvPr id="18" name="object 14">
              <a:extLst>
                <a:ext uri="{FF2B5EF4-FFF2-40B4-BE49-F238E27FC236}">
                  <a16:creationId xmlns:a16="http://schemas.microsoft.com/office/drawing/2014/main" id="{2C62C0D3-AFFE-3142-9FD0-7086FBA5F7B5}"/>
                </a:ext>
              </a:extLst>
            </p:cNvPr>
            <p:cNvSpPr txBox="1"/>
            <p:nvPr/>
          </p:nvSpPr>
          <p:spPr>
            <a:xfrm>
              <a:off x="3981040" y="1635291"/>
              <a:ext cx="2620645" cy="3326765"/>
            </a:xfrm>
            <a:prstGeom prst="rect">
              <a:avLst/>
            </a:prstGeom>
            <a:solidFill>
              <a:srgbClr val="C3DDF8"/>
            </a:solidFill>
            <a:ln w="9732">
              <a:solidFill>
                <a:srgbClr val="3464A3"/>
              </a:solidFill>
            </a:ln>
          </p:spPr>
          <p:txBody>
            <a:bodyPr vert="horz" wrap="square" lIns="0" tIns="6985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55"/>
                </a:spcBef>
              </a:pPr>
              <a:endParaRPr sz="1500">
                <a:latin typeface="Times New Roman"/>
                <a:cs typeface="Times New Roman"/>
              </a:endParaRPr>
            </a:p>
            <a:p>
              <a:pPr marL="306070">
                <a:lnSpc>
                  <a:spcPct val="100000"/>
                </a:lnSpc>
              </a:pPr>
              <a:r>
                <a:rPr sz="1700" spc="5" dirty="0">
                  <a:latin typeface="Arial"/>
                  <a:cs typeface="Arial"/>
                </a:rPr>
                <a:t>Shared</a:t>
              </a:r>
              <a:r>
                <a:rPr sz="1700" spc="-5" dirty="0">
                  <a:latin typeface="Arial"/>
                  <a:cs typeface="Arial"/>
                </a:rPr>
                <a:t> </a:t>
              </a:r>
              <a:r>
                <a:rPr sz="1700" spc="5" dirty="0">
                  <a:latin typeface="Arial"/>
                  <a:cs typeface="Arial"/>
                </a:rPr>
                <a:t>Components</a:t>
              </a:r>
              <a:endParaRPr sz="1700">
                <a:latin typeface="Arial"/>
                <a:cs typeface="Arial"/>
              </a:endParaRPr>
            </a:p>
          </p:txBody>
        </p:sp>
        <p:sp>
          <p:nvSpPr>
            <p:cNvPr id="19" name="object 15">
              <a:extLst>
                <a:ext uri="{FF2B5EF4-FFF2-40B4-BE49-F238E27FC236}">
                  <a16:creationId xmlns:a16="http://schemas.microsoft.com/office/drawing/2014/main" id="{ED5004FD-DDB4-694A-8A03-938879ECC575}"/>
                </a:ext>
              </a:extLst>
            </p:cNvPr>
            <p:cNvSpPr/>
            <p:nvPr/>
          </p:nvSpPr>
          <p:spPr>
            <a:xfrm>
              <a:off x="1763387" y="3348446"/>
              <a:ext cx="1411605" cy="1814830"/>
            </a:xfrm>
            <a:custGeom>
              <a:avLst/>
              <a:gdLst/>
              <a:ahLst/>
              <a:cxnLst/>
              <a:rect l="l" t="t" r="r" b="b"/>
              <a:pathLst>
                <a:path w="1411605" h="1814829">
                  <a:moveTo>
                    <a:pt x="705538" y="1814537"/>
                  </a:moveTo>
                  <a:lnTo>
                    <a:pt x="638343" y="1813483"/>
                  </a:lnTo>
                  <a:lnTo>
                    <a:pt x="572793" y="1810390"/>
                  </a:lnTo>
                  <a:lnTo>
                    <a:pt x="509202" y="1805357"/>
                  </a:lnTo>
                  <a:lnTo>
                    <a:pt x="447882" y="1798485"/>
                  </a:lnTo>
                  <a:lnTo>
                    <a:pt x="389147" y="1789876"/>
                  </a:lnTo>
                  <a:lnTo>
                    <a:pt x="333310" y="1779629"/>
                  </a:lnTo>
                  <a:lnTo>
                    <a:pt x="280685" y="1767845"/>
                  </a:lnTo>
                  <a:lnTo>
                    <a:pt x="231584" y="1754626"/>
                  </a:lnTo>
                  <a:lnTo>
                    <a:pt x="186322" y="1740071"/>
                  </a:lnTo>
                  <a:lnTo>
                    <a:pt x="145212" y="1724281"/>
                  </a:lnTo>
                  <a:lnTo>
                    <a:pt x="108566" y="1707357"/>
                  </a:lnTo>
                  <a:lnTo>
                    <a:pt x="49922" y="1670509"/>
                  </a:lnTo>
                  <a:lnTo>
                    <a:pt x="12898" y="1630333"/>
                  </a:lnTo>
                  <a:lnTo>
                    <a:pt x="0" y="1587633"/>
                  </a:lnTo>
                  <a:lnTo>
                    <a:pt x="0" y="226558"/>
                  </a:lnTo>
                  <a:lnTo>
                    <a:pt x="12898" y="183872"/>
                  </a:lnTo>
                  <a:lnTo>
                    <a:pt x="49922" y="143730"/>
                  </a:lnTo>
                  <a:lnTo>
                    <a:pt x="108566" y="106933"/>
                  </a:lnTo>
                  <a:lnTo>
                    <a:pt x="145212" y="90038"/>
                  </a:lnTo>
                  <a:lnTo>
                    <a:pt x="186322" y="74278"/>
                  </a:lnTo>
                  <a:lnTo>
                    <a:pt x="231584" y="59753"/>
                  </a:lnTo>
                  <a:lnTo>
                    <a:pt x="280685" y="46564"/>
                  </a:lnTo>
                  <a:lnTo>
                    <a:pt x="333310" y="34809"/>
                  </a:lnTo>
                  <a:lnTo>
                    <a:pt x="389147" y="24588"/>
                  </a:lnTo>
                  <a:lnTo>
                    <a:pt x="447882" y="16003"/>
                  </a:lnTo>
                  <a:lnTo>
                    <a:pt x="509202" y="9151"/>
                  </a:lnTo>
                  <a:lnTo>
                    <a:pt x="572793" y="4133"/>
                  </a:lnTo>
                  <a:lnTo>
                    <a:pt x="638343" y="1050"/>
                  </a:lnTo>
                  <a:lnTo>
                    <a:pt x="705538" y="0"/>
                  </a:lnTo>
                  <a:lnTo>
                    <a:pt x="772733" y="1050"/>
                  </a:lnTo>
                  <a:lnTo>
                    <a:pt x="838282" y="4133"/>
                  </a:lnTo>
                  <a:lnTo>
                    <a:pt x="901874" y="9151"/>
                  </a:lnTo>
                  <a:lnTo>
                    <a:pt x="963194" y="16003"/>
                  </a:lnTo>
                  <a:lnTo>
                    <a:pt x="1021929" y="24588"/>
                  </a:lnTo>
                  <a:lnTo>
                    <a:pt x="1077766" y="34809"/>
                  </a:lnTo>
                  <a:lnTo>
                    <a:pt x="1130391" y="46564"/>
                  </a:lnTo>
                  <a:lnTo>
                    <a:pt x="1179491" y="59753"/>
                  </a:lnTo>
                  <a:lnTo>
                    <a:pt x="1224753" y="74278"/>
                  </a:lnTo>
                  <a:lnTo>
                    <a:pt x="1265864" y="90038"/>
                  </a:lnTo>
                  <a:lnTo>
                    <a:pt x="1302510" y="106933"/>
                  </a:lnTo>
                  <a:lnTo>
                    <a:pt x="1361153" y="143730"/>
                  </a:lnTo>
                  <a:lnTo>
                    <a:pt x="1398178" y="183872"/>
                  </a:lnTo>
                  <a:lnTo>
                    <a:pt x="1411076" y="226558"/>
                  </a:lnTo>
                  <a:lnTo>
                    <a:pt x="1411076" y="1587633"/>
                  </a:lnTo>
                  <a:lnTo>
                    <a:pt x="1398178" y="1630333"/>
                  </a:lnTo>
                  <a:lnTo>
                    <a:pt x="1361153" y="1670509"/>
                  </a:lnTo>
                  <a:lnTo>
                    <a:pt x="1302510" y="1707357"/>
                  </a:lnTo>
                  <a:lnTo>
                    <a:pt x="1265864" y="1724281"/>
                  </a:lnTo>
                  <a:lnTo>
                    <a:pt x="1224753" y="1740071"/>
                  </a:lnTo>
                  <a:lnTo>
                    <a:pt x="1179491" y="1754626"/>
                  </a:lnTo>
                  <a:lnTo>
                    <a:pt x="1130391" y="1767845"/>
                  </a:lnTo>
                  <a:lnTo>
                    <a:pt x="1077766" y="1779629"/>
                  </a:lnTo>
                  <a:lnTo>
                    <a:pt x="1021929" y="1789876"/>
                  </a:lnTo>
                  <a:lnTo>
                    <a:pt x="963194" y="1798485"/>
                  </a:lnTo>
                  <a:lnTo>
                    <a:pt x="901874" y="1805357"/>
                  </a:lnTo>
                  <a:lnTo>
                    <a:pt x="838282" y="1810390"/>
                  </a:lnTo>
                  <a:lnTo>
                    <a:pt x="772733" y="1813483"/>
                  </a:lnTo>
                  <a:lnTo>
                    <a:pt x="705538" y="1814537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6">
              <a:extLst>
                <a:ext uri="{FF2B5EF4-FFF2-40B4-BE49-F238E27FC236}">
                  <a16:creationId xmlns:a16="http://schemas.microsoft.com/office/drawing/2014/main" id="{1F1445BB-12C9-5047-9B65-A48BBB4EA122}"/>
                </a:ext>
              </a:extLst>
            </p:cNvPr>
            <p:cNvSpPr/>
            <p:nvPr/>
          </p:nvSpPr>
          <p:spPr>
            <a:xfrm>
              <a:off x="1763387" y="3348446"/>
              <a:ext cx="1411605" cy="1814830"/>
            </a:xfrm>
            <a:custGeom>
              <a:avLst/>
              <a:gdLst/>
              <a:ahLst/>
              <a:cxnLst/>
              <a:rect l="l" t="t" r="r" b="b"/>
              <a:pathLst>
                <a:path w="1411605" h="1814829">
                  <a:moveTo>
                    <a:pt x="705538" y="0"/>
                  </a:moveTo>
                  <a:lnTo>
                    <a:pt x="638343" y="1050"/>
                  </a:lnTo>
                  <a:lnTo>
                    <a:pt x="572793" y="4133"/>
                  </a:lnTo>
                  <a:lnTo>
                    <a:pt x="509202" y="9151"/>
                  </a:lnTo>
                  <a:lnTo>
                    <a:pt x="447882" y="16003"/>
                  </a:lnTo>
                  <a:lnTo>
                    <a:pt x="389147" y="24588"/>
                  </a:lnTo>
                  <a:lnTo>
                    <a:pt x="333310" y="34809"/>
                  </a:lnTo>
                  <a:lnTo>
                    <a:pt x="280685" y="46564"/>
                  </a:lnTo>
                  <a:lnTo>
                    <a:pt x="231584" y="59753"/>
                  </a:lnTo>
                  <a:lnTo>
                    <a:pt x="186322" y="74278"/>
                  </a:lnTo>
                  <a:lnTo>
                    <a:pt x="145212" y="90038"/>
                  </a:lnTo>
                  <a:lnTo>
                    <a:pt x="108566" y="106933"/>
                  </a:lnTo>
                  <a:lnTo>
                    <a:pt x="49922" y="143730"/>
                  </a:lnTo>
                  <a:lnTo>
                    <a:pt x="12898" y="183872"/>
                  </a:lnTo>
                  <a:lnTo>
                    <a:pt x="0" y="226558"/>
                  </a:lnTo>
                  <a:lnTo>
                    <a:pt x="0" y="1587633"/>
                  </a:lnTo>
                  <a:lnTo>
                    <a:pt x="12898" y="1630333"/>
                  </a:lnTo>
                  <a:lnTo>
                    <a:pt x="49922" y="1670509"/>
                  </a:lnTo>
                  <a:lnTo>
                    <a:pt x="108566" y="1707357"/>
                  </a:lnTo>
                  <a:lnTo>
                    <a:pt x="145212" y="1724281"/>
                  </a:lnTo>
                  <a:lnTo>
                    <a:pt x="186322" y="1740071"/>
                  </a:lnTo>
                  <a:lnTo>
                    <a:pt x="231584" y="1754626"/>
                  </a:lnTo>
                  <a:lnTo>
                    <a:pt x="280685" y="1767845"/>
                  </a:lnTo>
                  <a:lnTo>
                    <a:pt x="333310" y="1779629"/>
                  </a:lnTo>
                  <a:lnTo>
                    <a:pt x="389147" y="1789876"/>
                  </a:lnTo>
                  <a:lnTo>
                    <a:pt x="447882" y="1798485"/>
                  </a:lnTo>
                  <a:lnTo>
                    <a:pt x="509202" y="1805357"/>
                  </a:lnTo>
                  <a:lnTo>
                    <a:pt x="572793" y="1810390"/>
                  </a:lnTo>
                  <a:lnTo>
                    <a:pt x="638343" y="1813483"/>
                  </a:lnTo>
                  <a:lnTo>
                    <a:pt x="705538" y="1814537"/>
                  </a:lnTo>
                  <a:lnTo>
                    <a:pt x="772733" y="1813483"/>
                  </a:lnTo>
                  <a:lnTo>
                    <a:pt x="838282" y="1810390"/>
                  </a:lnTo>
                  <a:lnTo>
                    <a:pt x="901874" y="1805357"/>
                  </a:lnTo>
                  <a:lnTo>
                    <a:pt x="963194" y="1798485"/>
                  </a:lnTo>
                  <a:lnTo>
                    <a:pt x="1021929" y="1789876"/>
                  </a:lnTo>
                  <a:lnTo>
                    <a:pt x="1077766" y="1779629"/>
                  </a:lnTo>
                  <a:lnTo>
                    <a:pt x="1130391" y="1767845"/>
                  </a:lnTo>
                  <a:lnTo>
                    <a:pt x="1179491" y="1754626"/>
                  </a:lnTo>
                  <a:lnTo>
                    <a:pt x="1224753" y="1740071"/>
                  </a:lnTo>
                  <a:lnTo>
                    <a:pt x="1265864" y="1724281"/>
                  </a:lnTo>
                  <a:lnTo>
                    <a:pt x="1302510" y="1707357"/>
                  </a:lnTo>
                  <a:lnTo>
                    <a:pt x="1361153" y="1670509"/>
                  </a:lnTo>
                  <a:lnTo>
                    <a:pt x="1398178" y="1630333"/>
                  </a:lnTo>
                  <a:lnTo>
                    <a:pt x="1411076" y="1587633"/>
                  </a:lnTo>
                  <a:lnTo>
                    <a:pt x="1411076" y="226558"/>
                  </a:lnTo>
                  <a:lnTo>
                    <a:pt x="1398178" y="183872"/>
                  </a:lnTo>
                  <a:lnTo>
                    <a:pt x="1361153" y="143730"/>
                  </a:lnTo>
                  <a:lnTo>
                    <a:pt x="1302510" y="106933"/>
                  </a:lnTo>
                  <a:lnTo>
                    <a:pt x="1265864" y="90038"/>
                  </a:lnTo>
                  <a:lnTo>
                    <a:pt x="1224753" y="74278"/>
                  </a:lnTo>
                  <a:lnTo>
                    <a:pt x="1179491" y="59753"/>
                  </a:lnTo>
                  <a:lnTo>
                    <a:pt x="1130391" y="46564"/>
                  </a:lnTo>
                  <a:lnTo>
                    <a:pt x="1077766" y="34809"/>
                  </a:lnTo>
                  <a:lnTo>
                    <a:pt x="1021929" y="24588"/>
                  </a:lnTo>
                  <a:lnTo>
                    <a:pt x="963194" y="16003"/>
                  </a:lnTo>
                  <a:lnTo>
                    <a:pt x="901874" y="9151"/>
                  </a:lnTo>
                  <a:lnTo>
                    <a:pt x="838282" y="4133"/>
                  </a:lnTo>
                  <a:lnTo>
                    <a:pt x="772733" y="1050"/>
                  </a:lnTo>
                  <a:lnTo>
                    <a:pt x="705538" y="0"/>
                  </a:lnTo>
                  <a:close/>
                </a:path>
              </a:pathLst>
            </a:custGeom>
            <a:ln w="9732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7">
              <a:extLst>
                <a:ext uri="{FF2B5EF4-FFF2-40B4-BE49-F238E27FC236}">
                  <a16:creationId xmlns:a16="http://schemas.microsoft.com/office/drawing/2014/main" id="{DE5F96F1-78BB-D842-8E31-0226F2B24058}"/>
                </a:ext>
              </a:extLst>
            </p:cNvPr>
            <p:cNvSpPr/>
            <p:nvPr/>
          </p:nvSpPr>
          <p:spPr>
            <a:xfrm>
              <a:off x="1763387" y="3348446"/>
              <a:ext cx="1411605" cy="454025"/>
            </a:xfrm>
            <a:custGeom>
              <a:avLst/>
              <a:gdLst/>
              <a:ahLst/>
              <a:cxnLst/>
              <a:rect l="l" t="t" r="r" b="b"/>
              <a:pathLst>
                <a:path w="1411605" h="454025">
                  <a:moveTo>
                    <a:pt x="705538" y="453461"/>
                  </a:moveTo>
                  <a:lnTo>
                    <a:pt x="638343" y="452408"/>
                  </a:lnTo>
                  <a:lnTo>
                    <a:pt x="572793" y="449314"/>
                  </a:lnTo>
                  <a:lnTo>
                    <a:pt x="509202" y="444282"/>
                  </a:lnTo>
                  <a:lnTo>
                    <a:pt x="447882" y="437410"/>
                  </a:lnTo>
                  <a:lnTo>
                    <a:pt x="389147" y="428801"/>
                  </a:lnTo>
                  <a:lnTo>
                    <a:pt x="333310" y="418554"/>
                  </a:lnTo>
                  <a:lnTo>
                    <a:pt x="280685" y="406770"/>
                  </a:lnTo>
                  <a:lnTo>
                    <a:pt x="231584" y="393550"/>
                  </a:lnTo>
                  <a:lnTo>
                    <a:pt x="186322" y="378995"/>
                  </a:lnTo>
                  <a:lnTo>
                    <a:pt x="145212" y="363205"/>
                  </a:lnTo>
                  <a:lnTo>
                    <a:pt x="108566" y="346282"/>
                  </a:lnTo>
                  <a:lnTo>
                    <a:pt x="49922" y="309434"/>
                  </a:lnTo>
                  <a:lnTo>
                    <a:pt x="12898" y="269258"/>
                  </a:lnTo>
                  <a:lnTo>
                    <a:pt x="0" y="226558"/>
                  </a:lnTo>
                  <a:lnTo>
                    <a:pt x="3276" y="204947"/>
                  </a:lnTo>
                  <a:lnTo>
                    <a:pt x="28551" y="163433"/>
                  </a:lnTo>
                  <a:lnTo>
                    <a:pt x="76698" y="124864"/>
                  </a:lnTo>
                  <a:lnTo>
                    <a:pt x="145212" y="90038"/>
                  </a:lnTo>
                  <a:lnTo>
                    <a:pt x="186322" y="74278"/>
                  </a:lnTo>
                  <a:lnTo>
                    <a:pt x="231584" y="59753"/>
                  </a:lnTo>
                  <a:lnTo>
                    <a:pt x="280685" y="46564"/>
                  </a:lnTo>
                  <a:lnTo>
                    <a:pt x="333310" y="34809"/>
                  </a:lnTo>
                  <a:lnTo>
                    <a:pt x="389147" y="24588"/>
                  </a:lnTo>
                  <a:lnTo>
                    <a:pt x="447882" y="16003"/>
                  </a:lnTo>
                  <a:lnTo>
                    <a:pt x="509202" y="9151"/>
                  </a:lnTo>
                  <a:lnTo>
                    <a:pt x="572793" y="4133"/>
                  </a:lnTo>
                  <a:lnTo>
                    <a:pt x="638343" y="1050"/>
                  </a:lnTo>
                  <a:lnTo>
                    <a:pt x="705538" y="0"/>
                  </a:lnTo>
                  <a:lnTo>
                    <a:pt x="772733" y="1050"/>
                  </a:lnTo>
                  <a:lnTo>
                    <a:pt x="838282" y="4133"/>
                  </a:lnTo>
                  <a:lnTo>
                    <a:pt x="901874" y="9151"/>
                  </a:lnTo>
                  <a:lnTo>
                    <a:pt x="963194" y="16003"/>
                  </a:lnTo>
                  <a:lnTo>
                    <a:pt x="1021929" y="24588"/>
                  </a:lnTo>
                  <a:lnTo>
                    <a:pt x="1077766" y="34809"/>
                  </a:lnTo>
                  <a:lnTo>
                    <a:pt x="1130391" y="46564"/>
                  </a:lnTo>
                  <a:lnTo>
                    <a:pt x="1179491" y="59753"/>
                  </a:lnTo>
                  <a:lnTo>
                    <a:pt x="1224753" y="74278"/>
                  </a:lnTo>
                  <a:lnTo>
                    <a:pt x="1265864" y="90038"/>
                  </a:lnTo>
                  <a:lnTo>
                    <a:pt x="1302510" y="106933"/>
                  </a:lnTo>
                  <a:lnTo>
                    <a:pt x="1361153" y="143730"/>
                  </a:lnTo>
                  <a:lnTo>
                    <a:pt x="1398178" y="183872"/>
                  </a:lnTo>
                  <a:lnTo>
                    <a:pt x="1411076" y="226558"/>
                  </a:lnTo>
                  <a:lnTo>
                    <a:pt x="1407799" y="248173"/>
                  </a:lnTo>
                  <a:lnTo>
                    <a:pt x="1382525" y="289712"/>
                  </a:lnTo>
                  <a:lnTo>
                    <a:pt x="1334377" y="328324"/>
                  </a:lnTo>
                  <a:lnTo>
                    <a:pt x="1265864" y="363205"/>
                  </a:lnTo>
                  <a:lnTo>
                    <a:pt x="1224753" y="378995"/>
                  </a:lnTo>
                  <a:lnTo>
                    <a:pt x="1179491" y="393550"/>
                  </a:lnTo>
                  <a:lnTo>
                    <a:pt x="1130391" y="406770"/>
                  </a:lnTo>
                  <a:lnTo>
                    <a:pt x="1077766" y="418554"/>
                  </a:lnTo>
                  <a:lnTo>
                    <a:pt x="1021929" y="428801"/>
                  </a:lnTo>
                  <a:lnTo>
                    <a:pt x="963194" y="437410"/>
                  </a:lnTo>
                  <a:lnTo>
                    <a:pt x="901874" y="444282"/>
                  </a:lnTo>
                  <a:lnTo>
                    <a:pt x="838282" y="449314"/>
                  </a:lnTo>
                  <a:lnTo>
                    <a:pt x="772733" y="452408"/>
                  </a:lnTo>
                  <a:lnTo>
                    <a:pt x="705538" y="453461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8">
              <a:extLst>
                <a:ext uri="{FF2B5EF4-FFF2-40B4-BE49-F238E27FC236}">
                  <a16:creationId xmlns:a16="http://schemas.microsoft.com/office/drawing/2014/main" id="{22DE72EB-71A5-1A41-BEAC-1D8387621A0A}"/>
                </a:ext>
              </a:extLst>
            </p:cNvPr>
            <p:cNvSpPr/>
            <p:nvPr/>
          </p:nvSpPr>
          <p:spPr>
            <a:xfrm>
              <a:off x="1763387" y="3348446"/>
              <a:ext cx="1411605" cy="454025"/>
            </a:xfrm>
            <a:custGeom>
              <a:avLst/>
              <a:gdLst/>
              <a:ahLst/>
              <a:cxnLst/>
              <a:rect l="l" t="t" r="r" b="b"/>
              <a:pathLst>
                <a:path w="1411605" h="454025">
                  <a:moveTo>
                    <a:pt x="705538" y="0"/>
                  </a:moveTo>
                  <a:lnTo>
                    <a:pt x="638343" y="1050"/>
                  </a:lnTo>
                  <a:lnTo>
                    <a:pt x="572793" y="4133"/>
                  </a:lnTo>
                  <a:lnTo>
                    <a:pt x="509202" y="9151"/>
                  </a:lnTo>
                  <a:lnTo>
                    <a:pt x="447882" y="16003"/>
                  </a:lnTo>
                  <a:lnTo>
                    <a:pt x="389147" y="24588"/>
                  </a:lnTo>
                  <a:lnTo>
                    <a:pt x="333310" y="34809"/>
                  </a:lnTo>
                  <a:lnTo>
                    <a:pt x="280685" y="46564"/>
                  </a:lnTo>
                  <a:lnTo>
                    <a:pt x="231584" y="59753"/>
                  </a:lnTo>
                  <a:lnTo>
                    <a:pt x="186322" y="74278"/>
                  </a:lnTo>
                  <a:lnTo>
                    <a:pt x="145212" y="90038"/>
                  </a:lnTo>
                  <a:lnTo>
                    <a:pt x="108566" y="106933"/>
                  </a:lnTo>
                  <a:lnTo>
                    <a:pt x="49922" y="143730"/>
                  </a:lnTo>
                  <a:lnTo>
                    <a:pt x="12898" y="183872"/>
                  </a:lnTo>
                  <a:lnTo>
                    <a:pt x="0" y="226558"/>
                  </a:lnTo>
                  <a:lnTo>
                    <a:pt x="3276" y="248173"/>
                  </a:lnTo>
                  <a:lnTo>
                    <a:pt x="28551" y="289712"/>
                  </a:lnTo>
                  <a:lnTo>
                    <a:pt x="76698" y="328324"/>
                  </a:lnTo>
                  <a:lnTo>
                    <a:pt x="145212" y="363205"/>
                  </a:lnTo>
                  <a:lnTo>
                    <a:pt x="186322" y="378995"/>
                  </a:lnTo>
                  <a:lnTo>
                    <a:pt x="231584" y="393550"/>
                  </a:lnTo>
                  <a:lnTo>
                    <a:pt x="280685" y="406770"/>
                  </a:lnTo>
                  <a:lnTo>
                    <a:pt x="333310" y="418554"/>
                  </a:lnTo>
                  <a:lnTo>
                    <a:pt x="389147" y="428801"/>
                  </a:lnTo>
                  <a:lnTo>
                    <a:pt x="447882" y="437410"/>
                  </a:lnTo>
                  <a:lnTo>
                    <a:pt x="509202" y="444282"/>
                  </a:lnTo>
                  <a:lnTo>
                    <a:pt x="572793" y="449314"/>
                  </a:lnTo>
                  <a:lnTo>
                    <a:pt x="638343" y="452408"/>
                  </a:lnTo>
                  <a:lnTo>
                    <a:pt x="705538" y="453461"/>
                  </a:lnTo>
                  <a:lnTo>
                    <a:pt x="772733" y="452408"/>
                  </a:lnTo>
                  <a:lnTo>
                    <a:pt x="838282" y="449314"/>
                  </a:lnTo>
                  <a:lnTo>
                    <a:pt x="901874" y="444282"/>
                  </a:lnTo>
                  <a:lnTo>
                    <a:pt x="963194" y="437410"/>
                  </a:lnTo>
                  <a:lnTo>
                    <a:pt x="1021929" y="428801"/>
                  </a:lnTo>
                  <a:lnTo>
                    <a:pt x="1077766" y="418554"/>
                  </a:lnTo>
                  <a:lnTo>
                    <a:pt x="1130391" y="406770"/>
                  </a:lnTo>
                  <a:lnTo>
                    <a:pt x="1179491" y="393550"/>
                  </a:lnTo>
                  <a:lnTo>
                    <a:pt x="1224753" y="378995"/>
                  </a:lnTo>
                  <a:lnTo>
                    <a:pt x="1265864" y="363205"/>
                  </a:lnTo>
                  <a:lnTo>
                    <a:pt x="1302510" y="346282"/>
                  </a:lnTo>
                  <a:lnTo>
                    <a:pt x="1361153" y="309434"/>
                  </a:lnTo>
                  <a:lnTo>
                    <a:pt x="1398178" y="269258"/>
                  </a:lnTo>
                  <a:lnTo>
                    <a:pt x="1411076" y="226558"/>
                  </a:lnTo>
                  <a:lnTo>
                    <a:pt x="1407799" y="204947"/>
                  </a:lnTo>
                  <a:lnTo>
                    <a:pt x="1382525" y="163433"/>
                  </a:lnTo>
                  <a:lnTo>
                    <a:pt x="1334377" y="124864"/>
                  </a:lnTo>
                  <a:lnTo>
                    <a:pt x="1265864" y="90038"/>
                  </a:lnTo>
                  <a:lnTo>
                    <a:pt x="1224753" y="74278"/>
                  </a:lnTo>
                  <a:lnTo>
                    <a:pt x="1179491" y="59753"/>
                  </a:lnTo>
                  <a:lnTo>
                    <a:pt x="1130391" y="46564"/>
                  </a:lnTo>
                  <a:lnTo>
                    <a:pt x="1077766" y="34809"/>
                  </a:lnTo>
                  <a:lnTo>
                    <a:pt x="1021929" y="24588"/>
                  </a:lnTo>
                  <a:lnTo>
                    <a:pt x="963194" y="16003"/>
                  </a:lnTo>
                  <a:lnTo>
                    <a:pt x="901874" y="9151"/>
                  </a:lnTo>
                  <a:lnTo>
                    <a:pt x="838282" y="4133"/>
                  </a:lnTo>
                  <a:lnTo>
                    <a:pt x="772733" y="1050"/>
                  </a:lnTo>
                  <a:lnTo>
                    <a:pt x="705538" y="0"/>
                  </a:lnTo>
                  <a:close/>
                </a:path>
              </a:pathLst>
            </a:custGeom>
            <a:ln w="9732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19">
              <a:extLst>
                <a:ext uri="{FF2B5EF4-FFF2-40B4-BE49-F238E27FC236}">
                  <a16:creationId xmlns:a16="http://schemas.microsoft.com/office/drawing/2014/main" id="{2CE8FAA4-109C-E240-B3F7-E7575DBF4712}"/>
                </a:ext>
              </a:extLst>
            </p:cNvPr>
            <p:cNvSpPr txBox="1"/>
            <p:nvPr/>
          </p:nvSpPr>
          <p:spPr>
            <a:xfrm>
              <a:off x="1885519" y="4092378"/>
              <a:ext cx="1169035" cy="530860"/>
            </a:xfrm>
            <a:prstGeom prst="rect">
              <a:avLst/>
            </a:prstGeom>
          </p:spPr>
          <p:txBody>
            <a:bodyPr vert="horz" wrap="square" lIns="0" tIns="37465" rIns="0" bIns="0" rtlCol="0">
              <a:spAutoFit/>
            </a:bodyPr>
            <a:lstStyle/>
            <a:p>
              <a:pPr marL="510540" marR="5080" indent="-498475">
                <a:lnSpc>
                  <a:spcPts val="1910"/>
                </a:lnSpc>
                <a:spcBef>
                  <a:spcPts val="295"/>
                </a:spcBef>
              </a:pPr>
              <a:r>
                <a:rPr sz="1700" spc="5" dirty="0">
                  <a:latin typeface="Arial"/>
                  <a:cs typeface="Arial"/>
                </a:rPr>
                <a:t>Persistence  </a:t>
              </a:r>
              <a:r>
                <a:rPr sz="1700" spc="15" dirty="0">
                  <a:latin typeface="Arial"/>
                  <a:cs typeface="Arial"/>
                </a:rPr>
                <a:t>A</a:t>
              </a:r>
              <a:endParaRPr sz="1700">
                <a:latin typeface="Arial"/>
                <a:cs typeface="Arial"/>
              </a:endParaRPr>
            </a:p>
          </p:txBody>
        </p:sp>
        <p:sp>
          <p:nvSpPr>
            <p:cNvPr id="24" name="object 20">
              <a:extLst>
                <a:ext uri="{FF2B5EF4-FFF2-40B4-BE49-F238E27FC236}">
                  <a16:creationId xmlns:a16="http://schemas.microsoft.com/office/drawing/2014/main" id="{3571BEED-BFFC-9A4D-A33C-40BE486B38C4}"/>
                </a:ext>
              </a:extLst>
            </p:cNvPr>
            <p:cNvSpPr txBox="1"/>
            <p:nvPr/>
          </p:nvSpPr>
          <p:spPr>
            <a:xfrm>
              <a:off x="1959314" y="1240913"/>
              <a:ext cx="986790" cy="288290"/>
            </a:xfrm>
            <a:prstGeom prst="rect">
              <a:avLst/>
            </a:prstGeom>
          </p:spPr>
          <p:txBody>
            <a:bodyPr vert="horz" wrap="square" lIns="0" tIns="1524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0"/>
                </a:spcBef>
              </a:pPr>
              <a:r>
                <a:rPr sz="1700" spc="5" dirty="0">
                  <a:latin typeface="Arial"/>
                  <a:cs typeface="Arial"/>
                </a:rPr>
                <a:t>Product</a:t>
              </a:r>
              <a:r>
                <a:rPr sz="1700" spc="-60" dirty="0">
                  <a:latin typeface="Arial"/>
                  <a:cs typeface="Arial"/>
                </a:rPr>
                <a:t> </a:t>
              </a:r>
              <a:r>
                <a:rPr sz="1700" spc="15" dirty="0">
                  <a:latin typeface="Arial"/>
                  <a:cs typeface="Arial"/>
                </a:rPr>
                <a:t>A</a:t>
              </a:r>
              <a:endParaRPr sz="1700">
                <a:latin typeface="Arial"/>
                <a:cs typeface="Arial"/>
              </a:endParaRPr>
            </a:p>
          </p:txBody>
        </p:sp>
        <p:sp>
          <p:nvSpPr>
            <p:cNvPr id="25" name="object 21">
              <a:extLst>
                <a:ext uri="{FF2B5EF4-FFF2-40B4-BE49-F238E27FC236}">
                  <a16:creationId xmlns:a16="http://schemas.microsoft.com/office/drawing/2014/main" id="{D26C6838-8237-4E4E-8DE8-92DBFAC4A42A}"/>
                </a:ext>
              </a:extLst>
            </p:cNvPr>
            <p:cNvSpPr txBox="1"/>
            <p:nvPr/>
          </p:nvSpPr>
          <p:spPr>
            <a:xfrm>
              <a:off x="1562691" y="2138754"/>
              <a:ext cx="1826260" cy="506095"/>
            </a:xfrm>
            <a:prstGeom prst="rect">
              <a:avLst/>
            </a:prstGeom>
            <a:solidFill>
              <a:srgbClr val="D3D354"/>
            </a:solidFill>
            <a:ln w="9732">
              <a:solidFill>
                <a:srgbClr val="3464A3"/>
              </a:solidFill>
            </a:ln>
          </p:spPr>
          <p:txBody>
            <a:bodyPr vert="horz" wrap="square" lIns="0" tIns="113030" rIns="0" bIns="0" rtlCol="0">
              <a:spAutoFit/>
            </a:bodyPr>
            <a:lstStyle/>
            <a:p>
              <a:pPr marL="196850">
                <a:lnSpc>
                  <a:spcPct val="100000"/>
                </a:lnSpc>
                <a:spcBef>
                  <a:spcPts val="890"/>
                </a:spcBef>
              </a:pPr>
              <a:r>
                <a:rPr sz="1700" spc="5" dirty="0">
                  <a:latin typeface="Arial"/>
                  <a:cs typeface="Arial"/>
                </a:rPr>
                <a:t>Components</a:t>
              </a:r>
              <a:r>
                <a:rPr sz="1700" spc="-10" dirty="0">
                  <a:latin typeface="Arial"/>
                  <a:cs typeface="Arial"/>
                </a:rPr>
                <a:t> </a:t>
              </a:r>
              <a:r>
                <a:rPr sz="1700" spc="15" dirty="0">
                  <a:latin typeface="Arial"/>
                  <a:cs typeface="Arial"/>
                </a:rPr>
                <a:t>A</a:t>
              </a:r>
              <a:endParaRPr sz="1700">
                <a:latin typeface="Arial"/>
                <a:cs typeface="Arial"/>
              </a:endParaRPr>
            </a:p>
          </p:txBody>
        </p:sp>
        <p:sp>
          <p:nvSpPr>
            <p:cNvPr id="26" name="object 22">
              <a:extLst>
                <a:ext uri="{FF2B5EF4-FFF2-40B4-BE49-F238E27FC236}">
                  <a16:creationId xmlns:a16="http://schemas.microsoft.com/office/drawing/2014/main" id="{A7A90F45-1FAB-E343-A04D-8EB7698828A1}"/>
                </a:ext>
              </a:extLst>
            </p:cNvPr>
            <p:cNvSpPr txBox="1"/>
            <p:nvPr/>
          </p:nvSpPr>
          <p:spPr>
            <a:xfrm>
              <a:off x="7401546" y="1240913"/>
              <a:ext cx="986790" cy="288290"/>
            </a:xfrm>
            <a:prstGeom prst="rect">
              <a:avLst/>
            </a:prstGeom>
          </p:spPr>
          <p:txBody>
            <a:bodyPr vert="horz" wrap="square" lIns="0" tIns="1524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0"/>
                </a:spcBef>
              </a:pPr>
              <a:r>
                <a:rPr sz="1700" spc="5" dirty="0">
                  <a:latin typeface="Arial"/>
                  <a:cs typeface="Arial"/>
                </a:rPr>
                <a:t>Product</a:t>
              </a:r>
              <a:r>
                <a:rPr sz="1700" spc="-60" dirty="0">
                  <a:latin typeface="Arial"/>
                  <a:cs typeface="Arial"/>
                </a:rPr>
                <a:t> </a:t>
              </a:r>
              <a:r>
                <a:rPr sz="1700" spc="15" dirty="0">
                  <a:latin typeface="Arial"/>
                  <a:cs typeface="Arial"/>
                </a:rPr>
                <a:t>B</a:t>
              </a:r>
              <a:endParaRPr sz="1700">
                <a:latin typeface="Arial"/>
                <a:cs typeface="Arial"/>
              </a:endParaRPr>
            </a:p>
          </p:txBody>
        </p:sp>
        <p:sp>
          <p:nvSpPr>
            <p:cNvPr id="27" name="object 23">
              <a:extLst>
                <a:ext uri="{FF2B5EF4-FFF2-40B4-BE49-F238E27FC236}">
                  <a16:creationId xmlns:a16="http://schemas.microsoft.com/office/drawing/2014/main" id="{7AFFA332-AC7D-6A4D-8806-250D6AD8D151}"/>
                </a:ext>
              </a:extLst>
            </p:cNvPr>
            <p:cNvSpPr txBox="1"/>
            <p:nvPr/>
          </p:nvSpPr>
          <p:spPr>
            <a:xfrm>
              <a:off x="7104926" y="2137720"/>
              <a:ext cx="1826895" cy="505459"/>
            </a:xfrm>
            <a:prstGeom prst="rect">
              <a:avLst/>
            </a:prstGeom>
            <a:solidFill>
              <a:srgbClr val="9AD29A"/>
            </a:solidFill>
            <a:ln w="9732">
              <a:solidFill>
                <a:srgbClr val="3464A3"/>
              </a:solidFill>
            </a:ln>
          </p:spPr>
          <p:txBody>
            <a:bodyPr vert="horz" wrap="square" lIns="0" tIns="112395" rIns="0" bIns="0" rtlCol="0">
              <a:spAutoFit/>
            </a:bodyPr>
            <a:lstStyle/>
            <a:p>
              <a:pPr marL="190500">
                <a:lnSpc>
                  <a:spcPct val="100000"/>
                </a:lnSpc>
                <a:spcBef>
                  <a:spcPts val="885"/>
                </a:spcBef>
              </a:pPr>
              <a:r>
                <a:rPr sz="1700" spc="5" dirty="0">
                  <a:latin typeface="Arial"/>
                  <a:cs typeface="Arial"/>
                </a:rPr>
                <a:t>Components</a:t>
              </a:r>
              <a:r>
                <a:rPr sz="1700" spc="-10" dirty="0">
                  <a:latin typeface="Arial"/>
                  <a:cs typeface="Arial"/>
                </a:rPr>
                <a:t> </a:t>
              </a:r>
              <a:r>
                <a:rPr sz="1700" spc="15" dirty="0">
                  <a:latin typeface="Arial"/>
                  <a:cs typeface="Arial"/>
                </a:rPr>
                <a:t>B</a:t>
              </a:r>
              <a:endParaRPr sz="1700">
                <a:latin typeface="Arial"/>
                <a:cs typeface="Arial"/>
              </a:endParaRPr>
            </a:p>
          </p:txBody>
        </p:sp>
        <p:sp>
          <p:nvSpPr>
            <p:cNvPr id="28" name="object 24">
              <a:extLst>
                <a:ext uri="{FF2B5EF4-FFF2-40B4-BE49-F238E27FC236}">
                  <a16:creationId xmlns:a16="http://schemas.microsoft.com/office/drawing/2014/main" id="{D2AD265E-D9D2-BB4F-AA0A-0374F0A13100}"/>
                </a:ext>
              </a:extLst>
            </p:cNvPr>
            <p:cNvSpPr/>
            <p:nvPr/>
          </p:nvSpPr>
          <p:spPr>
            <a:xfrm>
              <a:off x="7307002" y="3348446"/>
              <a:ext cx="1411605" cy="1814830"/>
            </a:xfrm>
            <a:custGeom>
              <a:avLst/>
              <a:gdLst/>
              <a:ahLst/>
              <a:cxnLst/>
              <a:rect l="l" t="t" r="r" b="b"/>
              <a:pathLst>
                <a:path w="1411604" h="1814829">
                  <a:moveTo>
                    <a:pt x="705538" y="1814537"/>
                  </a:moveTo>
                  <a:lnTo>
                    <a:pt x="638343" y="1813483"/>
                  </a:lnTo>
                  <a:lnTo>
                    <a:pt x="572793" y="1810390"/>
                  </a:lnTo>
                  <a:lnTo>
                    <a:pt x="509202" y="1805357"/>
                  </a:lnTo>
                  <a:lnTo>
                    <a:pt x="447882" y="1798485"/>
                  </a:lnTo>
                  <a:lnTo>
                    <a:pt x="389147" y="1789876"/>
                  </a:lnTo>
                  <a:lnTo>
                    <a:pt x="333310" y="1779629"/>
                  </a:lnTo>
                  <a:lnTo>
                    <a:pt x="280685" y="1767845"/>
                  </a:lnTo>
                  <a:lnTo>
                    <a:pt x="231584" y="1754626"/>
                  </a:lnTo>
                  <a:lnTo>
                    <a:pt x="186322" y="1740071"/>
                  </a:lnTo>
                  <a:lnTo>
                    <a:pt x="145212" y="1724281"/>
                  </a:lnTo>
                  <a:lnTo>
                    <a:pt x="108566" y="1707357"/>
                  </a:lnTo>
                  <a:lnTo>
                    <a:pt x="49922" y="1670509"/>
                  </a:lnTo>
                  <a:lnTo>
                    <a:pt x="12898" y="1630333"/>
                  </a:lnTo>
                  <a:lnTo>
                    <a:pt x="0" y="1587633"/>
                  </a:lnTo>
                  <a:lnTo>
                    <a:pt x="0" y="226558"/>
                  </a:lnTo>
                  <a:lnTo>
                    <a:pt x="12898" y="183872"/>
                  </a:lnTo>
                  <a:lnTo>
                    <a:pt x="49922" y="143730"/>
                  </a:lnTo>
                  <a:lnTo>
                    <a:pt x="108566" y="106933"/>
                  </a:lnTo>
                  <a:lnTo>
                    <a:pt x="145212" y="90038"/>
                  </a:lnTo>
                  <a:lnTo>
                    <a:pt x="186322" y="74278"/>
                  </a:lnTo>
                  <a:lnTo>
                    <a:pt x="231584" y="59753"/>
                  </a:lnTo>
                  <a:lnTo>
                    <a:pt x="280685" y="46564"/>
                  </a:lnTo>
                  <a:lnTo>
                    <a:pt x="333310" y="34809"/>
                  </a:lnTo>
                  <a:lnTo>
                    <a:pt x="389147" y="24588"/>
                  </a:lnTo>
                  <a:lnTo>
                    <a:pt x="447882" y="16003"/>
                  </a:lnTo>
                  <a:lnTo>
                    <a:pt x="509202" y="9151"/>
                  </a:lnTo>
                  <a:lnTo>
                    <a:pt x="572793" y="4133"/>
                  </a:lnTo>
                  <a:lnTo>
                    <a:pt x="638343" y="1050"/>
                  </a:lnTo>
                  <a:lnTo>
                    <a:pt x="705538" y="0"/>
                  </a:lnTo>
                  <a:lnTo>
                    <a:pt x="772733" y="1050"/>
                  </a:lnTo>
                  <a:lnTo>
                    <a:pt x="838282" y="4133"/>
                  </a:lnTo>
                  <a:lnTo>
                    <a:pt x="901874" y="9151"/>
                  </a:lnTo>
                  <a:lnTo>
                    <a:pt x="963194" y="16003"/>
                  </a:lnTo>
                  <a:lnTo>
                    <a:pt x="1021929" y="24588"/>
                  </a:lnTo>
                  <a:lnTo>
                    <a:pt x="1077766" y="34809"/>
                  </a:lnTo>
                  <a:lnTo>
                    <a:pt x="1130391" y="46564"/>
                  </a:lnTo>
                  <a:lnTo>
                    <a:pt x="1179491" y="59753"/>
                  </a:lnTo>
                  <a:lnTo>
                    <a:pt x="1224753" y="74278"/>
                  </a:lnTo>
                  <a:lnTo>
                    <a:pt x="1265864" y="90038"/>
                  </a:lnTo>
                  <a:lnTo>
                    <a:pt x="1302510" y="106933"/>
                  </a:lnTo>
                  <a:lnTo>
                    <a:pt x="1361153" y="143730"/>
                  </a:lnTo>
                  <a:lnTo>
                    <a:pt x="1398178" y="183872"/>
                  </a:lnTo>
                  <a:lnTo>
                    <a:pt x="1411076" y="226558"/>
                  </a:lnTo>
                  <a:lnTo>
                    <a:pt x="1411076" y="1587633"/>
                  </a:lnTo>
                  <a:lnTo>
                    <a:pt x="1398178" y="1630333"/>
                  </a:lnTo>
                  <a:lnTo>
                    <a:pt x="1361153" y="1670509"/>
                  </a:lnTo>
                  <a:lnTo>
                    <a:pt x="1302510" y="1707357"/>
                  </a:lnTo>
                  <a:lnTo>
                    <a:pt x="1265864" y="1724281"/>
                  </a:lnTo>
                  <a:lnTo>
                    <a:pt x="1224753" y="1740071"/>
                  </a:lnTo>
                  <a:lnTo>
                    <a:pt x="1179491" y="1754626"/>
                  </a:lnTo>
                  <a:lnTo>
                    <a:pt x="1130391" y="1767845"/>
                  </a:lnTo>
                  <a:lnTo>
                    <a:pt x="1077766" y="1779629"/>
                  </a:lnTo>
                  <a:lnTo>
                    <a:pt x="1021929" y="1789876"/>
                  </a:lnTo>
                  <a:lnTo>
                    <a:pt x="963194" y="1798485"/>
                  </a:lnTo>
                  <a:lnTo>
                    <a:pt x="901874" y="1805357"/>
                  </a:lnTo>
                  <a:lnTo>
                    <a:pt x="838282" y="1810390"/>
                  </a:lnTo>
                  <a:lnTo>
                    <a:pt x="772733" y="1813483"/>
                  </a:lnTo>
                  <a:lnTo>
                    <a:pt x="705538" y="1814537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5">
              <a:extLst>
                <a:ext uri="{FF2B5EF4-FFF2-40B4-BE49-F238E27FC236}">
                  <a16:creationId xmlns:a16="http://schemas.microsoft.com/office/drawing/2014/main" id="{7CC6578E-0FCB-6149-BABE-5C73AC4F08C0}"/>
                </a:ext>
              </a:extLst>
            </p:cNvPr>
            <p:cNvSpPr/>
            <p:nvPr/>
          </p:nvSpPr>
          <p:spPr>
            <a:xfrm>
              <a:off x="7307002" y="3348446"/>
              <a:ext cx="1411605" cy="1814830"/>
            </a:xfrm>
            <a:custGeom>
              <a:avLst/>
              <a:gdLst/>
              <a:ahLst/>
              <a:cxnLst/>
              <a:rect l="l" t="t" r="r" b="b"/>
              <a:pathLst>
                <a:path w="1411604" h="1814829">
                  <a:moveTo>
                    <a:pt x="705538" y="0"/>
                  </a:moveTo>
                  <a:lnTo>
                    <a:pt x="638343" y="1050"/>
                  </a:lnTo>
                  <a:lnTo>
                    <a:pt x="572793" y="4133"/>
                  </a:lnTo>
                  <a:lnTo>
                    <a:pt x="509202" y="9151"/>
                  </a:lnTo>
                  <a:lnTo>
                    <a:pt x="447882" y="16003"/>
                  </a:lnTo>
                  <a:lnTo>
                    <a:pt x="389147" y="24588"/>
                  </a:lnTo>
                  <a:lnTo>
                    <a:pt x="333310" y="34809"/>
                  </a:lnTo>
                  <a:lnTo>
                    <a:pt x="280685" y="46564"/>
                  </a:lnTo>
                  <a:lnTo>
                    <a:pt x="231584" y="59753"/>
                  </a:lnTo>
                  <a:lnTo>
                    <a:pt x="186322" y="74278"/>
                  </a:lnTo>
                  <a:lnTo>
                    <a:pt x="145212" y="90038"/>
                  </a:lnTo>
                  <a:lnTo>
                    <a:pt x="108566" y="106933"/>
                  </a:lnTo>
                  <a:lnTo>
                    <a:pt x="49922" y="143730"/>
                  </a:lnTo>
                  <a:lnTo>
                    <a:pt x="12898" y="183872"/>
                  </a:lnTo>
                  <a:lnTo>
                    <a:pt x="0" y="226558"/>
                  </a:lnTo>
                  <a:lnTo>
                    <a:pt x="0" y="1587633"/>
                  </a:lnTo>
                  <a:lnTo>
                    <a:pt x="12898" y="1630333"/>
                  </a:lnTo>
                  <a:lnTo>
                    <a:pt x="49922" y="1670509"/>
                  </a:lnTo>
                  <a:lnTo>
                    <a:pt x="108566" y="1707357"/>
                  </a:lnTo>
                  <a:lnTo>
                    <a:pt x="145212" y="1724281"/>
                  </a:lnTo>
                  <a:lnTo>
                    <a:pt x="186322" y="1740071"/>
                  </a:lnTo>
                  <a:lnTo>
                    <a:pt x="231584" y="1754626"/>
                  </a:lnTo>
                  <a:lnTo>
                    <a:pt x="280685" y="1767845"/>
                  </a:lnTo>
                  <a:lnTo>
                    <a:pt x="333310" y="1779629"/>
                  </a:lnTo>
                  <a:lnTo>
                    <a:pt x="389147" y="1789876"/>
                  </a:lnTo>
                  <a:lnTo>
                    <a:pt x="447882" y="1798485"/>
                  </a:lnTo>
                  <a:lnTo>
                    <a:pt x="509202" y="1805357"/>
                  </a:lnTo>
                  <a:lnTo>
                    <a:pt x="572793" y="1810390"/>
                  </a:lnTo>
                  <a:lnTo>
                    <a:pt x="638343" y="1813483"/>
                  </a:lnTo>
                  <a:lnTo>
                    <a:pt x="705538" y="1814537"/>
                  </a:lnTo>
                  <a:lnTo>
                    <a:pt x="772733" y="1813483"/>
                  </a:lnTo>
                  <a:lnTo>
                    <a:pt x="838282" y="1810390"/>
                  </a:lnTo>
                  <a:lnTo>
                    <a:pt x="901874" y="1805357"/>
                  </a:lnTo>
                  <a:lnTo>
                    <a:pt x="963194" y="1798485"/>
                  </a:lnTo>
                  <a:lnTo>
                    <a:pt x="1021929" y="1789876"/>
                  </a:lnTo>
                  <a:lnTo>
                    <a:pt x="1077766" y="1779629"/>
                  </a:lnTo>
                  <a:lnTo>
                    <a:pt x="1130391" y="1767845"/>
                  </a:lnTo>
                  <a:lnTo>
                    <a:pt x="1179491" y="1754626"/>
                  </a:lnTo>
                  <a:lnTo>
                    <a:pt x="1224753" y="1740071"/>
                  </a:lnTo>
                  <a:lnTo>
                    <a:pt x="1265864" y="1724281"/>
                  </a:lnTo>
                  <a:lnTo>
                    <a:pt x="1302510" y="1707357"/>
                  </a:lnTo>
                  <a:lnTo>
                    <a:pt x="1361153" y="1670509"/>
                  </a:lnTo>
                  <a:lnTo>
                    <a:pt x="1398178" y="1630333"/>
                  </a:lnTo>
                  <a:lnTo>
                    <a:pt x="1411076" y="1587633"/>
                  </a:lnTo>
                  <a:lnTo>
                    <a:pt x="1411076" y="226558"/>
                  </a:lnTo>
                  <a:lnTo>
                    <a:pt x="1398178" y="183872"/>
                  </a:lnTo>
                  <a:lnTo>
                    <a:pt x="1361153" y="143730"/>
                  </a:lnTo>
                  <a:lnTo>
                    <a:pt x="1302510" y="106933"/>
                  </a:lnTo>
                  <a:lnTo>
                    <a:pt x="1265864" y="90038"/>
                  </a:lnTo>
                  <a:lnTo>
                    <a:pt x="1224753" y="74278"/>
                  </a:lnTo>
                  <a:lnTo>
                    <a:pt x="1179491" y="59753"/>
                  </a:lnTo>
                  <a:lnTo>
                    <a:pt x="1130391" y="46564"/>
                  </a:lnTo>
                  <a:lnTo>
                    <a:pt x="1077766" y="34809"/>
                  </a:lnTo>
                  <a:lnTo>
                    <a:pt x="1021929" y="24588"/>
                  </a:lnTo>
                  <a:lnTo>
                    <a:pt x="963194" y="16003"/>
                  </a:lnTo>
                  <a:lnTo>
                    <a:pt x="901874" y="9151"/>
                  </a:lnTo>
                  <a:lnTo>
                    <a:pt x="838282" y="4133"/>
                  </a:lnTo>
                  <a:lnTo>
                    <a:pt x="772733" y="1050"/>
                  </a:lnTo>
                  <a:lnTo>
                    <a:pt x="705538" y="0"/>
                  </a:lnTo>
                  <a:close/>
                </a:path>
              </a:pathLst>
            </a:custGeom>
            <a:ln w="9732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6">
              <a:extLst>
                <a:ext uri="{FF2B5EF4-FFF2-40B4-BE49-F238E27FC236}">
                  <a16:creationId xmlns:a16="http://schemas.microsoft.com/office/drawing/2014/main" id="{4185A954-851C-A348-8E3D-0BAE859B298D}"/>
                </a:ext>
              </a:extLst>
            </p:cNvPr>
            <p:cNvSpPr/>
            <p:nvPr/>
          </p:nvSpPr>
          <p:spPr>
            <a:xfrm>
              <a:off x="7307002" y="3348446"/>
              <a:ext cx="1411605" cy="454025"/>
            </a:xfrm>
            <a:custGeom>
              <a:avLst/>
              <a:gdLst/>
              <a:ahLst/>
              <a:cxnLst/>
              <a:rect l="l" t="t" r="r" b="b"/>
              <a:pathLst>
                <a:path w="1411604" h="454025">
                  <a:moveTo>
                    <a:pt x="705538" y="453461"/>
                  </a:moveTo>
                  <a:lnTo>
                    <a:pt x="638343" y="452408"/>
                  </a:lnTo>
                  <a:lnTo>
                    <a:pt x="572793" y="449314"/>
                  </a:lnTo>
                  <a:lnTo>
                    <a:pt x="509202" y="444282"/>
                  </a:lnTo>
                  <a:lnTo>
                    <a:pt x="447882" y="437410"/>
                  </a:lnTo>
                  <a:lnTo>
                    <a:pt x="389147" y="428801"/>
                  </a:lnTo>
                  <a:lnTo>
                    <a:pt x="333310" y="418554"/>
                  </a:lnTo>
                  <a:lnTo>
                    <a:pt x="280685" y="406770"/>
                  </a:lnTo>
                  <a:lnTo>
                    <a:pt x="231584" y="393550"/>
                  </a:lnTo>
                  <a:lnTo>
                    <a:pt x="186322" y="378995"/>
                  </a:lnTo>
                  <a:lnTo>
                    <a:pt x="145212" y="363205"/>
                  </a:lnTo>
                  <a:lnTo>
                    <a:pt x="108566" y="346282"/>
                  </a:lnTo>
                  <a:lnTo>
                    <a:pt x="49922" y="309434"/>
                  </a:lnTo>
                  <a:lnTo>
                    <a:pt x="12898" y="269258"/>
                  </a:lnTo>
                  <a:lnTo>
                    <a:pt x="0" y="226558"/>
                  </a:lnTo>
                  <a:lnTo>
                    <a:pt x="3276" y="204947"/>
                  </a:lnTo>
                  <a:lnTo>
                    <a:pt x="28551" y="163433"/>
                  </a:lnTo>
                  <a:lnTo>
                    <a:pt x="76698" y="124864"/>
                  </a:lnTo>
                  <a:lnTo>
                    <a:pt x="145212" y="90038"/>
                  </a:lnTo>
                  <a:lnTo>
                    <a:pt x="186322" y="74278"/>
                  </a:lnTo>
                  <a:lnTo>
                    <a:pt x="231584" y="59753"/>
                  </a:lnTo>
                  <a:lnTo>
                    <a:pt x="280685" y="46564"/>
                  </a:lnTo>
                  <a:lnTo>
                    <a:pt x="333310" y="34809"/>
                  </a:lnTo>
                  <a:lnTo>
                    <a:pt x="389147" y="24588"/>
                  </a:lnTo>
                  <a:lnTo>
                    <a:pt x="447882" y="16003"/>
                  </a:lnTo>
                  <a:lnTo>
                    <a:pt x="509202" y="9151"/>
                  </a:lnTo>
                  <a:lnTo>
                    <a:pt x="572793" y="4133"/>
                  </a:lnTo>
                  <a:lnTo>
                    <a:pt x="638343" y="1050"/>
                  </a:lnTo>
                  <a:lnTo>
                    <a:pt x="705538" y="0"/>
                  </a:lnTo>
                  <a:lnTo>
                    <a:pt x="772733" y="1050"/>
                  </a:lnTo>
                  <a:lnTo>
                    <a:pt x="838282" y="4133"/>
                  </a:lnTo>
                  <a:lnTo>
                    <a:pt x="901874" y="9151"/>
                  </a:lnTo>
                  <a:lnTo>
                    <a:pt x="963194" y="16003"/>
                  </a:lnTo>
                  <a:lnTo>
                    <a:pt x="1021929" y="24588"/>
                  </a:lnTo>
                  <a:lnTo>
                    <a:pt x="1077766" y="34809"/>
                  </a:lnTo>
                  <a:lnTo>
                    <a:pt x="1130391" y="46564"/>
                  </a:lnTo>
                  <a:lnTo>
                    <a:pt x="1179491" y="59753"/>
                  </a:lnTo>
                  <a:lnTo>
                    <a:pt x="1224753" y="74278"/>
                  </a:lnTo>
                  <a:lnTo>
                    <a:pt x="1265864" y="90038"/>
                  </a:lnTo>
                  <a:lnTo>
                    <a:pt x="1302510" y="106933"/>
                  </a:lnTo>
                  <a:lnTo>
                    <a:pt x="1361153" y="143730"/>
                  </a:lnTo>
                  <a:lnTo>
                    <a:pt x="1398178" y="183872"/>
                  </a:lnTo>
                  <a:lnTo>
                    <a:pt x="1411076" y="226558"/>
                  </a:lnTo>
                  <a:lnTo>
                    <a:pt x="1407799" y="248173"/>
                  </a:lnTo>
                  <a:lnTo>
                    <a:pt x="1382525" y="289712"/>
                  </a:lnTo>
                  <a:lnTo>
                    <a:pt x="1334377" y="328324"/>
                  </a:lnTo>
                  <a:lnTo>
                    <a:pt x="1265864" y="363205"/>
                  </a:lnTo>
                  <a:lnTo>
                    <a:pt x="1224753" y="378995"/>
                  </a:lnTo>
                  <a:lnTo>
                    <a:pt x="1179491" y="393550"/>
                  </a:lnTo>
                  <a:lnTo>
                    <a:pt x="1130391" y="406770"/>
                  </a:lnTo>
                  <a:lnTo>
                    <a:pt x="1077766" y="418554"/>
                  </a:lnTo>
                  <a:lnTo>
                    <a:pt x="1021929" y="428801"/>
                  </a:lnTo>
                  <a:lnTo>
                    <a:pt x="963194" y="437410"/>
                  </a:lnTo>
                  <a:lnTo>
                    <a:pt x="901874" y="444282"/>
                  </a:lnTo>
                  <a:lnTo>
                    <a:pt x="838282" y="449314"/>
                  </a:lnTo>
                  <a:lnTo>
                    <a:pt x="772733" y="452408"/>
                  </a:lnTo>
                  <a:lnTo>
                    <a:pt x="705538" y="453461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7">
              <a:extLst>
                <a:ext uri="{FF2B5EF4-FFF2-40B4-BE49-F238E27FC236}">
                  <a16:creationId xmlns:a16="http://schemas.microsoft.com/office/drawing/2014/main" id="{1D88887C-B636-BF42-BD2B-3BB55FB2929C}"/>
                </a:ext>
              </a:extLst>
            </p:cNvPr>
            <p:cNvSpPr/>
            <p:nvPr/>
          </p:nvSpPr>
          <p:spPr>
            <a:xfrm>
              <a:off x="7307002" y="3348446"/>
              <a:ext cx="1411605" cy="454025"/>
            </a:xfrm>
            <a:custGeom>
              <a:avLst/>
              <a:gdLst/>
              <a:ahLst/>
              <a:cxnLst/>
              <a:rect l="l" t="t" r="r" b="b"/>
              <a:pathLst>
                <a:path w="1411604" h="454025">
                  <a:moveTo>
                    <a:pt x="705538" y="0"/>
                  </a:moveTo>
                  <a:lnTo>
                    <a:pt x="638343" y="1050"/>
                  </a:lnTo>
                  <a:lnTo>
                    <a:pt x="572793" y="4133"/>
                  </a:lnTo>
                  <a:lnTo>
                    <a:pt x="509202" y="9151"/>
                  </a:lnTo>
                  <a:lnTo>
                    <a:pt x="447882" y="16003"/>
                  </a:lnTo>
                  <a:lnTo>
                    <a:pt x="389147" y="24588"/>
                  </a:lnTo>
                  <a:lnTo>
                    <a:pt x="333310" y="34809"/>
                  </a:lnTo>
                  <a:lnTo>
                    <a:pt x="280685" y="46564"/>
                  </a:lnTo>
                  <a:lnTo>
                    <a:pt x="231584" y="59753"/>
                  </a:lnTo>
                  <a:lnTo>
                    <a:pt x="186322" y="74278"/>
                  </a:lnTo>
                  <a:lnTo>
                    <a:pt x="145212" y="90038"/>
                  </a:lnTo>
                  <a:lnTo>
                    <a:pt x="108566" y="106933"/>
                  </a:lnTo>
                  <a:lnTo>
                    <a:pt x="49922" y="143730"/>
                  </a:lnTo>
                  <a:lnTo>
                    <a:pt x="12898" y="183872"/>
                  </a:lnTo>
                  <a:lnTo>
                    <a:pt x="0" y="226558"/>
                  </a:lnTo>
                  <a:lnTo>
                    <a:pt x="3276" y="248173"/>
                  </a:lnTo>
                  <a:lnTo>
                    <a:pt x="28551" y="289712"/>
                  </a:lnTo>
                  <a:lnTo>
                    <a:pt x="76698" y="328324"/>
                  </a:lnTo>
                  <a:lnTo>
                    <a:pt x="145212" y="363205"/>
                  </a:lnTo>
                  <a:lnTo>
                    <a:pt x="186322" y="378995"/>
                  </a:lnTo>
                  <a:lnTo>
                    <a:pt x="231584" y="393550"/>
                  </a:lnTo>
                  <a:lnTo>
                    <a:pt x="280685" y="406770"/>
                  </a:lnTo>
                  <a:lnTo>
                    <a:pt x="333310" y="418554"/>
                  </a:lnTo>
                  <a:lnTo>
                    <a:pt x="389147" y="428801"/>
                  </a:lnTo>
                  <a:lnTo>
                    <a:pt x="447882" y="437410"/>
                  </a:lnTo>
                  <a:lnTo>
                    <a:pt x="509202" y="444282"/>
                  </a:lnTo>
                  <a:lnTo>
                    <a:pt x="572793" y="449314"/>
                  </a:lnTo>
                  <a:lnTo>
                    <a:pt x="638343" y="452408"/>
                  </a:lnTo>
                  <a:lnTo>
                    <a:pt x="705538" y="453461"/>
                  </a:lnTo>
                  <a:lnTo>
                    <a:pt x="772733" y="452408"/>
                  </a:lnTo>
                  <a:lnTo>
                    <a:pt x="838282" y="449314"/>
                  </a:lnTo>
                  <a:lnTo>
                    <a:pt x="901874" y="444282"/>
                  </a:lnTo>
                  <a:lnTo>
                    <a:pt x="963194" y="437410"/>
                  </a:lnTo>
                  <a:lnTo>
                    <a:pt x="1021929" y="428801"/>
                  </a:lnTo>
                  <a:lnTo>
                    <a:pt x="1077766" y="418554"/>
                  </a:lnTo>
                  <a:lnTo>
                    <a:pt x="1130391" y="406770"/>
                  </a:lnTo>
                  <a:lnTo>
                    <a:pt x="1179491" y="393550"/>
                  </a:lnTo>
                  <a:lnTo>
                    <a:pt x="1224753" y="378995"/>
                  </a:lnTo>
                  <a:lnTo>
                    <a:pt x="1265864" y="363205"/>
                  </a:lnTo>
                  <a:lnTo>
                    <a:pt x="1302510" y="346282"/>
                  </a:lnTo>
                  <a:lnTo>
                    <a:pt x="1361153" y="309434"/>
                  </a:lnTo>
                  <a:lnTo>
                    <a:pt x="1398178" y="269258"/>
                  </a:lnTo>
                  <a:lnTo>
                    <a:pt x="1411076" y="226558"/>
                  </a:lnTo>
                  <a:lnTo>
                    <a:pt x="1407799" y="204947"/>
                  </a:lnTo>
                  <a:lnTo>
                    <a:pt x="1382525" y="163433"/>
                  </a:lnTo>
                  <a:lnTo>
                    <a:pt x="1334377" y="124864"/>
                  </a:lnTo>
                  <a:lnTo>
                    <a:pt x="1265864" y="90038"/>
                  </a:lnTo>
                  <a:lnTo>
                    <a:pt x="1224753" y="74278"/>
                  </a:lnTo>
                  <a:lnTo>
                    <a:pt x="1179491" y="59753"/>
                  </a:lnTo>
                  <a:lnTo>
                    <a:pt x="1130391" y="46564"/>
                  </a:lnTo>
                  <a:lnTo>
                    <a:pt x="1077766" y="34809"/>
                  </a:lnTo>
                  <a:lnTo>
                    <a:pt x="1021929" y="24588"/>
                  </a:lnTo>
                  <a:lnTo>
                    <a:pt x="963194" y="16003"/>
                  </a:lnTo>
                  <a:lnTo>
                    <a:pt x="901874" y="9151"/>
                  </a:lnTo>
                  <a:lnTo>
                    <a:pt x="838282" y="4133"/>
                  </a:lnTo>
                  <a:lnTo>
                    <a:pt x="772733" y="1050"/>
                  </a:lnTo>
                  <a:lnTo>
                    <a:pt x="705538" y="0"/>
                  </a:lnTo>
                  <a:close/>
                </a:path>
              </a:pathLst>
            </a:custGeom>
            <a:ln w="9732">
              <a:solidFill>
                <a:srgbClr val="34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28">
              <a:extLst>
                <a:ext uri="{FF2B5EF4-FFF2-40B4-BE49-F238E27FC236}">
                  <a16:creationId xmlns:a16="http://schemas.microsoft.com/office/drawing/2014/main" id="{8CCFA5D1-B1AA-5E46-A953-ECC34D546E36}"/>
                </a:ext>
              </a:extLst>
            </p:cNvPr>
            <p:cNvSpPr txBox="1"/>
            <p:nvPr/>
          </p:nvSpPr>
          <p:spPr>
            <a:xfrm>
              <a:off x="7429134" y="4092378"/>
              <a:ext cx="1169035" cy="530860"/>
            </a:xfrm>
            <a:prstGeom prst="rect">
              <a:avLst/>
            </a:prstGeom>
          </p:spPr>
          <p:txBody>
            <a:bodyPr vert="horz" wrap="square" lIns="0" tIns="37465" rIns="0" bIns="0" rtlCol="0">
              <a:spAutoFit/>
            </a:bodyPr>
            <a:lstStyle/>
            <a:p>
              <a:pPr marL="510540" marR="5080" indent="-498475">
                <a:lnSpc>
                  <a:spcPts val="1910"/>
                </a:lnSpc>
                <a:spcBef>
                  <a:spcPts val="295"/>
                </a:spcBef>
              </a:pPr>
              <a:r>
                <a:rPr sz="1700" spc="5" dirty="0">
                  <a:latin typeface="Arial"/>
                  <a:cs typeface="Arial"/>
                </a:rPr>
                <a:t>Persistence  </a:t>
              </a:r>
              <a:r>
                <a:rPr sz="1700" spc="15" dirty="0">
                  <a:latin typeface="Arial"/>
                  <a:cs typeface="Arial"/>
                </a:rPr>
                <a:t>B</a:t>
              </a:r>
              <a:endParaRPr sz="1700">
                <a:latin typeface="Arial"/>
                <a:cs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155" y="185203"/>
            <a:ext cx="9951085" cy="7666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5"/>
              </a:lnSpc>
              <a:tabLst>
                <a:tab pos="5177155" algn="l"/>
              </a:tabLst>
            </a:pPr>
            <a:r>
              <a:rPr sz="800" spc="45" dirty="0">
                <a:latin typeface="Tahoma"/>
                <a:cs typeface="Tahoma"/>
              </a:rPr>
              <a:t>6/2/2018	</a:t>
            </a:r>
            <a:r>
              <a:rPr sz="800" spc="50" dirty="0">
                <a:latin typeface="Tahoma"/>
                <a:cs typeface="Tahoma"/>
              </a:rPr>
              <a:t>ArchUnit</a:t>
            </a:r>
            <a:endParaRPr sz="8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20"/>
              </a:spcBef>
              <a:tabLst>
                <a:tab pos="9722485" algn="l"/>
              </a:tabLst>
            </a:pPr>
            <a:r>
              <a:rPr sz="800" spc="40" dirty="0">
                <a:latin typeface="Tahoma"/>
                <a:cs typeface="Tahoma"/>
              </a:rPr>
              <a:t>http://localhost:8080/?print-pdf#/	</a:t>
            </a:r>
            <a:r>
              <a:rPr sz="800" spc="65" dirty="0">
                <a:latin typeface="Tahoma"/>
                <a:cs typeface="Tahoma"/>
              </a:rPr>
              <a:t>9</a:t>
            </a:r>
            <a:r>
              <a:rPr sz="800" spc="-45" dirty="0">
                <a:latin typeface="Tahoma"/>
                <a:cs typeface="Tahoma"/>
              </a:rPr>
              <a:t>/</a:t>
            </a:r>
            <a:r>
              <a:rPr sz="800" spc="70" dirty="0">
                <a:latin typeface="Tahoma"/>
                <a:cs typeface="Tahoma"/>
              </a:rPr>
              <a:t>33</a:t>
            </a:r>
            <a:endParaRPr sz="8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"/>
            <a:ext cx="10617200" cy="8039100"/>
          </a:xfrm>
          <a:custGeom>
            <a:avLst/>
            <a:gdLst/>
            <a:ahLst/>
            <a:cxnLst/>
            <a:rect l="l" t="t" r="r" b="b"/>
            <a:pathLst>
              <a:path w="10617200" h="8039100">
                <a:moveTo>
                  <a:pt x="0" y="8039099"/>
                </a:moveTo>
                <a:lnTo>
                  <a:pt x="10617199" y="8039099"/>
                </a:lnTo>
                <a:lnTo>
                  <a:pt x="10617199" y="0"/>
                </a:lnTo>
                <a:lnTo>
                  <a:pt x="0" y="0"/>
                </a:lnTo>
                <a:lnTo>
                  <a:pt x="0" y="80390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12859" y="349520"/>
            <a:ext cx="3368040" cy="8934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O</a:t>
            </a:r>
            <a:r>
              <a:rPr spc="204" dirty="0"/>
              <a:t>n</a:t>
            </a:r>
            <a:r>
              <a:rPr spc="270" dirty="0"/>
              <a:t>b</a:t>
            </a:r>
            <a:r>
              <a:rPr spc="210" dirty="0"/>
              <a:t>o</a:t>
            </a:r>
            <a:r>
              <a:rPr spc="90" dirty="0"/>
              <a:t>a</a:t>
            </a:r>
            <a:r>
              <a:rPr spc="200" dirty="0"/>
              <a:t>r</a:t>
            </a:r>
            <a:r>
              <a:rPr spc="245" dirty="0"/>
              <a:t>d</a:t>
            </a:r>
            <a:r>
              <a:rPr spc="229" dirty="0"/>
              <a:t>i</a:t>
            </a:r>
            <a:r>
              <a:rPr spc="204" dirty="0"/>
              <a:t>n</a:t>
            </a:r>
            <a:r>
              <a:rPr spc="195" dirty="0"/>
              <a:t>g</a:t>
            </a:r>
          </a:p>
        </p:txBody>
      </p:sp>
      <p:sp>
        <p:nvSpPr>
          <p:cNvPr id="5" name="object 5"/>
          <p:cNvSpPr/>
          <p:nvPr/>
        </p:nvSpPr>
        <p:spPr>
          <a:xfrm>
            <a:off x="2209139" y="1713985"/>
            <a:ext cx="6189399" cy="57132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155" y="185203"/>
            <a:ext cx="9951085" cy="7666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5"/>
              </a:lnSpc>
              <a:tabLst>
                <a:tab pos="5177155" algn="l"/>
              </a:tabLst>
            </a:pPr>
            <a:r>
              <a:rPr sz="800" spc="45" dirty="0">
                <a:latin typeface="Tahoma"/>
                <a:cs typeface="Tahoma"/>
              </a:rPr>
              <a:t>6/2/2018	</a:t>
            </a:r>
            <a:r>
              <a:rPr sz="800" spc="50" dirty="0">
                <a:latin typeface="Tahoma"/>
                <a:cs typeface="Tahoma"/>
              </a:rPr>
              <a:t>ArchUnit</a:t>
            </a:r>
            <a:endParaRPr sz="8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20"/>
              </a:spcBef>
              <a:tabLst>
                <a:tab pos="9657715" algn="l"/>
              </a:tabLst>
            </a:pPr>
            <a:r>
              <a:rPr sz="800" spc="40" dirty="0">
                <a:latin typeface="Tahoma"/>
                <a:cs typeface="Tahoma"/>
              </a:rPr>
              <a:t>http://localhost:8080/?print-pdf#/	</a:t>
            </a:r>
            <a:r>
              <a:rPr sz="800" spc="70" dirty="0">
                <a:latin typeface="Tahoma"/>
                <a:cs typeface="Tahoma"/>
              </a:rPr>
              <a:t>1</a:t>
            </a:r>
            <a:r>
              <a:rPr sz="800" spc="65" dirty="0">
                <a:latin typeface="Tahoma"/>
                <a:cs typeface="Tahoma"/>
              </a:rPr>
              <a:t>0</a:t>
            </a:r>
            <a:r>
              <a:rPr sz="800" spc="-45" dirty="0">
                <a:latin typeface="Tahoma"/>
                <a:cs typeface="Tahoma"/>
              </a:rPr>
              <a:t>/</a:t>
            </a:r>
            <a:r>
              <a:rPr sz="800" spc="70" dirty="0">
                <a:latin typeface="Tahoma"/>
                <a:cs typeface="Tahoma"/>
              </a:rPr>
              <a:t>33</a:t>
            </a:r>
            <a:endParaRPr sz="8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4"/>
            <a:ext cx="10617200" cy="8039100"/>
          </a:xfrm>
          <a:custGeom>
            <a:avLst/>
            <a:gdLst/>
            <a:ahLst/>
            <a:cxnLst/>
            <a:rect l="l" t="t" r="r" b="b"/>
            <a:pathLst>
              <a:path w="10617200" h="8039100">
                <a:moveTo>
                  <a:pt x="0" y="8039099"/>
                </a:moveTo>
                <a:lnTo>
                  <a:pt x="10617199" y="8039099"/>
                </a:lnTo>
                <a:lnTo>
                  <a:pt x="10617199" y="0"/>
                </a:lnTo>
                <a:lnTo>
                  <a:pt x="0" y="0"/>
                </a:lnTo>
                <a:lnTo>
                  <a:pt x="0" y="80390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5629" y="2799512"/>
            <a:ext cx="9655810" cy="438150"/>
          </a:xfrm>
          <a:custGeom>
            <a:avLst/>
            <a:gdLst/>
            <a:ahLst/>
            <a:cxnLst/>
            <a:rect l="l" t="t" r="r" b="b"/>
            <a:pathLst>
              <a:path w="9655810" h="438150">
                <a:moveTo>
                  <a:pt x="9607851" y="438019"/>
                </a:moveTo>
                <a:lnTo>
                  <a:pt x="47610" y="438019"/>
                </a:lnTo>
                <a:lnTo>
                  <a:pt x="38111" y="437143"/>
                </a:lnTo>
                <a:lnTo>
                  <a:pt x="3486" y="408680"/>
                </a:lnTo>
                <a:lnTo>
                  <a:pt x="0" y="390408"/>
                </a:lnTo>
                <a:lnTo>
                  <a:pt x="0" y="47610"/>
                </a:lnTo>
                <a:lnTo>
                  <a:pt x="21278" y="7840"/>
                </a:lnTo>
                <a:lnTo>
                  <a:pt x="47610" y="0"/>
                </a:lnTo>
                <a:lnTo>
                  <a:pt x="9607851" y="0"/>
                </a:lnTo>
                <a:lnTo>
                  <a:pt x="9647617" y="21274"/>
                </a:lnTo>
                <a:lnTo>
                  <a:pt x="9655462" y="47610"/>
                </a:lnTo>
                <a:lnTo>
                  <a:pt x="9655462" y="390408"/>
                </a:lnTo>
                <a:lnTo>
                  <a:pt x="9634184" y="430166"/>
                </a:lnTo>
                <a:lnTo>
                  <a:pt x="9626128" y="434525"/>
                </a:lnTo>
                <a:lnTo>
                  <a:pt x="9617351" y="437143"/>
                </a:lnTo>
                <a:lnTo>
                  <a:pt x="9607851" y="438019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5629" y="3285142"/>
            <a:ext cx="9655810" cy="438150"/>
          </a:xfrm>
          <a:custGeom>
            <a:avLst/>
            <a:gdLst/>
            <a:ahLst/>
            <a:cxnLst/>
            <a:rect l="l" t="t" r="r" b="b"/>
            <a:pathLst>
              <a:path w="9655810" h="438150">
                <a:moveTo>
                  <a:pt x="9607851" y="438019"/>
                </a:moveTo>
                <a:lnTo>
                  <a:pt x="47610" y="438019"/>
                </a:lnTo>
                <a:lnTo>
                  <a:pt x="38111" y="437143"/>
                </a:lnTo>
                <a:lnTo>
                  <a:pt x="3486" y="408680"/>
                </a:lnTo>
                <a:lnTo>
                  <a:pt x="0" y="390408"/>
                </a:lnTo>
                <a:lnTo>
                  <a:pt x="0" y="47610"/>
                </a:lnTo>
                <a:lnTo>
                  <a:pt x="21278" y="7840"/>
                </a:lnTo>
                <a:lnTo>
                  <a:pt x="47610" y="0"/>
                </a:lnTo>
                <a:lnTo>
                  <a:pt x="9607851" y="0"/>
                </a:lnTo>
                <a:lnTo>
                  <a:pt x="9647617" y="21274"/>
                </a:lnTo>
                <a:lnTo>
                  <a:pt x="9655462" y="47610"/>
                </a:lnTo>
                <a:lnTo>
                  <a:pt x="9655462" y="390408"/>
                </a:lnTo>
                <a:lnTo>
                  <a:pt x="9634184" y="430166"/>
                </a:lnTo>
                <a:lnTo>
                  <a:pt x="9626128" y="434525"/>
                </a:lnTo>
                <a:lnTo>
                  <a:pt x="9617351" y="437143"/>
                </a:lnTo>
                <a:lnTo>
                  <a:pt x="9607851" y="438019"/>
                </a:lnTo>
                <a:close/>
              </a:path>
            </a:pathLst>
          </a:custGeom>
          <a:solidFill>
            <a:srgbClr val="BABA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5629" y="3770772"/>
            <a:ext cx="9655810" cy="438150"/>
          </a:xfrm>
          <a:custGeom>
            <a:avLst/>
            <a:gdLst/>
            <a:ahLst/>
            <a:cxnLst/>
            <a:rect l="l" t="t" r="r" b="b"/>
            <a:pathLst>
              <a:path w="9655810" h="438150">
                <a:moveTo>
                  <a:pt x="9607851" y="438019"/>
                </a:moveTo>
                <a:lnTo>
                  <a:pt x="47610" y="438019"/>
                </a:lnTo>
                <a:lnTo>
                  <a:pt x="38111" y="437144"/>
                </a:lnTo>
                <a:lnTo>
                  <a:pt x="3486" y="408680"/>
                </a:lnTo>
                <a:lnTo>
                  <a:pt x="0" y="390408"/>
                </a:lnTo>
                <a:lnTo>
                  <a:pt x="0" y="47610"/>
                </a:lnTo>
                <a:lnTo>
                  <a:pt x="21278" y="7838"/>
                </a:lnTo>
                <a:lnTo>
                  <a:pt x="47610" y="0"/>
                </a:lnTo>
                <a:lnTo>
                  <a:pt x="9607851" y="0"/>
                </a:lnTo>
                <a:lnTo>
                  <a:pt x="9647617" y="21268"/>
                </a:lnTo>
                <a:lnTo>
                  <a:pt x="9655462" y="47610"/>
                </a:lnTo>
                <a:lnTo>
                  <a:pt x="9655462" y="390408"/>
                </a:lnTo>
                <a:lnTo>
                  <a:pt x="9634184" y="430168"/>
                </a:lnTo>
                <a:lnTo>
                  <a:pt x="9607851" y="438019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5629" y="4256401"/>
            <a:ext cx="9655810" cy="438150"/>
          </a:xfrm>
          <a:custGeom>
            <a:avLst/>
            <a:gdLst/>
            <a:ahLst/>
            <a:cxnLst/>
            <a:rect l="l" t="t" r="r" b="b"/>
            <a:pathLst>
              <a:path w="9655810" h="438150">
                <a:moveTo>
                  <a:pt x="9607851" y="438019"/>
                </a:moveTo>
                <a:lnTo>
                  <a:pt x="47610" y="438019"/>
                </a:lnTo>
                <a:lnTo>
                  <a:pt x="38111" y="437144"/>
                </a:lnTo>
                <a:lnTo>
                  <a:pt x="3486" y="408680"/>
                </a:lnTo>
                <a:lnTo>
                  <a:pt x="0" y="390408"/>
                </a:lnTo>
                <a:lnTo>
                  <a:pt x="0" y="47610"/>
                </a:lnTo>
                <a:lnTo>
                  <a:pt x="21278" y="7838"/>
                </a:lnTo>
                <a:lnTo>
                  <a:pt x="47610" y="0"/>
                </a:lnTo>
                <a:lnTo>
                  <a:pt x="9607851" y="0"/>
                </a:lnTo>
                <a:lnTo>
                  <a:pt x="9647617" y="21269"/>
                </a:lnTo>
                <a:lnTo>
                  <a:pt x="9655462" y="47610"/>
                </a:lnTo>
                <a:lnTo>
                  <a:pt x="9655462" y="390408"/>
                </a:lnTo>
                <a:lnTo>
                  <a:pt x="9634184" y="430168"/>
                </a:lnTo>
                <a:lnTo>
                  <a:pt x="9607851" y="438019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5629" y="4742031"/>
            <a:ext cx="9655810" cy="438150"/>
          </a:xfrm>
          <a:custGeom>
            <a:avLst/>
            <a:gdLst/>
            <a:ahLst/>
            <a:cxnLst/>
            <a:rect l="l" t="t" r="r" b="b"/>
            <a:pathLst>
              <a:path w="9655810" h="438150">
                <a:moveTo>
                  <a:pt x="9607851" y="438019"/>
                </a:moveTo>
                <a:lnTo>
                  <a:pt x="47610" y="438019"/>
                </a:lnTo>
                <a:lnTo>
                  <a:pt x="38111" y="437144"/>
                </a:lnTo>
                <a:lnTo>
                  <a:pt x="3486" y="408680"/>
                </a:lnTo>
                <a:lnTo>
                  <a:pt x="0" y="390408"/>
                </a:lnTo>
                <a:lnTo>
                  <a:pt x="0" y="47610"/>
                </a:lnTo>
                <a:lnTo>
                  <a:pt x="21278" y="7838"/>
                </a:lnTo>
                <a:lnTo>
                  <a:pt x="47610" y="0"/>
                </a:lnTo>
                <a:lnTo>
                  <a:pt x="9607851" y="0"/>
                </a:lnTo>
                <a:lnTo>
                  <a:pt x="9647617" y="21269"/>
                </a:lnTo>
                <a:lnTo>
                  <a:pt x="9655462" y="47610"/>
                </a:lnTo>
                <a:lnTo>
                  <a:pt x="9655462" y="390408"/>
                </a:lnTo>
                <a:lnTo>
                  <a:pt x="9634184" y="430168"/>
                </a:lnTo>
                <a:lnTo>
                  <a:pt x="9607851" y="438019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5629" y="5227661"/>
            <a:ext cx="9655810" cy="438150"/>
          </a:xfrm>
          <a:custGeom>
            <a:avLst/>
            <a:gdLst/>
            <a:ahLst/>
            <a:cxnLst/>
            <a:rect l="l" t="t" r="r" b="b"/>
            <a:pathLst>
              <a:path w="9655810" h="438150">
                <a:moveTo>
                  <a:pt x="9607851" y="438019"/>
                </a:moveTo>
                <a:lnTo>
                  <a:pt x="47610" y="438019"/>
                </a:lnTo>
                <a:lnTo>
                  <a:pt x="38111" y="437141"/>
                </a:lnTo>
                <a:lnTo>
                  <a:pt x="3486" y="408679"/>
                </a:lnTo>
                <a:lnTo>
                  <a:pt x="0" y="390408"/>
                </a:lnTo>
                <a:lnTo>
                  <a:pt x="0" y="47610"/>
                </a:lnTo>
                <a:lnTo>
                  <a:pt x="21278" y="7838"/>
                </a:lnTo>
                <a:lnTo>
                  <a:pt x="47610" y="0"/>
                </a:lnTo>
                <a:lnTo>
                  <a:pt x="9607851" y="0"/>
                </a:lnTo>
                <a:lnTo>
                  <a:pt x="9647617" y="21269"/>
                </a:lnTo>
                <a:lnTo>
                  <a:pt x="9655462" y="47610"/>
                </a:lnTo>
                <a:lnTo>
                  <a:pt x="9655462" y="390408"/>
                </a:lnTo>
                <a:lnTo>
                  <a:pt x="9634184" y="430167"/>
                </a:lnTo>
                <a:lnTo>
                  <a:pt x="9607851" y="438019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434765" y="2217385"/>
            <a:ext cx="3748404" cy="34442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39494" marR="1031875" indent="-10160" algn="ctr">
              <a:lnSpc>
                <a:spcPct val="119200"/>
              </a:lnSpc>
              <a:spcBef>
                <a:spcPts val="135"/>
              </a:spcBef>
            </a:pPr>
            <a:r>
              <a:rPr sz="2700" spc="65" dirty="0">
                <a:latin typeface="Tahoma"/>
                <a:cs typeface="Tahoma"/>
              </a:rPr>
              <a:t>Overview  </a:t>
            </a:r>
            <a:r>
              <a:rPr sz="2700" spc="400" dirty="0">
                <a:solidFill>
                  <a:srgbClr val="00008A"/>
                </a:solidFill>
                <a:latin typeface="Tahoma"/>
                <a:cs typeface="Tahoma"/>
              </a:rPr>
              <a:t>M</a:t>
            </a:r>
            <a:r>
              <a:rPr sz="2700" spc="35" dirty="0">
                <a:solidFill>
                  <a:srgbClr val="00008A"/>
                </a:solidFill>
                <a:latin typeface="Tahoma"/>
                <a:cs typeface="Tahoma"/>
              </a:rPr>
              <a:t>o</a:t>
            </a:r>
            <a:r>
              <a:rPr sz="2700" spc="100" dirty="0">
                <a:solidFill>
                  <a:srgbClr val="00008A"/>
                </a:solidFill>
                <a:latin typeface="Tahoma"/>
                <a:cs typeface="Tahoma"/>
              </a:rPr>
              <a:t>t</a:t>
            </a:r>
            <a:r>
              <a:rPr sz="2700" spc="70" dirty="0">
                <a:solidFill>
                  <a:srgbClr val="00008A"/>
                </a:solidFill>
                <a:latin typeface="Tahoma"/>
                <a:cs typeface="Tahoma"/>
              </a:rPr>
              <a:t>i</a:t>
            </a:r>
            <a:r>
              <a:rPr sz="2700" spc="35" dirty="0">
                <a:solidFill>
                  <a:srgbClr val="00008A"/>
                </a:solidFill>
                <a:latin typeface="Tahoma"/>
                <a:cs typeface="Tahoma"/>
              </a:rPr>
              <a:t>v</a:t>
            </a:r>
            <a:r>
              <a:rPr sz="2700" spc="-50" dirty="0">
                <a:solidFill>
                  <a:srgbClr val="00008A"/>
                </a:solidFill>
                <a:latin typeface="Tahoma"/>
                <a:cs typeface="Tahoma"/>
              </a:rPr>
              <a:t>a</a:t>
            </a:r>
            <a:r>
              <a:rPr sz="2700" spc="100" dirty="0">
                <a:solidFill>
                  <a:srgbClr val="00008A"/>
                </a:solidFill>
                <a:latin typeface="Tahoma"/>
                <a:cs typeface="Tahoma"/>
              </a:rPr>
              <a:t>t</a:t>
            </a:r>
            <a:r>
              <a:rPr sz="2700" spc="70" dirty="0">
                <a:solidFill>
                  <a:srgbClr val="00008A"/>
                </a:solidFill>
                <a:latin typeface="Tahoma"/>
                <a:cs typeface="Tahoma"/>
              </a:rPr>
              <a:t>i</a:t>
            </a:r>
            <a:r>
              <a:rPr sz="2700" spc="35" dirty="0">
                <a:solidFill>
                  <a:srgbClr val="00008A"/>
                </a:solidFill>
                <a:latin typeface="Tahoma"/>
                <a:cs typeface="Tahoma"/>
              </a:rPr>
              <a:t>o</a:t>
            </a:r>
            <a:r>
              <a:rPr sz="2700" spc="-5" dirty="0">
                <a:solidFill>
                  <a:srgbClr val="00008A"/>
                </a:solidFill>
                <a:latin typeface="Tahoma"/>
                <a:cs typeface="Tahoma"/>
              </a:rPr>
              <a:t>n  </a:t>
            </a:r>
            <a:r>
              <a:rPr sz="2700" spc="225" dirty="0">
                <a:solidFill>
                  <a:srgbClr val="00008A"/>
                </a:solidFill>
                <a:latin typeface="Tahoma"/>
                <a:cs typeface="Tahoma"/>
              </a:rPr>
              <a:t>C</a:t>
            </a:r>
            <a:r>
              <a:rPr sz="2700" spc="-5" dirty="0">
                <a:solidFill>
                  <a:srgbClr val="00008A"/>
                </a:solidFill>
                <a:latin typeface="Tahoma"/>
                <a:cs typeface="Tahoma"/>
              </a:rPr>
              <a:t>h</a:t>
            </a:r>
            <a:r>
              <a:rPr sz="2700" spc="-50" dirty="0">
                <a:solidFill>
                  <a:srgbClr val="00008A"/>
                </a:solidFill>
                <a:latin typeface="Tahoma"/>
                <a:cs typeface="Tahoma"/>
              </a:rPr>
              <a:t>a</a:t>
            </a:r>
            <a:r>
              <a:rPr sz="2700" spc="70" dirty="0">
                <a:solidFill>
                  <a:srgbClr val="00008A"/>
                </a:solidFill>
                <a:latin typeface="Tahoma"/>
                <a:cs typeface="Tahoma"/>
              </a:rPr>
              <a:t>ll</a:t>
            </a:r>
            <a:r>
              <a:rPr sz="2700" spc="-10" dirty="0">
                <a:solidFill>
                  <a:srgbClr val="00008A"/>
                </a:solidFill>
                <a:latin typeface="Tahoma"/>
                <a:cs typeface="Tahoma"/>
              </a:rPr>
              <a:t>e</a:t>
            </a:r>
            <a:r>
              <a:rPr sz="2700" spc="-5" dirty="0">
                <a:solidFill>
                  <a:srgbClr val="00008A"/>
                </a:solidFill>
                <a:latin typeface="Tahoma"/>
                <a:cs typeface="Tahoma"/>
              </a:rPr>
              <a:t>n</a:t>
            </a:r>
            <a:r>
              <a:rPr sz="2700" spc="-114" dirty="0">
                <a:solidFill>
                  <a:srgbClr val="00008A"/>
                </a:solidFill>
                <a:latin typeface="Tahoma"/>
                <a:cs typeface="Tahoma"/>
              </a:rPr>
              <a:t>g</a:t>
            </a:r>
            <a:r>
              <a:rPr sz="2700" spc="-10" dirty="0">
                <a:solidFill>
                  <a:srgbClr val="00008A"/>
                </a:solidFill>
                <a:latin typeface="Tahoma"/>
                <a:cs typeface="Tahoma"/>
              </a:rPr>
              <a:t>e</a:t>
            </a:r>
            <a:r>
              <a:rPr sz="2700" spc="-35" dirty="0">
                <a:solidFill>
                  <a:srgbClr val="00008A"/>
                </a:solidFill>
                <a:latin typeface="Tahoma"/>
                <a:cs typeface="Tahoma"/>
              </a:rPr>
              <a:t>s</a:t>
            </a:r>
            <a:endParaRPr sz="2700">
              <a:latin typeface="Tahoma"/>
              <a:cs typeface="Tahoma"/>
            </a:endParaRPr>
          </a:p>
          <a:p>
            <a:pPr marL="12700" marR="5080" algn="ctr">
              <a:lnSpc>
                <a:spcPct val="118000"/>
              </a:lnSpc>
            </a:pPr>
            <a:r>
              <a:rPr sz="2700" spc="40" dirty="0">
                <a:solidFill>
                  <a:srgbClr val="00008A"/>
                </a:solidFill>
                <a:latin typeface="Tahoma"/>
                <a:cs typeface="Tahoma"/>
              </a:rPr>
              <a:t>Continuous</a:t>
            </a:r>
            <a:r>
              <a:rPr sz="2700" spc="-385" dirty="0">
                <a:solidFill>
                  <a:srgbClr val="00008A"/>
                </a:solidFill>
                <a:latin typeface="Tahoma"/>
                <a:cs typeface="Tahoma"/>
              </a:rPr>
              <a:t> </a:t>
            </a:r>
            <a:r>
              <a:rPr sz="2700" spc="60" dirty="0">
                <a:solidFill>
                  <a:srgbClr val="00008A"/>
                </a:solidFill>
                <a:latin typeface="Tahoma"/>
                <a:cs typeface="Tahoma"/>
              </a:rPr>
              <a:t>Architecture </a:t>
            </a:r>
            <a:r>
              <a:rPr sz="2700" spc="-5" dirty="0">
                <a:solidFill>
                  <a:srgbClr val="00008A"/>
                </a:solidFill>
                <a:latin typeface="Tahoma"/>
                <a:cs typeface="Tahoma"/>
              </a:rPr>
              <a:t> </a:t>
            </a:r>
            <a:r>
              <a:rPr sz="2700" spc="105" dirty="0">
                <a:solidFill>
                  <a:srgbClr val="00008A"/>
                </a:solidFill>
                <a:latin typeface="Tahoma"/>
                <a:cs typeface="Tahoma"/>
              </a:rPr>
              <a:t>How</a:t>
            </a:r>
            <a:r>
              <a:rPr sz="2700" spc="-340" dirty="0">
                <a:solidFill>
                  <a:srgbClr val="00008A"/>
                </a:solidFill>
                <a:latin typeface="Tahoma"/>
                <a:cs typeface="Tahoma"/>
              </a:rPr>
              <a:t> </a:t>
            </a:r>
            <a:r>
              <a:rPr sz="2700" spc="85" dirty="0">
                <a:solidFill>
                  <a:srgbClr val="00008A"/>
                </a:solidFill>
                <a:latin typeface="Tahoma"/>
                <a:cs typeface="Tahoma"/>
              </a:rPr>
              <a:t>ArchUnit</a:t>
            </a:r>
            <a:r>
              <a:rPr sz="2700" spc="-335" dirty="0">
                <a:solidFill>
                  <a:srgbClr val="00008A"/>
                </a:solidFill>
                <a:latin typeface="Tahoma"/>
                <a:cs typeface="Tahoma"/>
              </a:rPr>
              <a:t> </a:t>
            </a:r>
            <a:r>
              <a:rPr sz="2700" spc="-15" dirty="0">
                <a:solidFill>
                  <a:srgbClr val="00008A"/>
                </a:solidFill>
                <a:latin typeface="Tahoma"/>
                <a:cs typeface="Tahoma"/>
              </a:rPr>
              <a:t>can</a:t>
            </a:r>
            <a:r>
              <a:rPr sz="2700" spc="-335" dirty="0">
                <a:solidFill>
                  <a:srgbClr val="00008A"/>
                </a:solidFill>
                <a:latin typeface="Tahoma"/>
                <a:cs typeface="Tahoma"/>
              </a:rPr>
              <a:t> </a:t>
            </a:r>
            <a:r>
              <a:rPr sz="2700" spc="15" dirty="0">
                <a:solidFill>
                  <a:srgbClr val="00008A"/>
                </a:solidFill>
                <a:latin typeface="Tahoma"/>
                <a:cs typeface="Tahoma"/>
              </a:rPr>
              <a:t>help  </a:t>
            </a:r>
            <a:r>
              <a:rPr sz="2700" spc="40" dirty="0">
                <a:solidFill>
                  <a:srgbClr val="00008A"/>
                </a:solidFill>
                <a:latin typeface="Tahoma"/>
                <a:cs typeface="Tahoma"/>
              </a:rPr>
              <a:t>Demo</a:t>
            </a:r>
            <a:endParaRPr sz="27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585"/>
              </a:spcBef>
            </a:pPr>
            <a:r>
              <a:rPr sz="2700" spc="-20" dirty="0">
                <a:solidFill>
                  <a:srgbClr val="00008A"/>
                </a:solidFill>
                <a:latin typeface="Tahoma"/>
                <a:cs typeface="Tahoma"/>
              </a:rPr>
              <a:t>Try </a:t>
            </a:r>
            <a:r>
              <a:rPr sz="2700" spc="85" dirty="0">
                <a:solidFill>
                  <a:srgbClr val="00008A"/>
                </a:solidFill>
                <a:latin typeface="Tahoma"/>
                <a:cs typeface="Tahoma"/>
              </a:rPr>
              <a:t>it</a:t>
            </a:r>
            <a:r>
              <a:rPr sz="2700" spc="-640" dirty="0">
                <a:solidFill>
                  <a:srgbClr val="00008A"/>
                </a:solidFill>
                <a:latin typeface="Tahoma"/>
                <a:cs typeface="Tahoma"/>
              </a:rPr>
              <a:t> </a:t>
            </a:r>
            <a:r>
              <a:rPr sz="2700" spc="25" dirty="0">
                <a:solidFill>
                  <a:srgbClr val="00008A"/>
                </a:solidFill>
                <a:latin typeface="Tahoma"/>
                <a:cs typeface="Tahoma"/>
              </a:rPr>
              <a:t>yourself</a:t>
            </a:r>
            <a:endParaRPr sz="2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8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904</Words>
  <Application>Microsoft Macintosh PowerPoint</Application>
  <PresentationFormat>Custom</PresentationFormat>
  <Paragraphs>1683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Arial Narrow</vt:lpstr>
      <vt:lpstr>Calibri</vt:lpstr>
      <vt:lpstr>Courier New</vt:lpstr>
      <vt:lpstr>Tahoma</vt:lpstr>
      <vt:lpstr>Times New Roman</vt:lpstr>
      <vt:lpstr>Office Theme</vt:lpstr>
      <vt:lpstr>PowerPoint Presentation</vt:lpstr>
      <vt:lpstr>Overview</vt:lpstr>
      <vt:lpstr>PowerPoint Presentation</vt:lpstr>
      <vt:lpstr>Aspects affected by software</vt:lpstr>
      <vt:lpstr>Evolution of software</vt:lpstr>
      <vt:lpstr>Dependencies</vt:lpstr>
      <vt:lpstr>Reusability</vt:lpstr>
      <vt:lpstr>Onboarding</vt:lpstr>
      <vt:lpstr>PowerPoint Presentation</vt:lpstr>
      <vt:lpstr>Documentation</vt:lpstr>
      <vt:lpstr>Communication</vt:lpstr>
      <vt:lpstr>Mapping Spec to Code</vt:lpstr>
      <vt:lpstr>PowerPoint Presentation</vt:lpstr>
      <vt:lpstr>PowerPoint Presentation</vt:lpstr>
      <vt:lpstr>PowerPoint Presentation</vt:lpstr>
      <vt:lpstr>With automated tests</vt:lpstr>
      <vt:lpstr>Violate the architecture... ...  build server complains</vt:lpstr>
      <vt:lpstr>PowerPoint Presentation</vt:lpstr>
      <vt:lpstr>Keep the architecture</vt:lpstr>
      <vt:lpstr>PowerPoint Presentation</vt:lpstr>
      <vt:lpstr>ArchUnit enables automatic</vt:lpstr>
      <vt:lpstr>ArchUnit follows some simple</vt:lpstr>
      <vt:lpstr>PowerPoint Presentation</vt:lpstr>
      <vt:lpstr>Demo</vt:lpstr>
      <vt:lpstr>Layered Architecture</vt:lpstr>
      <vt:lpstr>Checking for Cycles</vt:lpstr>
      <vt:lpstr>PowerPoint Presentation</vt:lpstr>
      <vt:lpstr>Website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Anandan, P. (Prabu)</cp:lastModifiedBy>
  <cp:revision>7</cp:revision>
  <dcterms:created xsi:type="dcterms:W3CDTF">2020-09-09T17:08:09Z</dcterms:created>
  <dcterms:modified xsi:type="dcterms:W3CDTF">2020-09-09T17:15:48Z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2018-06-02T00:00:00Z</vt:filetime>
  </property>
  <property fmtid="{D5CDD505-2E9C-101B-9397-08002B2CF9AE}" pid="3" name="Creator">
    <vt:lpwstr>Mozilla/5.0 (X11; Linux x86_64) AppleWebKit/537.36 (KHTML, like Gecko) Ubuntu Chromium/66.0.3359.181 Chrome/66.0.3359.181 Safari/537.36</vt:lpwstr>
  </property>
  <property fmtid="{D5CDD505-2E9C-101B-9397-08002B2CF9AE}" pid="4" name="LastSaved">
    <vt:filetime>2020-09-09T00:00:00Z</vt:filetime>
  </property>
</Properties>
</file>