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4" r:id="rId26"/>
    <p:sldId id="283" r:id="rId27"/>
    <p:sldId id="281" r:id="rId28"/>
    <p:sldId id="280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5AB3-8ED4-2A49-9282-A97D0B1CDF21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2AEA-A2B4-014D-B76F-E78FACC3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www.vellios.com/2010/08/16/core-location-gps-tutorial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www.vellios.com/2010/08/16/core-location-gps-tutorial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://www.vellios.com/2010/08/16/core-location-gps-tutorial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www.vellios.com/2010/08/16/core-location-gps-tutorial/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www.vellios.com/2010/08/16/core-location-gps-tutorial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vellios.com/2010/08/16/core-location-gps-tutorial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vellios.com/2010/08/16/core-location-gps-tutorial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vellios.com/2010/08/16/core-location-gps-tutorial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vellios.com/2010/08/16/core-location-gps-tutorial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www.vellios.com/2010/08/16/core-location-gps-tutorial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www.vellios.com/2010/08/16/core-location-gps-tutorial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www.vellios.com/2010/08/16/core-location-gps-tutorial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www.vellios.com/2010/08/16/core-location-gps-tutorial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://www.vellios.com/2010/08/16/core-location-gps-tutoria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Cookbook P. 689</a:t>
            </a: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4A671269-851D-C34E-9B06-2B5DEB816AF0}" type="slidenum">
              <a:rPr lang="en-US">
                <a:ea typeface="新細明體" charset="0"/>
                <a:cs typeface="新細明體" charset="0"/>
              </a:rPr>
              <a:pPr eaLnBrk="1" hangingPunct="1"/>
              <a:t>3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427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34BA3B06-EFF1-484A-80F7-116F214CCBA1}" type="slidenum">
              <a:rPr lang="en-US">
                <a:ea typeface="新細明體" charset="0"/>
                <a:cs typeface="新細明體" charset="0"/>
              </a:rPr>
              <a:pPr eaLnBrk="1" hangingPunct="1"/>
              <a:t>15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63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A2B041FA-2F35-B946-AD79-D7EDC680D504}" type="slidenum">
              <a:rPr lang="en-US">
                <a:ea typeface="新細明體" charset="0"/>
                <a:cs typeface="新細明體" charset="0"/>
              </a:rPr>
              <a:pPr eaLnBrk="1" hangingPunct="1"/>
              <a:t>16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837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D1E55ED4-8884-6B40-8CD8-664276FAAF66}" type="slidenum">
              <a:rPr lang="en-US">
                <a:ea typeface="新細明體" charset="0"/>
                <a:cs typeface="新細明體" charset="0"/>
              </a:rPr>
              <a:pPr eaLnBrk="1" hangingPunct="1"/>
              <a:t>17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6041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5F3C660C-3BE4-F345-A161-C6417DFF0B86}" type="slidenum">
              <a:rPr lang="en-US">
                <a:ea typeface="新細明體" charset="0"/>
                <a:cs typeface="新細明體" charset="0"/>
              </a:rPr>
              <a:pPr eaLnBrk="1" hangingPunct="1"/>
              <a:t>18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6246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17B596AE-1CDE-E548-A465-6F4063C80756}" type="slidenum">
              <a:rPr lang="en-US">
                <a:ea typeface="新細明體" charset="0"/>
                <a:cs typeface="新細明體" charset="0"/>
              </a:rPr>
              <a:pPr eaLnBrk="1" hangingPunct="1"/>
              <a:t>19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6451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AFDB40B0-0E22-A84E-8A1A-88DA6467B2DB}" type="slidenum">
              <a:rPr lang="en-US">
                <a:ea typeface="新細明體" charset="0"/>
                <a:cs typeface="新細明體" charset="0"/>
              </a:rPr>
              <a:pPr eaLnBrk="1" hangingPunct="1"/>
              <a:t>20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789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E50595C6-F24C-ED41-8C81-1E67B3E926A4}" type="slidenum">
              <a:rPr lang="en-US">
                <a:ea typeface="新細明體" charset="0"/>
                <a:cs typeface="新細明體" charset="0"/>
              </a:rPr>
              <a:pPr eaLnBrk="1" hangingPunct="1"/>
              <a:t>7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993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75FA8019-23EF-1541-A28B-125E6A038DB8}" type="slidenum">
              <a:rPr lang="en-US">
                <a:ea typeface="新細明體" charset="0"/>
                <a:cs typeface="新細明體" charset="0"/>
              </a:rPr>
              <a:pPr eaLnBrk="1" hangingPunct="1"/>
              <a:t>8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7D2D81D5-BD3B-CB4E-9C4E-7659ACAD00F3}" type="slidenum">
              <a:rPr lang="en-US">
                <a:ea typeface="新細明體" charset="0"/>
                <a:cs typeface="新細明體" charset="0"/>
              </a:rPr>
              <a:pPr eaLnBrk="1" hangingPunct="1"/>
              <a:t>9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403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531E776C-E6D3-8745-9174-879F51176837}" type="slidenum">
              <a:rPr lang="en-US">
                <a:ea typeface="新細明體" charset="0"/>
                <a:cs typeface="新細明體" charset="0"/>
              </a:rPr>
              <a:pPr eaLnBrk="1" hangingPunct="1"/>
              <a:t>10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DFB04044-F03F-6C48-A19F-B9656735D15B}" type="slidenum">
              <a:rPr lang="en-US">
                <a:ea typeface="新細明體" charset="0"/>
                <a:cs typeface="新細明體" charset="0"/>
              </a:rPr>
              <a:pPr eaLnBrk="1" hangingPunct="1"/>
              <a:t>11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813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14AAAAE0-6CCB-BA4A-A078-C8B25639EB8E}" type="slidenum">
              <a:rPr lang="en-US">
                <a:ea typeface="新細明體" charset="0"/>
                <a:cs typeface="新細明體" charset="0"/>
              </a:rPr>
              <a:pPr eaLnBrk="1" hangingPunct="1"/>
              <a:t>12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017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89295906-3F0E-774B-A410-89BA465415D2}" type="slidenum">
              <a:rPr lang="en-US">
                <a:ea typeface="新細明體" charset="0"/>
                <a:cs typeface="新細明體" charset="0"/>
              </a:rPr>
              <a:pPr eaLnBrk="1" hangingPunct="1"/>
              <a:t>13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新細明體" charset="0"/>
                <a:cs typeface="新細明體" charset="0"/>
                <a:hlinkClick r:id="rId3"/>
              </a:rPr>
              <a:t>http://www.vellios.com/2010/08/16/core-location-gps-tutorial/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222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1pPr>
            <a:lvl2pPr marL="742950" indent="-28575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2pPr>
            <a:lvl3pPr marL="11430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3pPr>
            <a:lvl4pPr marL="16002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4pPr>
            <a:lvl5pPr marL="2057400" indent="-228600" eaLnBrk="0" hangingPunct="0"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A7594"/>
                </a:solidFill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defRPr>
            </a:lvl9pPr>
          </a:lstStyle>
          <a:p>
            <a:pPr eaLnBrk="1" hangingPunct="1"/>
            <a:fld id="{9F8F67FD-D971-E842-A9FF-03116F660F69}" type="slidenum">
              <a:rPr lang="en-US">
                <a:ea typeface="新細明體" charset="0"/>
                <a:cs typeface="新細明體" charset="0"/>
              </a:rPr>
              <a:pPr eaLnBrk="1" hangingPunct="1"/>
              <a:t>14</a:t>
            </a:fld>
            <a:endParaRPr lang="zh-HK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157E54A-0FB7-B245-BB23-C1F5B8A8B813}" type="datetimeFigureOut">
              <a:rPr lang="en-US" smtClean="0"/>
              <a:t>11年11月3日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1F693FA-19B4-4E4B-A199-B54E7E45A7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xpath/xpath_examples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iPhone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4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85504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555998"/>
            <a:ext cx="3384352" cy="4452566"/>
          </a:xfrm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創建 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Class -  Core Location Manager Delegate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可以將原始的位置資訊傳送到 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View Controller Class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開新檔案 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File -&gt; New File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 sz="2000">
                <a:latin typeface="Helvetica Neue" charset="0"/>
                <a:ea typeface="新細明體" charset="0"/>
                <a:cs typeface="新細明體" charset="0"/>
              </a:rPr>
              <a:t>iPhone OS -&gt; Cocoa Touch Class -&gt; Objective-C class (Subclass of NSObject)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 sz="2000">
                <a:latin typeface="Helvetica Neue" charset="0"/>
                <a:ea typeface="新細明體" charset="0"/>
                <a:cs typeface="新細明體" charset="0"/>
              </a:rPr>
              <a:t>Name: CoreLocation Controller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eaLnBrk="1" hangingPunct="1">
              <a:buSzPct val="77000"/>
              <a:buFont typeface="Helvetica Neue" charset="0"/>
              <a:buNone/>
            </a:pPr>
            <a:endParaRPr lang="zh-HK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43012" name="Picture 2" descr="C:\Users\Chow Family\Pictures\CoreLocatio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41" y="1439912"/>
            <a:ext cx="5117828" cy="526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0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68458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加入 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Core Location</a:t>
            </a:r>
            <a:endParaRPr lang="en-US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CoreLocationController.h</a:t>
            </a:r>
          </a:p>
          <a:p>
            <a:pPr eaLnBrk="1" hangingPunct="1">
              <a:buSzPct val="77000"/>
              <a:buFont typeface="Helvetica Neue" charset="0"/>
              <a:buNone/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	#import &lt;CoreLocation/CoreLocation.h&gt;</a:t>
            </a:r>
            <a:endParaRPr lang="zh-HK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34365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Protocol </a:t>
            </a: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用作接收和更新 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Core Location data</a:t>
            </a:r>
            <a:endParaRPr lang="en-US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CoreLocationController.h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@protocol CoreLocationControllerDelegate 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@required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- (void)locationUpdate:(CLLocation *)location;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 i="1">
                <a:latin typeface="Helvetica Neue" charset="0"/>
                <a:ea typeface="ヒラギノ角ゴ ProN W3" charset="0"/>
                <a:cs typeface="ヒラギノ角ゴ ProN W3" charset="0"/>
              </a:rPr>
              <a:t>		// </a:t>
            </a:r>
            <a:r>
              <a:rPr lang="zh-TW" altLang="en-US" sz="2200" i="1">
                <a:latin typeface="Helvetica Neue" charset="0"/>
                <a:ea typeface="ヒラギノ角ゴ ProN W3" charset="0"/>
                <a:cs typeface="ヒラギノ角ゴ ProN W3" charset="0"/>
              </a:rPr>
              <a:t>發送位置更新</a:t>
            </a:r>
            <a:r>
              <a:rPr lang="en-US" altLang="ja-JP" sz="2200">
                <a:latin typeface="Helvetica Neue" charset="0"/>
                <a:ea typeface="ヒラギノ角ゴ ProN W3" charset="0"/>
                <a:cs typeface="ヒラギノ角ゴ ProN W3" charset="0"/>
              </a:rPr>
              <a:t>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- (void)locationError:(NSError *)error;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	 </a:t>
            </a:r>
            <a:r>
              <a:rPr lang="en-US" sz="2200" i="1">
                <a:latin typeface="Helvetica Neue" charset="0"/>
                <a:ea typeface="ヒラギノ角ゴ ProN W3" charset="0"/>
                <a:cs typeface="ヒラギノ角ゴ ProN W3" charset="0"/>
              </a:rPr>
              <a:t>// </a:t>
            </a:r>
            <a:r>
              <a:rPr lang="zh-TW" altLang="en-US" sz="2200" i="1">
                <a:latin typeface="Helvetica Neue" charset="0"/>
                <a:ea typeface="ヒラギノ角ゴ ProN W3" charset="0"/>
                <a:cs typeface="ヒラギノ角ゴ ProN W3" charset="0"/>
              </a:rPr>
              <a:t>接收錯誤訊息</a:t>
            </a:r>
            <a:endParaRPr lang="en-US" altLang="ja-JP" sz="22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	@end</a:t>
            </a:r>
            <a:endParaRPr lang="zh-HK" altLang="en-US" sz="220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6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74702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Define class to CLLocationManagerDelegate protocol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CoreLocationController.h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@interface CoreLocationController : NSObject &lt;CLLocationManagerDelegate&gt;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{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	CLLocationManager *locMgr;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	id delegate;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}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@property (nonatomic, retain) CLLocationManager *locMgr;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@property (nonatomic, assign) id delegate;  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@end</a:t>
            </a:r>
            <a:endParaRPr lang="zh-HK" alt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08795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同步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 Instance Variables – locMgr, delegate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CoreLocationController.m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  <a:r>
              <a:rPr lang="en-US" sz="2200">
                <a:latin typeface="Helvetica Neue" charset="0"/>
                <a:ea typeface="ヒラギノ角ゴ ProN W3" charset="0"/>
                <a:cs typeface="ヒラギノ角ゴ ProN W3" charset="0"/>
              </a:rPr>
              <a:t>@synthesize locMgr, delegate;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  <a:endParaRPr lang="zh-HK" alt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76981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 fontScale="92500" lnSpcReduction="10000"/>
          </a:bodyPr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CoreLocationController.m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- (id)init {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self = [super init];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7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if(self != nil) {self.locMgr = [[[CLLocationManager alloc] init] autorelease];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// Create new instance of locMgr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7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self.locMgr.delegate = self;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// Set the delegate as self.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}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7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	return self;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7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	}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  <a:endParaRPr lang="zh-HK" alt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40609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取得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 Core Location data </a:t>
            </a: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的更新</a:t>
            </a:r>
            <a:endParaRPr lang="en-US" altLang="ja-JP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CoreLocationController.m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﹣(void)locationManager:(CLLocationManager *)manager didUpdateToLocation:(CLLocation *)newLocation fromLocation:(CLLocation *)oldLocation {</a:t>
            </a:r>
          </a:p>
          <a:p>
            <a:pPr eaLnBrk="1" hangingPunct="1">
              <a:spcBef>
                <a:spcPct val="0"/>
              </a:spcBef>
              <a:buSzPct val="77000"/>
              <a:buFontTx/>
              <a:buChar char="-"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if([self.delegate conformsToProtocol:@protocol(CoreLocationControllerDelegate)]) { 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[self.delegate locationUpdate:newLocation];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}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138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17318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處理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 Core Location data </a:t>
            </a: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的錯誤訊息</a:t>
            </a:r>
            <a:endParaRPr lang="en-US" altLang="ja-JP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CoreLocationController.m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﹣(void)locationManager:(CLLocationManager *)manager didFailWithError:(NSError *)error {</a:t>
            </a:r>
          </a:p>
          <a:p>
            <a:pPr eaLnBrk="1" hangingPunct="1">
              <a:spcBef>
                <a:spcPct val="0"/>
              </a:spcBef>
              <a:buSzPct val="77000"/>
              <a:buFontTx/>
              <a:buChar char="-"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if([self.delegate conformsToProtocol:@protocol(CoreLocationControllerDelegate)]) {  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[self.delegate locationError:error];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}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159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91749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用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 IBOutlet </a:t>
            </a: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的</a:t>
            </a:r>
            <a:r>
              <a:rPr lang="en-US" altLang="zh-TW">
                <a:latin typeface="Helvetica Neue" charset="0"/>
                <a:ea typeface="ヒラギノ角ゴ ProN W3" charset="0"/>
                <a:cs typeface="ヒラギノ角ゴ ProN W3" charset="0"/>
              </a:rPr>
              <a:t> UILabel </a:t>
            </a:r>
            <a:r>
              <a:rPr lang="zh-TW" altLang="en-US">
                <a:latin typeface="Helvetica Neue" charset="0"/>
                <a:ea typeface="ヒラギノ角ゴ ProN W3" charset="0"/>
                <a:cs typeface="ヒラギノ角ゴ ProN W3" charset="0"/>
              </a:rPr>
              <a:t>顯示資訊</a:t>
            </a:r>
            <a:endParaRPr lang="en-US" altLang="zh-TW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CoreLocationDemoViewController.h</a:t>
            </a:r>
          </a:p>
          <a:p>
            <a:pPr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#import "CoreLocationController.h</a:t>
            </a:r>
            <a:r>
              <a:rPr lang="ja-JP" altLang="en-US" sz="1400">
                <a:latin typeface="Helvetica Neue" charset="0"/>
                <a:ea typeface="ヒラギノ角ゴ ProN W3" charset="0"/>
                <a:cs typeface="ヒラギノ角ゴ ProN W3" charset="0"/>
              </a:rPr>
              <a:t>”</a:t>
            </a: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@interface CoreLocationDemoViewController : UIViewController &lt;CoreLocationControllerDelegate&gt; {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CoreLocationController *CLController;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	IBOutlet UILabel *locLabel;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	}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@property (nonatomic, retain) CoreLocationController *CLController;</a:t>
            </a: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endParaRPr lang="en-US" sz="140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lvl="2" eaLnBrk="1" hangingPunct="1">
              <a:spcBef>
                <a:spcPct val="0"/>
              </a:spcBef>
              <a:buSzPct val="77000"/>
              <a:buFont typeface="Helvetica Neue" charset="0"/>
              <a:buNone/>
              <a:defRPr/>
            </a:pPr>
            <a:r>
              <a:rPr lang="en-US" sz="1400">
                <a:latin typeface="Helvetica Neue" charset="0"/>
                <a:ea typeface="ヒラギノ角ゴ ProN W3" charset="0"/>
                <a:cs typeface="ヒラギノ角ゴ ProN W3" charset="0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2246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42888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555998"/>
            <a:ext cx="3384352" cy="4452566"/>
          </a:xfrm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開啓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 CoreLocationDemoViewController.xib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創建 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UILabel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選取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 IBOutlet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sz="2000">
                <a:latin typeface="Helvetica Neue" charset="0"/>
                <a:ea typeface="新細明體" charset="0"/>
                <a:cs typeface="新細明體" charset="0"/>
              </a:rPr>
              <a:t>離開</a:t>
            </a:r>
            <a:r>
              <a:rPr lang="en-US" altLang="zh-TW" sz="2000">
                <a:latin typeface="Helvetica Neue" charset="0"/>
                <a:ea typeface="新細明體" charset="0"/>
                <a:cs typeface="新細明體" charset="0"/>
              </a:rPr>
              <a:t> Interface Builder</a:t>
            </a:r>
            <a:endParaRPr lang="zh-HK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65" y="1607344"/>
            <a:ext cx="4214813" cy="42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5" y="4179094"/>
            <a:ext cx="2866430" cy="25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2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195337" y="5875734"/>
            <a:ext cx="8760023" cy="1117"/>
          </a:xfrm>
          <a:prstGeom prst="line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Helvetica Neue Bold Condensed" charset="0"/>
                <a:ea typeface="新細明體" charset="0"/>
                <a:cs typeface="新細明體" charset="0"/>
              </a:rPr>
              <a:t>位置與地圖功能</a:t>
            </a:r>
            <a:endParaRPr lang="en-US">
              <a:latin typeface="Helvetica Neue Bold Condensed" charset="0"/>
              <a:ea typeface="新細明體" charset="0"/>
              <a:cs typeface="新細明體" charset="0"/>
            </a:endParaRPr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 Bold Condensed" charset="0"/>
                <a:ea typeface="新細明體" charset="0"/>
                <a:cs typeface="新細明體" charset="0"/>
              </a:rPr>
              <a:t>Location &amp; GPS</a:t>
            </a:r>
          </a:p>
        </p:txBody>
      </p:sp>
    </p:spTree>
    <p:extLst>
      <p:ext uri="{BB962C8B-B14F-4D97-AF65-F5344CB8AC3E}">
        <p14:creationId xmlns:p14="http://schemas.microsoft.com/office/powerpoint/2010/main" val="28442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25842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7586886" cy="410654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Create CoreLocationController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Set delegate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startUpdatingLocation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Add locationUpdate function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  <a:defRPr/>
            </a:pPr>
            <a:r>
              <a:rPr lang="en-US" sz="1700">
                <a:latin typeface="Helvetica Neue" charset="0"/>
                <a:ea typeface="ヒラギノ角ゴ ProN W3" charset="0"/>
                <a:cs typeface="ヒラギノ角ゴ ProN W3" charset="0"/>
              </a:rPr>
              <a:t>Add locationError functoin</a:t>
            </a:r>
          </a:p>
        </p:txBody>
      </p:sp>
    </p:spTree>
    <p:extLst>
      <p:ext uri="{BB962C8B-B14F-4D97-AF65-F5344CB8AC3E}">
        <p14:creationId xmlns:p14="http://schemas.microsoft.com/office/powerpoint/2010/main" val="25922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與伺服器連結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ASIHttpRequest</a:t>
            </a:r>
            <a:endParaRPr lang="en-US" dirty="0" smtClean="0"/>
          </a:p>
          <a:p>
            <a:r>
              <a:rPr lang="it-IT" dirty="0"/>
              <a:t>http://</a:t>
            </a:r>
            <a:r>
              <a:rPr lang="it-IT" dirty="0" err="1"/>
              <a:t>allseeing-i.com</a:t>
            </a:r>
            <a:r>
              <a:rPr lang="it-IT" dirty="0"/>
              <a:t>/</a:t>
            </a:r>
            <a:r>
              <a:rPr lang="it-IT" dirty="0" err="1"/>
              <a:t>ASIHTTPRequest</a:t>
            </a:r>
            <a:r>
              <a:rPr lang="it-IT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SzPct val="77000"/>
              <a:buNone/>
            </a:pPr>
            <a:endParaRPr lang="en-US" dirty="0">
              <a:latin typeface="Helvetica Neue" charset="0"/>
              <a:ea typeface="新細明體" charset="0"/>
              <a:cs typeface="新細明體" charset="0"/>
            </a:endParaRPr>
          </a:p>
          <a:p>
            <a:r>
              <a:rPr lang="en-US" dirty="0"/>
              <a:t>Add </a:t>
            </a:r>
            <a:r>
              <a:rPr lang="en-US" dirty="0" err="1"/>
              <a:t>ASIHTTPRequest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MobileCoreServices.framework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SystemConfiguration.framework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CFNetwork.framework</a:t>
            </a:r>
            <a:endParaRPr lang="en-US" dirty="0"/>
          </a:p>
          <a:p>
            <a:r>
              <a:rPr lang="en-US" dirty="0"/>
              <a:t>Add /Developer/SDKs/MacOSX10.6.sdk/</a:t>
            </a:r>
            <a:r>
              <a:rPr lang="en-US" dirty="0" err="1"/>
              <a:t>usr</a:t>
            </a:r>
            <a:r>
              <a:rPr lang="en-US" dirty="0"/>
              <a:t>/lib/libz.1.2.3.dylib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3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ASIHTTPRequestDelegate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ASIHTTPRequest</a:t>
            </a:r>
            <a:r>
              <a:rPr lang="en-US" dirty="0"/>
              <a:t> object</a:t>
            </a:r>
          </a:p>
          <a:p>
            <a:r>
              <a:rPr lang="en-US" dirty="0"/>
              <a:t>Set delegate to self</a:t>
            </a:r>
          </a:p>
          <a:p>
            <a:r>
              <a:rPr lang="en-US" dirty="0" err="1"/>
              <a:t>requestFinished</a:t>
            </a:r>
            <a:r>
              <a:rPr lang="en-US" dirty="0"/>
              <a:t> function</a:t>
            </a:r>
          </a:p>
          <a:p>
            <a:r>
              <a:rPr lang="en-US" dirty="0" err="1"/>
              <a:t>requestFailed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2095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解讀</a:t>
            </a:r>
            <a:r>
              <a:rPr lang="en-US" altLang="zh-TW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err="1" smtClean="0"/>
              <a:t>XPathQuery</a:t>
            </a:r>
            <a:r>
              <a:rPr lang="en-US" dirty="0" smtClean="0"/>
              <a:t> class</a:t>
            </a:r>
          </a:p>
          <a:p>
            <a:r>
              <a:rPr lang="en-US" dirty="0"/>
              <a:t> </a:t>
            </a:r>
            <a:r>
              <a:rPr lang="en-US" dirty="0" err="1" smtClean="0"/>
              <a:t>libxml</a:t>
            </a:r>
            <a:r>
              <a:rPr lang="en-US" dirty="0" smtClean="0"/>
              <a:t> </a:t>
            </a:r>
            <a:r>
              <a:rPr lang="en-US" dirty="0" err="1" smtClean="0"/>
              <a:t>famework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>
                <a:hlinkClick r:id="rId2"/>
              </a:rPr>
              <a:t>http://www.w3schools.com/xpath/</a:t>
            </a:r>
            <a:r>
              <a:rPr lang="en-US" dirty="0" smtClean="0">
                <a:hlinkClick r:id="rId2"/>
              </a:rPr>
              <a:t>xpath_examples.asp</a:t>
            </a:r>
            <a:endParaRPr lang="en-US" dirty="0" smtClean="0"/>
          </a:p>
          <a:p>
            <a:r>
              <a:rPr lang="en-US" dirty="0" smtClean="0"/>
              <a:t>bookstore/book/title/text()</a:t>
            </a:r>
          </a:p>
          <a:p>
            <a:r>
              <a:rPr lang="en-US" dirty="0"/>
              <a:t>bookstore/</a:t>
            </a:r>
            <a:r>
              <a:rPr lang="en-US" dirty="0" smtClean="0"/>
              <a:t>book[1]/title/text()</a:t>
            </a:r>
          </a:p>
          <a:p>
            <a:r>
              <a:rPr lang="en-US" dirty="0"/>
              <a:t>bookstore/book</a:t>
            </a:r>
            <a:r>
              <a:rPr lang="en-US" dirty="0" smtClean="0"/>
              <a:t>[id&gt;10]</a:t>
            </a:r>
            <a:r>
              <a:rPr lang="en-US" dirty="0"/>
              <a:t>/title/text(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7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解讀</a:t>
            </a:r>
            <a:r>
              <a:rPr lang="en-US" altLang="zh-TW" dirty="0" smtClean="0"/>
              <a:t> XML </a:t>
            </a:r>
            <a:r>
              <a:rPr lang="zh-TW" altLang="en-US" dirty="0" smtClean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PerformXMLXPathQuery</a:t>
            </a:r>
            <a:r>
              <a:rPr lang="en-US" dirty="0"/>
              <a:t>([request </a:t>
            </a:r>
            <a:r>
              <a:rPr lang="en-US" dirty="0" err="1"/>
              <a:t>responseData</a:t>
            </a:r>
            <a:r>
              <a:rPr lang="en-US" dirty="0"/>
              <a:t>], </a:t>
            </a:r>
            <a:r>
              <a:rPr lang="en-US" dirty="0" err="1"/>
              <a:t>xpathStr</a:t>
            </a:r>
            <a:r>
              <a:rPr lang="en-US" dirty="0"/>
              <a:t>) objectAtIndex:0] </a:t>
            </a:r>
            <a:r>
              <a:rPr lang="en-US" dirty="0" err="1"/>
              <a:t>objectForKey</a:t>
            </a:r>
            <a:r>
              <a:rPr lang="en-US" dirty="0"/>
              <a:t>:@"</a:t>
            </a:r>
            <a:r>
              <a:rPr lang="en-US" dirty="0" err="1"/>
              <a:t>nodeContent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0741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elvetica Neue Light" charset="0"/>
                <a:ea typeface="新細明體" charset="0"/>
                <a:cs typeface="新細明體" charset="0"/>
              </a:rPr>
              <a:t>運用多媒體功能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photo from camera</a:t>
            </a:r>
          </a:p>
          <a:p>
            <a:r>
              <a:rPr lang="en-US" dirty="0"/>
              <a:t>Open photo in gallery</a:t>
            </a:r>
          </a:p>
        </p:txBody>
      </p:sp>
    </p:spTree>
    <p:extLst>
      <p:ext uri="{BB962C8B-B14F-4D97-AF65-F5344CB8AC3E}">
        <p14:creationId xmlns:p14="http://schemas.microsoft.com/office/powerpoint/2010/main" val="118287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elvetica Neue Light" charset="0"/>
                <a:ea typeface="新細明體" charset="0"/>
                <a:cs typeface="新細明體" charset="0"/>
              </a:rPr>
              <a:t>運用多媒體功能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UIImagePickerControllerDelegate</a:t>
            </a:r>
            <a:endParaRPr lang="en-US" dirty="0"/>
          </a:p>
          <a:p>
            <a:r>
              <a:rPr lang="en-US" dirty="0" err="1"/>
              <a:t>UINavigationControllerDelegate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6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UIApplication</a:t>
            </a:r>
            <a:r>
              <a:rPr lang="en-US" dirty="0"/>
              <a:t> </a:t>
            </a:r>
            <a:r>
              <a:rPr lang="en-US" dirty="0" err="1"/>
              <a:t>sharedApplication</a:t>
            </a:r>
            <a:r>
              <a:rPr lang="en-US" dirty="0"/>
              <a:t>] </a:t>
            </a:r>
            <a:r>
              <a:rPr lang="en-US" dirty="0" err="1"/>
              <a:t>openURL</a:t>
            </a:r>
            <a:r>
              <a:rPr lang="en-US" dirty="0"/>
              <a:t>:[NSURL </a:t>
            </a:r>
            <a:r>
              <a:rPr lang="en-US" dirty="0" err="1" smtClean="0"/>
              <a:t>URLWithString:URL</a:t>
            </a:r>
            <a:r>
              <a:rPr lang="en-US" dirty="0" smtClean="0"/>
              <a:t>]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5414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02286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dirty="0">
                <a:latin typeface="Helvetica Neue Light" charset="0"/>
                <a:ea typeface="新細明體" charset="0"/>
                <a:cs typeface="新細明體" charset="0"/>
              </a:rPr>
              <a:t>位置與地圖功能</a:t>
            </a:r>
            <a:endParaRPr lang="zh-HK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5" y="1902024"/>
            <a:ext cx="7679531" cy="4106540"/>
          </a:xfrm>
        </p:spPr>
        <p:txBody>
          <a:bodyPr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透過主要的地圖功能 </a:t>
            </a:r>
            <a:r>
              <a:rPr lang="en-US" altLang="zh-TW" dirty="0">
                <a:latin typeface="Helvetica Neue" charset="0"/>
                <a:ea typeface="新細明體" charset="0"/>
                <a:cs typeface="新細明體" charset="0"/>
              </a:rPr>
              <a:t>–</a:t>
            </a: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 err="1">
                <a:latin typeface="Helvetica Neue" charset="0"/>
                <a:ea typeface="新細明體" charset="0"/>
                <a:cs typeface="新細明體" charset="0"/>
              </a:rPr>
              <a:t>MapKit</a:t>
            </a: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，可以開發以下的程式</a:t>
            </a:r>
            <a:endParaRPr lang="en-US" altLang="zh-TW" dirty="0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協助用家尋找朋友的程式</a:t>
            </a:r>
            <a:endParaRPr lang="en-US" altLang="zh-TW" dirty="0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尋找地區資源的程式，例如：附近的食肆</a:t>
            </a:r>
            <a:endParaRPr lang="en-US" altLang="zh-TW" dirty="0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 dirty="0">
                <a:latin typeface="Helvetica Neue" charset="0"/>
                <a:ea typeface="新細明體" charset="0"/>
                <a:cs typeface="新細明體" charset="0"/>
              </a:rPr>
              <a:t>以所在地為核心，提供個人化的資訊</a:t>
            </a:r>
            <a:endParaRPr lang="zh-HK" dirty="0">
              <a:latin typeface="Helvetica Neue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 Email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UIApplication</a:t>
            </a:r>
            <a:r>
              <a:rPr lang="en-US" dirty="0"/>
              <a:t> </a:t>
            </a:r>
            <a:r>
              <a:rPr lang="en-US" dirty="0" err="1"/>
              <a:t>sharedApplication</a:t>
            </a:r>
            <a:r>
              <a:rPr lang="en-US" dirty="0"/>
              <a:t>] </a:t>
            </a:r>
            <a:r>
              <a:rPr lang="en-US" dirty="0" err="1"/>
              <a:t>openURL</a:t>
            </a:r>
            <a:r>
              <a:rPr lang="en-US" dirty="0"/>
              <a:t>:[NSURL </a:t>
            </a:r>
            <a:r>
              <a:rPr lang="en-US" dirty="0" err="1" smtClean="0"/>
              <a:t>URLWithString:emailurl</a:t>
            </a:r>
            <a:r>
              <a:rPr lang="en-US" dirty="0" smtClean="0"/>
              <a:t>]</a:t>
            </a:r>
            <a:r>
              <a:rPr lang="en-US" dirty="0"/>
              <a:t>]</a:t>
            </a:r>
            <a:r>
              <a:rPr lang="en-US" dirty="0" smtClean="0"/>
              <a:t>;</a:t>
            </a:r>
          </a:p>
          <a:p>
            <a:r>
              <a:rPr lang="en-US" dirty="0" smtClean="0"/>
              <a:t>Email URL format : mailto:</a:t>
            </a:r>
            <a:r>
              <a:rPr lang="en-US" dirty="0" smtClean="0">
                <a:latin typeface="Arial"/>
                <a:cs typeface="Arial"/>
              </a:rPr>
              <a:t>?</a:t>
            </a:r>
            <a:r>
              <a:rPr lang="en-US" dirty="0" smtClean="0"/>
              <a:t>subject</a:t>
            </a:r>
            <a:r>
              <a:rPr lang="en-US" dirty="0"/>
              <a:t>=%@&amp;body=%@</a:t>
            </a:r>
          </a:p>
        </p:txBody>
      </p:sp>
    </p:spTree>
    <p:extLst>
      <p:ext uri="{BB962C8B-B14F-4D97-AF65-F5344CB8AC3E}">
        <p14:creationId xmlns:p14="http://schemas.microsoft.com/office/powerpoint/2010/main" val="247743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撥打電話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UIApplication</a:t>
            </a:r>
            <a:r>
              <a:rPr lang="en-US" dirty="0"/>
              <a:t> </a:t>
            </a:r>
            <a:r>
              <a:rPr lang="en-US" dirty="0" err="1"/>
              <a:t>sharedApplication</a:t>
            </a:r>
            <a:r>
              <a:rPr lang="en-US" dirty="0"/>
              <a:t>] </a:t>
            </a:r>
            <a:r>
              <a:rPr lang="en-US" dirty="0" err="1"/>
              <a:t>openURL</a:t>
            </a:r>
            <a:r>
              <a:rPr lang="en-US" dirty="0"/>
              <a:t>:[NSURL </a:t>
            </a:r>
            <a:r>
              <a:rPr lang="en-US" dirty="0" err="1" smtClean="0"/>
              <a:t>URLWithString:telurl</a:t>
            </a:r>
            <a:r>
              <a:rPr lang="en-US" dirty="0" smtClean="0"/>
              <a:t>]</a:t>
            </a:r>
            <a:r>
              <a:rPr lang="en-US" dirty="0"/>
              <a:t>]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Telephone URL format : </a:t>
            </a:r>
            <a:r>
              <a:rPr lang="en-US" dirty="0" err="1" smtClean="0"/>
              <a:t>tel:</a:t>
            </a:r>
            <a:r>
              <a:rPr lang="en-US" dirty="0" err="1" smtClean="0">
                <a:latin typeface="Arial"/>
                <a:cs typeface="Arial"/>
              </a:rPr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53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AlertDiaglog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UIAlertView</a:t>
            </a:r>
            <a:r>
              <a:rPr lang="en-US" dirty="0"/>
              <a:t> *</a:t>
            </a:r>
            <a:r>
              <a:rPr lang="en-US" dirty="0" err="1"/>
              <a:t>someError</a:t>
            </a:r>
            <a:r>
              <a:rPr lang="en-US" dirty="0"/>
              <a:t> = [[</a:t>
            </a:r>
            <a:r>
              <a:rPr lang="en-US" dirty="0" err="1"/>
              <a:t>UIAlertView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initWithTitle:title</a:t>
            </a:r>
            <a:r>
              <a:rPr lang="en-US" dirty="0"/>
              <a:t> </a:t>
            </a:r>
            <a:r>
              <a:rPr lang="en-US" dirty="0" err="1"/>
              <a:t>message:message</a:t>
            </a:r>
            <a:r>
              <a:rPr lang="en-US" dirty="0"/>
              <a:t> </a:t>
            </a:r>
            <a:r>
              <a:rPr lang="en-US" dirty="0" err="1"/>
              <a:t>delegate:ad</a:t>
            </a:r>
            <a:r>
              <a:rPr lang="en-US" dirty="0"/>
              <a:t> </a:t>
            </a:r>
            <a:r>
              <a:rPr lang="en-US" dirty="0" err="1"/>
              <a:t>cancelButtonTitle:cancelStr</a:t>
            </a:r>
            <a:r>
              <a:rPr lang="en-US" dirty="0"/>
              <a:t> </a:t>
            </a:r>
            <a:r>
              <a:rPr lang="en-US" dirty="0" err="1"/>
              <a:t>otherButtonTitles:okStr</a:t>
            </a:r>
            <a:r>
              <a:rPr lang="en-US" dirty="0"/>
              <a:t>, nil];</a:t>
            </a:r>
          </a:p>
          <a:p>
            <a:pPr marL="68580" indent="0">
              <a:buNone/>
            </a:pPr>
            <a:r>
              <a:rPr lang="en-US" dirty="0" smtClean="0"/>
              <a:t>[</a:t>
            </a:r>
            <a:r>
              <a:rPr lang="en-US" dirty="0" err="1"/>
              <a:t>someError</a:t>
            </a:r>
            <a:r>
              <a:rPr lang="en-US" dirty="0"/>
              <a:t> show</a:t>
            </a:r>
            <a:r>
              <a:rPr lang="en-US"/>
              <a:t>]</a:t>
            </a:r>
            <a:r>
              <a:rPr lang="en-US" smtClean="0"/>
              <a:t>;</a:t>
            </a:r>
          </a:p>
          <a:p>
            <a:pPr marL="68580" indent="0">
              <a:buNone/>
            </a:pPr>
            <a:r>
              <a:rPr lang="en-US" smtClean="0"/>
              <a:t>[</a:t>
            </a:r>
            <a:r>
              <a:rPr lang="en-US" dirty="0" err="1"/>
              <a:t>someError</a:t>
            </a:r>
            <a:r>
              <a:rPr lang="en-US" dirty="0"/>
              <a:t> release];</a:t>
            </a:r>
          </a:p>
        </p:txBody>
      </p:sp>
    </p:spTree>
    <p:extLst>
      <p:ext uri="{BB962C8B-B14F-4D97-AF65-F5344CB8AC3E}">
        <p14:creationId xmlns:p14="http://schemas.microsoft.com/office/powerpoint/2010/main" val="18424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感應器的應用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X, Y and Z values</a:t>
            </a:r>
            <a:endParaRPr lang="en-US" dirty="0"/>
          </a:p>
        </p:txBody>
      </p:sp>
      <p:pic>
        <p:nvPicPr>
          <p:cNvPr id="4" name="Picture 3" descr="device_a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70" y="2170664"/>
            <a:ext cx="3940392" cy="41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感應器的應用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UIAccelerometerDelegate</a:t>
            </a:r>
            <a:endParaRPr lang="en-US" dirty="0" smtClean="0"/>
          </a:p>
          <a:p>
            <a:r>
              <a:rPr lang="en-US" dirty="0" smtClean="0"/>
              <a:t>-(void)</a:t>
            </a:r>
            <a:r>
              <a:rPr lang="en-US" dirty="0"/>
              <a:t>accelerometer</a:t>
            </a:r>
            <a:r>
              <a:rPr lang="en-US" dirty="0">
                <a:sym typeface="Wingdings"/>
              </a:rPr>
              <a:t> ( </a:t>
            </a:r>
            <a:r>
              <a:rPr lang="en-US" dirty="0" err="1">
                <a:sym typeface="Wingdings"/>
              </a:rPr>
              <a:t>UIAccelerometer</a:t>
            </a:r>
            <a:r>
              <a:rPr lang="en-US" dirty="0">
                <a:sym typeface="Wingdings"/>
              </a:rPr>
              <a:t> *) accelerometer </a:t>
            </a:r>
            <a:r>
              <a:rPr lang="en-US" dirty="0" err="1">
                <a:sym typeface="Wingdings"/>
              </a:rPr>
              <a:t>didAccelerate</a:t>
            </a:r>
            <a:r>
              <a:rPr lang="en-US" dirty="0">
                <a:sym typeface="Wingdings"/>
              </a:rPr>
              <a:t>: (</a:t>
            </a:r>
            <a:r>
              <a:rPr lang="en-US" dirty="0" err="1">
                <a:sym typeface="Wingdings"/>
              </a:rPr>
              <a:t>UIAcceleration</a:t>
            </a:r>
            <a:r>
              <a:rPr lang="en-US" dirty="0">
                <a:sym typeface="Wingdings"/>
              </a:rPr>
              <a:t> *)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2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開始感應器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UIAccelerometer</a:t>
            </a:r>
            <a:r>
              <a:rPr lang="en-US" dirty="0" smtClean="0"/>
              <a:t> accelerometer = [</a:t>
            </a:r>
            <a:r>
              <a:rPr lang="en-US" dirty="0" err="1" smtClean="0"/>
              <a:t>UIAccelerometer</a:t>
            </a:r>
            <a:r>
              <a:rPr lang="en-US" dirty="0" smtClean="0"/>
              <a:t> </a:t>
            </a:r>
            <a:r>
              <a:rPr lang="en-US" dirty="0" err="1" smtClean="0"/>
              <a:t>sharredAccelerometer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accelerometer.updateInterval</a:t>
            </a:r>
            <a:r>
              <a:rPr lang="en-US" dirty="0" smtClean="0"/>
              <a:t> = .1;</a:t>
            </a:r>
          </a:p>
          <a:p>
            <a:r>
              <a:rPr lang="en-US" dirty="0" err="1" smtClean="0"/>
              <a:t>A</a:t>
            </a:r>
            <a:r>
              <a:rPr lang="en-US" dirty="0" err="1" smtClean="0"/>
              <a:t>ccelerometer.delegate</a:t>
            </a:r>
            <a:r>
              <a:rPr lang="en-US" dirty="0" smtClean="0"/>
              <a:t> </a:t>
            </a:r>
            <a:r>
              <a:rPr lang="en-US" smtClean="0"/>
              <a:t>= self;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85880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dirty="0">
                <a:latin typeface="ヒラギノ角ゴ ProN W3" charset="0"/>
                <a:ea typeface="新細明體" charset="0"/>
                <a:cs typeface="新細明體" charset="0"/>
                <a:sym typeface="ヒラギノ角ゴ ProN W3" charset="0"/>
              </a:rPr>
              <a:t>怎樣取得用戶的位置</a:t>
            </a:r>
            <a:endParaRPr lang="zh-HK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881" y="1902024"/>
            <a:ext cx="3014885" cy="4106540"/>
          </a:xfrm>
        </p:spPr>
        <p:txBody>
          <a:bodyPr/>
          <a:lstStyle/>
          <a:p>
            <a:pPr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GPS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定位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支援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iPhone 3G /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3GS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/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iPhone 4</a:t>
            </a: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由衛星發放用戶的位置訊息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適用於戶外，較少高樓大廈和樹木的地方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33796" name="Picture 5" descr="C:\Users\Chow Family\Pictures\070824-news-trutex-g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2" y="2315022"/>
            <a:ext cx="4117702" cy="308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17318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dirty="0">
                <a:latin typeface="ヒラギノ角ゴ ProN W3" charset="0"/>
                <a:ea typeface="新細明體" charset="0"/>
                <a:cs typeface="新細明體" charset="0"/>
                <a:sym typeface="ヒラギノ角ゴ ProN W3" charset="0"/>
              </a:rPr>
              <a:t>怎樣取得用戶的位置</a:t>
            </a:r>
            <a:endParaRPr lang="zh-HK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522" y="1902024"/>
            <a:ext cx="3239244" cy="4106540"/>
          </a:xfrm>
        </p:spPr>
        <p:txBody>
          <a:bodyPr/>
          <a:lstStyle/>
          <a:p>
            <a:pPr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Wifi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熱點定位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由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Wifi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的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MAC Address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結合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GPS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定位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Tx/>
              <a:buChar char="•"/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取得用戶的位置訊息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34820" name="Picture 5" descr="C:\Users\Chow Family\Pictures\wi_fi_p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48" y="2315022"/>
            <a:ext cx="4184674" cy="308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0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57656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dirty="0">
                <a:latin typeface="ヒラギノ角ゴ ProN W3" charset="0"/>
                <a:ea typeface="新細明體" charset="0"/>
                <a:cs typeface="新細明體" charset="0"/>
                <a:sym typeface="ヒラギノ角ゴ ProN W3" charset="0"/>
              </a:rPr>
              <a:t>怎樣取得用戶的位置</a:t>
            </a:r>
            <a:endParaRPr lang="zh-HK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1631" y="1902024"/>
            <a:ext cx="4650135" cy="4106540"/>
          </a:xfrm>
        </p:spPr>
        <p:txBody>
          <a:bodyPr/>
          <a:lstStyle/>
          <a:p>
            <a:pPr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訊號發射站的定位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iPhone 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可以找到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4-5</a:t>
            </a: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 個鄰近的訊號發射站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透過發射站的訊號強弱，取得用戶的位置</a:t>
            </a:r>
            <a:endParaRPr lang="en-US" altLang="zh-TW">
              <a:latin typeface="Helvetica Neue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7000"/>
              <a:buFont typeface="Helvetica Neue" charset="0"/>
              <a:buBlip>
                <a:blip r:embed="rId2"/>
              </a:buBlip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不支援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iPod Touch</a:t>
            </a:r>
          </a:p>
        </p:txBody>
      </p:sp>
      <p:pic>
        <p:nvPicPr>
          <p:cNvPr id="35844" name="Picture 2" descr="C:\Users\Chow Family\Pictures\thumb_550_antenn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5" y="1758032"/>
            <a:ext cx="2771552" cy="415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97539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3384352" cy="4106540"/>
          </a:xfrm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開啟新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iOS Project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>
                <a:latin typeface="Helvetica Neue" charset="0"/>
                <a:ea typeface="新細明體" charset="0"/>
                <a:cs typeface="新細明體" charset="0"/>
              </a:rPr>
              <a:t>File -&gt; New Project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>
                <a:latin typeface="Helvetica Neue" charset="0"/>
                <a:ea typeface="新細明體" charset="0"/>
                <a:cs typeface="新細明體" charset="0"/>
              </a:rPr>
              <a:t>iPhone OS -&gt; Application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>
                <a:latin typeface="Helvetica Neue" charset="0"/>
                <a:ea typeface="新細明體" charset="0"/>
                <a:cs typeface="新細明體" charset="0"/>
              </a:rPr>
              <a:t>View-based Application</a:t>
            </a:r>
          </a:p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>
                <a:latin typeface="Helvetica Neue" charset="0"/>
                <a:ea typeface="新細明體" charset="0"/>
                <a:cs typeface="新細明體" charset="0"/>
              </a:rPr>
              <a:t>CoreLocationDemo</a:t>
            </a:r>
          </a:p>
          <a:p>
            <a:pPr eaLnBrk="1" hangingPunct="1">
              <a:buSzPct val="77000"/>
              <a:buFont typeface="Helvetica Neue" charset="0"/>
              <a:buNone/>
            </a:pPr>
            <a:endParaRPr lang="zh-HK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36868" name="Picture 2" descr="C:\Users\Chow Family\Pictures\CoreLocatio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98" y="1625203"/>
            <a:ext cx="5066481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5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30368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3384352" cy="4106540"/>
          </a:xfrm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Frameworks -&gt; Add -&gt; Existing Frameworks</a:t>
            </a:r>
          </a:p>
          <a:p>
            <a:pPr eaLnBrk="1" hangingPunct="1">
              <a:buSzPct val="77000"/>
              <a:buFont typeface="Helvetica Neue" charset="0"/>
              <a:buNone/>
            </a:pPr>
            <a:endParaRPr lang="zh-HK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38916" name="Picture 2" descr="C:\Users\Chow Family\Pictures\CoreLocat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5" y="1758032"/>
            <a:ext cx="4357688" cy="467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198685" y="196453"/>
            <a:ext cx="8751094" cy="6482953"/>
          </a:xfrm>
          <a:prstGeom prst="rect">
            <a:avLst/>
          </a:prstGeom>
          <a:noFill/>
          <a:ln w="25400">
            <a:solidFill>
              <a:srgbClr val="908F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HK">
              <a:ea typeface="新細明體" charset="0"/>
              <a:cs typeface="新細明體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79680"/>
          </a:xfrm>
        </p:spPr>
        <p:txBody>
          <a:bodyPr>
            <a:normAutofit fontScale="90000"/>
          </a:bodyPr>
          <a:lstStyle/>
          <a:p>
            <a:pPr marL="286856"/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開發 </a:t>
            </a:r>
            <a:r>
              <a:rPr lang="en-US" altLang="zh-TW" sz="5100" dirty="0">
                <a:latin typeface="Helvetica Neue Light" charset="0"/>
                <a:ea typeface="新細明體" charset="0"/>
                <a:cs typeface="新細明體" charset="0"/>
              </a:rPr>
              <a:t>GPS </a:t>
            </a:r>
            <a:r>
              <a:rPr lang="zh-TW" altLang="en-US" sz="5100" dirty="0">
                <a:latin typeface="Helvetica Neue Light" charset="0"/>
                <a:ea typeface="新細明體" charset="0"/>
                <a:cs typeface="新細明體" charset="0"/>
              </a:rPr>
              <a:t>定位程式教程</a:t>
            </a:r>
            <a:endParaRPr lang="zh-HK" altLang="en-US" sz="5100" dirty="0">
              <a:latin typeface="ヒラギノ角ゴ ProN W3" charset="0"/>
              <a:ea typeface="新細明體" charset="0"/>
              <a:cs typeface="新細明體" charset="0"/>
              <a:sym typeface="ヒラギノ角ゴ ProN W3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34" y="1902024"/>
            <a:ext cx="3384352" cy="4106540"/>
          </a:xfrm>
        </p:spPr>
        <p:txBody>
          <a:bodyPr anchor="t"/>
          <a:lstStyle/>
          <a:p>
            <a:pPr eaLnBrk="1" hangingPunct="1">
              <a:buSzPct val="77000"/>
              <a:buFont typeface="Helvetica Neue" charset="0"/>
              <a:buBlip>
                <a:blip r:embed="rId3"/>
              </a:buBlip>
            </a:pPr>
            <a:r>
              <a:rPr lang="zh-TW" altLang="en-US">
                <a:latin typeface="Helvetica Neue" charset="0"/>
                <a:ea typeface="新細明體" charset="0"/>
                <a:cs typeface="新細明體" charset="0"/>
              </a:rPr>
              <a:t>選擇 </a:t>
            </a:r>
            <a:r>
              <a:rPr lang="en-US" altLang="zh-TW">
                <a:latin typeface="Helvetica Neue" charset="0"/>
                <a:ea typeface="新細明體" charset="0"/>
                <a:cs typeface="新細明體" charset="0"/>
              </a:rPr>
              <a:t>CoreLocation.framework</a:t>
            </a:r>
          </a:p>
          <a:p>
            <a:pPr eaLnBrk="1" hangingPunct="1">
              <a:buSzPct val="77000"/>
              <a:buFont typeface="Helvetica Neue" charset="0"/>
              <a:buNone/>
            </a:pPr>
            <a:endParaRPr lang="zh-HK">
              <a:latin typeface="Helvetica Neue" charset="0"/>
              <a:ea typeface="新細明體" charset="0"/>
              <a:cs typeface="新細明體" charset="0"/>
            </a:endParaRPr>
          </a:p>
        </p:txBody>
      </p:sp>
      <p:pic>
        <p:nvPicPr>
          <p:cNvPr id="40964" name="Picture 2" descr="C:\Users\Chow Family\Pictures\CoreLocation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80" y="1607344"/>
            <a:ext cx="3143250" cy="489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8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146</TotalTime>
  <Words>911</Words>
  <Application>Microsoft Macintosh PowerPoint</Application>
  <PresentationFormat>On-screen Show (4:3)</PresentationFormat>
  <Paragraphs>225</Paragraphs>
  <Slides>35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Day 4</vt:lpstr>
      <vt:lpstr>位置與地圖功能</vt:lpstr>
      <vt:lpstr>位置與地圖功能</vt:lpstr>
      <vt:lpstr>怎樣取得用戶的位置</vt:lpstr>
      <vt:lpstr>怎樣取得用戶的位置</vt:lpstr>
      <vt:lpstr>怎樣取得用戶的位置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開發 GPS 定位程式教程</vt:lpstr>
      <vt:lpstr>與伺服器連結</vt:lpstr>
      <vt:lpstr>Configure</vt:lpstr>
      <vt:lpstr>Steps</vt:lpstr>
      <vt:lpstr>解讀 XML</vt:lpstr>
      <vt:lpstr>XPath</vt:lpstr>
      <vt:lpstr>解讀 XML 例子</vt:lpstr>
      <vt:lpstr>運用多媒體功能</vt:lpstr>
      <vt:lpstr>運用多媒體功能</vt:lpstr>
      <vt:lpstr>呼叫 Browser</vt:lpstr>
      <vt:lpstr>呼叫 Email Client</vt:lpstr>
      <vt:lpstr>撥打電話</vt:lpstr>
      <vt:lpstr>顯示 AlertDiaglog</vt:lpstr>
      <vt:lpstr>感應器的應用</vt:lpstr>
      <vt:lpstr>感應器的應用</vt:lpstr>
      <vt:lpstr>開始感應器</vt:lpstr>
    </vt:vector>
  </TitlesOfParts>
  <Company>MTel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Chileung Chow</dc:creator>
  <cp:lastModifiedBy>Chileung Chow</cp:lastModifiedBy>
  <cp:revision>18</cp:revision>
  <dcterms:created xsi:type="dcterms:W3CDTF">2011-11-03T03:43:58Z</dcterms:created>
  <dcterms:modified xsi:type="dcterms:W3CDTF">2011-11-03T06:18:01Z</dcterms:modified>
</cp:coreProperties>
</file>