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1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7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60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8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7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6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2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2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7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17AF-BFAA-42AE-805A-CAAA7AC43E4D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3FEF-5E57-4241-8FC1-C6B1036C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6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A2E5EA-F370-458F-AD7A-7048E780F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53293"/>
              </p:ext>
            </p:extLst>
          </p:nvPr>
        </p:nvGraphicFramePr>
        <p:xfrm>
          <a:off x="142875" y="1092453"/>
          <a:ext cx="9620249" cy="4815901"/>
        </p:xfrm>
        <a:graphic>
          <a:graphicData uri="http://schemas.openxmlformats.org/drawingml/2006/table">
            <a:tbl>
              <a:tblPr firstRow="1" firstCol="1" bandRow="1"/>
              <a:tblGrid>
                <a:gridCol w="1514227">
                  <a:extLst>
                    <a:ext uri="{9D8B030D-6E8A-4147-A177-3AD203B41FA5}">
                      <a16:colId xmlns:a16="http://schemas.microsoft.com/office/drawing/2014/main" val="714608864"/>
                    </a:ext>
                  </a:extLst>
                </a:gridCol>
                <a:gridCol w="3133973">
                  <a:extLst>
                    <a:ext uri="{9D8B030D-6E8A-4147-A177-3AD203B41FA5}">
                      <a16:colId xmlns:a16="http://schemas.microsoft.com/office/drawing/2014/main" val="1249383070"/>
                    </a:ext>
                  </a:extLst>
                </a:gridCol>
                <a:gridCol w="4972049">
                  <a:extLst>
                    <a:ext uri="{9D8B030D-6E8A-4147-A177-3AD203B41FA5}">
                      <a16:colId xmlns:a16="http://schemas.microsoft.com/office/drawing/2014/main" val="2804867099"/>
                    </a:ext>
                  </a:extLst>
                </a:gridCol>
              </a:tblGrid>
              <a:tr h="333696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📂 Raw SPSS </a:t>
                      </a:r>
                    </a:p>
                    <a:p>
                      <a:pPr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9907" marR="9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📂 Data Cleaning</a:t>
                      </a:r>
                    </a:p>
                  </a:txBody>
                  <a:tcPr marL="9907" marR="9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907" marR="990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421978"/>
                  </a:ext>
                </a:extLst>
              </a:tr>
              <a:tr h="4231701">
                <a:tc>
                  <a:txBody>
                    <a:bodyPr/>
                    <a:lstStyle/>
                    <a:p>
                      <a:pPr indent="1079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</a:t>
                      </a: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panelA_wave1.sav</a:t>
                      </a:r>
                    </a:p>
                    <a:p>
                      <a:pPr indent="1079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</a:t>
                      </a: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panelA_wave2.sav</a:t>
                      </a:r>
                    </a:p>
                    <a:p>
                      <a:pPr indent="1079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</a:t>
                      </a: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panelA_wave3.sav</a:t>
                      </a:r>
                    </a:p>
                    <a:p>
                      <a:pPr indent="1079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⋮</a:t>
                      </a:r>
                    </a:p>
                    <a:p>
                      <a:pPr indent="21590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indent="21590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indent="21590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indent="21590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indent="21590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indent="21590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indent="21590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907" marR="9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📂 r</a:t>
                      </a:r>
                    </a:p>
                    <a:p>
                      <a:pPr indent="21590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📂 Cleaning</a:t>
                      </a: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dm01_resave_spss_as_qs.R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dm02_data_standardise.R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dm03_create_datatable.R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dm04_rename_vars.R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dm05_combine.R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dm06_swap_parent_child_info.R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dm07_allocate_multiple_contacts.R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dm08_clean_contacts.R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dm09_clean_locations.R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dm10_clean_household.R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dm11_clean_participant.R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dm100_save_final.R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21590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 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9907" marR="9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📂 Data</a:t>
                      </a:r>
                    </a:p>
                    <a:p>
                      <a:pPr indent="21590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📂 Processing</a:t>
                      </a: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cnty_sr01_yyyymmdd_pA_wv01_1.qs, cnty_sr01_yyyymmdd_pA_wv02_1.qs …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cnty_sr01_yyyymmdd_pA_wv01_2.qs, cnty_sr01_yyyymmdd_pA_wv02_2.qs …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cnty_sr01_yyyymmdd_pA_wv01_3.qs, cnty_sr01_yyyymmdd_pA_wv02_3.qs …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cnty_sr01_yyyymmdd_pA_wv01_4.qs, cnty_sr01_yyyymmdd_pA_wv02_4.qs …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combined_05_v1.qs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combined_06_v1.qs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combined_07_v1.qs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combined_08_v1.qs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combined_09_v1.qs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combined_10_v1.qs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combined_11_v1.qs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21590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📂 Final </a:t>
                      </a:r>
                    </a:p>
                    <a:p>
                      <a:pPr indent="323850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</a:t>
                      </a:r>
                      <a:r>
                        <a:rPr lang="en-GB" sz="1000" kern="1800" dirty="0" err="1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part.qs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</a:t>
                      </a:r>
                      <a:r>
                        <a:rPr lang="en-GB" sz="1000" kern="1800" dirty="0" err="1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part_min.qs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</a:t>
                      </a:r>
                      <a:r>
                        <a:rPr lang="en-GB" sz="1000" kern="1800" dirty="0" err="1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households.qs</a:t>
                      </a:r>
                      <a:endParaRPr lang="en-GB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8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📄 </a:t>
                      </a:r>
                      <a:r>
                        <a:rPr lang="en-GB" sz="1000" kern="1800" dirty="0" err="1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contacts.qs</a:t>
                      </a:r>
                      <a:endParaRPr lang="en-GB" sz="1000" kern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  <a:p>
                      <a:pPr indent="323850" fontAlgn="base">
                        <a:lnSpc>
                          <a:spcPts val="1000"/>
                        </a:lnSpc>
                        <a:spcAft>
                          <a:spcPts val="800"/>
                        </a:spcAft>
                      </a:pPr>
                      <a:endParaRPr lang="en-GB" sz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9907" marR="990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28551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A43C271-1B6D-4173-8CF5-700AF9C7A20E}"/>
              </a:ext>
            </a:extLst>
          </p:cNvPr>
          <p:cNvGrpSpPr/>
          <p:nvPr/>
        </p:nvGrpSpPr>
        <p:grpSpPr>
          <a:xfrm>
            <a:off x="4284567" y="2201478"/>
            <a:ext cx="725585" cy="2711220"/>
            <a:chOff x="4284567" y="2201478"/>
            <a:chExt cx="725585" cy="271122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DCF7DAB-1EA9-48D3-B1C1-E47F359D3669}"/>
                </a:ext>
              </a:extLst>
            </p:cNvPr>
            <p:cNvCxnSpPr>
              <a:cxnSpLocks/>
            </p:cNvCxnSpPr>
            <p:nvPr/>
          </p:nvCxnSpPr>
          <p:spPr>
            <a:xfrm>
              <a:off x="4284567" y="2201478"/>
              <a:ext cx="685800" cy="0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27BD0B4-FF85-4B66-B8FD-18B5BA43D1B6}"/>
                </a:ext>
              </a:extLst>
            </p:cNvPr>
            <p:cNvCxnSpPr>
              <a:cxnSpLocks/>
            </p:cNvCxnSpPr>
            <p:nvPr/>
          </p:nvCxnSpPr>
          <p:spPr>
            <a:xfrm>
              <a:off x="4284567" y="2429185"/>
              <a:ext cx="685800" cy="0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9286051-B370-4A50-A95A-3598647C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284567" y="2656891"/>
              <a:ext cx="685800" cy="0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14A7133-C216-40DB-82F8-3F57D181924B}"/>
                </a:ext>
              </a:extLst>
            </p:cNvPr>
            <p:cNvCxnSpPr>
              <a:cxnSpLocks/>
            </p:cNvCxnSpPr>
            <p:nvPr/>
          </p:nvCxnSpPr>
          <p:spPr>
            <a:xfrm>
              <a:off x="4284567" y="2884597"/>
              <a:ext cx="685800" cy="0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8CEF848-1F76-4ECB-9412-F20897DBFF8C}"/>
                </a:ext>
              </a:extLst>
            </p:cNvPr>
            <p:cNvCxnSpPr>
              <a:cxnSpLocks/>
            </p:cNvCxnSpPr>
            <p:nvPr/>
          </p:nvCxnSpPr>
          <p:spPr>
            <a:xfrm>
              <a:off x="4284567" y="3112304"/>
              <a:ext cx="685800" cy="0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28C1954-83D5-458E-BE2F-7B6EA946FA8F}"/>
                </a:ext>
              </a:extLst>
            </p:cNvPr>
            <p:cNvCxnSpPr>
              <a:cxnSpLocks/>
            </p:cNvCxnSpPr>
            <p:nvPr/>
          </p:nvCxnSpPr>
          <p:spPr>
            <a:xfrm>
              <a:off x="4284567" y="3340010"/>
              <a:ext cx="685800" cy="0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15794F2-81CD-494D-B184-96CD3970C6AF}"/>
                </a:ext>
              </a:extLst>
            </p:cNvPr>
            <p:cNvCxnSpPr>
              <a:cxnSpLocks/>
            </p:cNvCxnSpPr>
            <p:nvPr/>
          </p:nvCxnSpPr>
          <p:spPr>
            <a:xfrm>
              <a:off x="4284567" y="4478543"/>
              <a:ext cx="685800" cy="0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67E34FD-6581-4A03-8278-743F7C070991}"/>
                </a:ext>
              </a:extLst>
            </p:cNvPr>
            <p:cNvCxnSpPr>
              <a:cxnSpLocks/>
            </p:cNvCxnSpPr>
            <p:nvPr/>
          </p:nvCxnSpPr>
          <p:spPr>
            <a:xfrm>
              <a:off x="4284567" y="3795424"/>
              <a:ext cx="685800" cy="0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3B077A2-835C-4FD6-88DD-7D7A4014C5FC}"/>
                </a:ext>
              </a:extLst>
            </p:cNvPr>
            <p:cNvCxnSpPr>
              <a:cxnSpLocks/>
            </p:cNvCxnSpPr>
            <p:nvPr/>
          </p:nvCxnSpPr>
          <p:spPr>
            <a:xfrm>
              <a:off x="4284567" y="4023130"/>
              <a:ext cx="685800" cy="0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C768AE9-128C-4CEA-A575-ED830423733D}"/>
                </a:ext>
              </a:extLst>
            </p:cNvPr>
            <p:cNvCxnSpPr>
              <a:cxnSpLocks/>
            </p:cNvCxnSpPr>
            <p:nvPr/>
          </p:nvCxnSpPr>
          <p:spPr>
            <a:xfrm>
              <a:off x="4284567" y="4250837"/>
              <a:ext cx="685800" cy="0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79D1A86-EC4D-4DDD-ADFF-F75891522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84567" y="3567717"/>
              <a:ext cx="685800" cy="0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8A29702-6617-4761-94A1-8FBBF71D6D13}"/>
                </a:ext>
              </a:extLst>
            </p:cNvPr>
            <p:cNvGrpSpPr/>
            <p:nvPr/>
          </p:nvGrpSpPr>
          <p:grpSpPr>
            <a:xfrm>
              <a:off x="4324352" y="2248843"/>
              <a:ext cx="540000" cy="2407667"/>
              <a:chOff x="4326750" y="1496793"/>
              <a:chExt cx="616372" cy="2755824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6E9D0F6-6E09-42D9-AB99-308345431A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6750" y="1496793"/>
                <a:ext cx="616372" cy="152514"/>
              </a:xfrm>
              <a:prstGeom prst="straightConnector1">
                <a:avLst/>
              </a:prstGeom>
              <a:ln w="19050">
                <a:solidFill>
                  <a:srgbClr val="0070C0">
                    <a:alpha val="50196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930CF68-520A-4219-B750-0A1BC39D2E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6750" y="1757124"/>
                <a:ext cx="616372" cy="152514"/>
              </a:xfrm>
              <a:prstGeom prst="straightConnector1">
                <a:avLst/>
              </a:prstGeom>
              <a:ln w="19050">
                <a:solidFill>
                  <a:srgbClr val="0070C0">
                    <a:alpha val="50196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7F2CED8-44CB-4461-9C2B-680D335E08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6750" y="2017455"/>
                <a:ext cx="616372" cy="152514"/>
              </a:xfrm>
              <a:prstGeom prst="straightConnector1">
                <a:avLst/>
              </a:prstGeom>
              <a:ln w="19050">
                <a:solidFill>
                  <a:srgbClr val="0070C0">
                    <a:alpha val="50196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FE211E0-ECF5-4B47-821F-CC080FC38E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6750" y="2277786"/>
                <a:ext cx="616372" cy="152514"/>
              </a:xfrm>
              <a:prstGeom prst="straightConnector1">
                <a:avLst/>
              </a:prstGeom>
              <a:ln w="19050">
                <a:solidFill>
                  <a:srgbClr val="0070C0">
                    <a:alpha val="50196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EB6FF4A8-F9C9-4C21-98C8-0304CD430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6750" y="2538117"/>
                <a:ext cx="616372" cy="152514"/>
              </a:xfrm>
              <a:prstGeom prst="straightConnector1">
                <a:avLst/>
              </a:prstGeom>
              <a:ln w="19050">
                <a:solidFill>
                  <a:srgbClr val="0070C0">
                    <a:alpha val="50196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C852D7E-F7F0-4CB7-B162-5A7FA72415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6750" y="2798448"/>
                <a:ext cx="616372" cy="152514"/>
              </a:xfrm>
              <a:prstGeom prst="straightConnector1">
                <a:avLst/>
              </a:prstGeom>
              <a:ln w="19050">
                <a:solidFill>
                  <a:srgbClr val="0070C0">
                    <a:alpha val="50196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3643B9C-2BD0-4798-98A2-317A13199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6750" y="3058779"/>
                <a:ext cx="616372" cy="152514"/>
              </a:xfrm>
              <a:prstGeom prst="straightConnector1">
                <a:avLst/>
              </a:prstGeom>
              <a:ln w="19050">
                <a:solidFill>
                  <a:srgbClr val="0070C0">
                    <a:alpha val="50196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FBB5D7-B5BC-4636-A856-176398937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6750" y="3319110"/>
                <a:ext cx="616372" cy="152514"/>
              </a:xfrm>
              <a:prstGeom prst="straightConnector1">
                <a:avLst/>
              </a:prstGeom>
              <a:ln w="19050">
                <a:solidFill>
                  <a:srgbClr val="0070C0">
                    <a:alpha val="50196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6FC1FF5-3DEB-4C23-8E70-C13B3693A9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6750" y="3579441"/>
                <a:ext cx="616372" cy="152514"/>
              </a:xfrm>
              <a:prstGeom prst="straightConnector1">
                <a:avLst/>
              </a:prstGeom>
              <a:ln w="19050">
                <a:solidFill>
                  <a:srgbClr val="0070C0">
                    <a:alpha val="50196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CBE2279-0D76-4D5C-8F36-C2CE0330D3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6750" y="3839772"/>
                <a:ext cx="616372" cy="152514"/>
              </a:xfrm>
              <a:prstGeom prst="straightConnector1">
                <a:avLst/>
              </a:prstGeom>
              <a:ln w="19050">
                <a:solidFill>
                  <a:srgbClr val="0070C0">
                    <a:alpha val="50196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3A12E8FB-5B97-46FC-8764-D33F750FB4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6750" y="4100103"/>
                <a:ext cx="616372" cy="152514"/>
              </a:xfrm>
              <a:prstGeom prst="straightConnector1">
                <a:avLst/>
              </a:prstGeom>
              <a:ln w="19050">
                <a:solidFill>
                  <a:srgbClr val="0070C0">
                    <a:alpha val="50196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9A8157B-24E5-4AB9-8F5B-9DE2537AB6CA}"/>
                </a:ext>
              </a:extLst>
            </p:cNvPr>
            <p:cNvCxnSpPr>
              <a:cxnSpLocks/>
            </p:cNvCxnSpPr>
            <p:nvPr/>
          </p:nvCxnSpPr>
          <p:spPr>
            <a:xfrm>
              <a:off x="4324352" y="4712196"/>
              <a:ext cx="685800" cy="200502"/>
            </a:xfrm>
            <a:prstGeom prst="straightConnector1">
              <a:avLst/>
            </a:prstGeom>
            <a:ln w="1905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4" name="Table 39">
            <a:extLst>
              <a:ext uri="{FF2B5EF4-FFF2-40B4-BE49-F238E27FC236}">
                <a16:creationId xmlns:a16="http://schemas.microsoft.com/office/drawing/2014/main" id="{7BE6BD6E-08C9-4A69-BD2F-861FE5326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81060"/>
              </p:ext>
            </p:extLst>
          </p:nvPr>
        </p:nvGraphicFramePr>
        <p:xfrm>
          <a:off x="1914524" y="2066927"/>
          <a:ext cx="2282634" cy="2763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634">
                  <a:extLst>
                    <a:ext uri="{9D8B030D-6E8A-4147-A177-3AD203B41FA5}">
                      <a16:colId xmlns:a16="http://schemas.microsoft.com/office/drawing/2014/main" val="2868192109"/>
                    </a:ext>
                  </a:extLst>
                </a:gridCol>
              </a:tblGrid>
              <a:tr h="230266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8631805"/>
                  </a:ext>
                </a:extLst>
              </a:tr>
              <a:tr h="230266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52800004"/>
                  </a:ext>
                </a:extLst>
              </a:tr>
              <a:tr h="230266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1121482"/>
                  </a:ext>
                </a:extLst>
              </a:tr>
              <a:tr h="230266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01086204"/>
                  </a:ext>
                </a:extLst>
              </a:tr>
              <a:tr h="230266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1992878"/>
                  </a:ext>
                </a:extLst>
              </a:tr>
              <a:tr h="230266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538375"/>
                  </a:ext>
                </a:extLst>
              </a:tr>
              <a:tr h="230266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0270284"/>
                  </a:ext>
                </a:extLst>
              </a:tr>
              <a:tr h="230266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4494534"/>
                  </a:ext>
                </a:extLst>
              </a:tr>
              <a:tr h="230266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4863769"/>
                  </a:ext>
                </a:extLst>
              </a:tr>
              <a:tr h="230266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6610811"/>
                  </a:ext>
                </a:extLst>
              </a:tr>
              <a:tr h="230266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9862472"/>
                  </a:ext>
                </a:extLst>
              </a:tr>
              <a:tr h="230266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5866841"/>
                  </a:ext>
                </a:extLst>
              </a:tr>
            </a:tbl>
          </a:graphicData>
        </a:graphic>
      </p:graphicFrame>
      <p:graphicFrame>
        <p:nvGraphicFramePr>
          <p:cNvPr id="85" name="Table 39">
            <a:extLst>
              <a:ext uri="{FF2B5EF4-FFF2-40B4-BE49-F238E27FC236}">
                <a16:creationId xmlns:a16="http://schemas.microsoft.com/office/drawing/2014/main" id="{9B900665-ECF9-4A50-8CE4-D40471E4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62122"/>
              </p:ext>
            </p:extLst>
          </p:nvPr>
        </p:nvGraphicFramePr>
        <p:xfrm>
          <a:off x="5057776" y="2066928"/>
          <a:ext cx="4657724" cy="2528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7724">
                  <a:extLst>
                    <a:ext uri="{9D8B030D-6E8A-4147-A177-3AD203B41FA5}">
                      <a16:colId xmlns:a16="http://schemas.microsoft.com/office/drawing/2014/main" val="2868192109"/>
                    </a:ext>
                  </a:extLst>
                </a:gridCol>
              </a:tblGrid>
              <a:tr h="229838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8631805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52800004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1121482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01086204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1992878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538375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0270284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4494534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4863769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6610811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986247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AA8D8E-7C62-495F-9570-A3F88B210249}"/>
              </a:ext>
            </a:extLst>
          </p:cNvPr>
          <p:cNvCxnSpPr>
            <a:cxnSpLocks/>
          </p:cNvCxnSpPr>
          <p:nvPr/>
        </p:nvCxnSpPr>
        <p:spPr>
          <a:xfrm>
            <a:off x="1533647" y="2201478"/>
            <a:ext cx="324000" cy="0"/>
          </a:xfrm>
          <a:prstGeom prst="straightConnector1">
            <a:avLst/>
          </a:prstGeom>
          <a:ln w="19050">
            <a:solidFill>
              <a:srgbClr val="00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B855C6AB-AAC0-47A3-B862-7EEDDC4F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98894"/>
              </p:ext>
            </p:extLst>
          </p:nvPr>
        </p:nvGraphicFramePr>
        <p:xfrm>
          <a:off x="5057776" y="4812447"/>
          <a:ext cx="1127617" cy="950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617">
                  <a:extLst>
                    <a:ext uri="{9D8B030D-6E8A-4147-A177-3AD203B41FA5}">
                      <a16:colId xmlns:a16="http://schemas.microsoft.com/office/drawing/2014/main" val="576995244"/>
                    </a:ext>
                  </a:extLst>
                </a:gridCol>
              </a:tblGrid>
              <a:tr h="950178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3997413"/>
                  </a:ext>
                </a:extLst>
              </a:tr>
            </a:tbl>
          </a:graphicData>
        </a:graphic>
      </p:graphicFrame>
      <p:sp>
        <p:nvSpPr>
          <p:cNvPr id="89" name="Title 70">
            <a:extLst>
              <a:ext uri="{FF2B5EF4-FFF2-40B4-BE49-F238E27FC236}">
                <a16:creationId xmlns:a16="http://schemas.microsoft.com/office/drawing/2014/main" id="{46DCEDA7-092F-4AF2-A6E1-59B9579E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428625"/>
            <a:ext cx="8543925" cy="518099"/>
          </a:xfrm>
          <a:ln>
            <a:noFill/>
          </a:ln>
        </p:spPr>
        <p:txBody>
          <a:bodyPr anchor="t">
            <a:normAutofit/>
          </a:bodyPr>
          <a:lstStyle/>
          <a:p>
            <a:pPr algn="ctr"/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Data cleaning process</a:t>
            </a:r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2651272E-FD48-4B8F-A485-ED32BB84A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20205"/>
              </p:ext>
            </p:extLst>
          </p:nvPr>
        </p:nvGraphicFramePr>
        <p:xfrm>
          <a:off x="226818" y="1569675"/>
          <a:ext cx="1276349" cy="1044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49">
                  <a:extLst>
                    <a:ext uri="{9D8B030D-6E8A-4147-A177-3AD203B41FA5}">
                      <a16:colId xmlns:a16="http://schemas.microsoft.com/office/drawing/2014/main" val="576995244"/>
                    </a:ext>
                  </a:extLst>
                </a:gridCol>
              </a:tblGrid>
              <a:tr h="1044023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399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6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325</Words>
  <Application>Microsoft Office PowerPoint</Application>
  <PresentationFormat>A4 Paper (210x297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Data cleaning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w</dc:creator>
  <cp:lastModifiedBy>Christopher Jarvis</cp:lastModifiedBy>
  <cp:revision>27</cp:revision>
  <dcterms:created xsi:type="dcterms:W3CDTF">2021-03-02T11:11:40Z</dcterms:created>
  <dcterms:modified xsi:type="dcterms:W3CDTF">2021-03-03T15:34:21Z</dcterms:modified>
</cp:coreProperties>
</file>