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87" r:id="rId7"/>
    <p:sldId id="288" r:id="rId8"/>
    <p:sldId id="289" r:id="rId9"/>
    <p:sldId id="291" r:id="rId10"/>
    <p:sldId id="290" r:id="rId11"/>
    <p:sldId id="292" r:id="rId12"/>
    <p:sldId id="293" r:id="rId13"/>
    <p:sldId id="294" r:id="rId14"/>
    <p:sldId id="296" r:id="rId15"/>
    <p:sldId id="260" r:id="rId16"/>
    <p:sldId id="299" r:id="rId17"/>
    <p:sldId id="262" r:id="rId18"/>
    <p:sldId id="302" r:id="rId19"/>
  </p:sldIdLst>
  <p:sldSz cx="14630400" cy="8229600"/>
  <p:notesSz cx="8229600" cy="14630400"/>
  <p:embeddedFontLst>
    <p:embeddedFont>
      <p:font typeface="Abadi" panose="020B0604020104020204" pitchFamily="34" charset="0"/>
      <p:regular r:id="rId21"/>
    </p:embeddedFont>
    <p:embeddedFont>
      <p:font typeface="Amasis MT Pro" panose="02040504050005020304" pitchFamily="18" charset="0"/>
      <p:regular r:id="rId22"/>
      <p:bold r:id="rId23"/>
      <p:italic r:id="rId24"/>
      <p:boldItalic r:id="rId25"/>
    </p:embeddedFont>
    <p:embeddedFont>
      <p:font typeface="Amasis MT Pro Black" panose="02040A04050005020304" pitchFamily="18" charset="0"/>
      <p:bold r:id="rId26"/>
      <p:boldItalic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Inter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A38"/>
    <a:srgbClr val="4EE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10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58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3555-266A-507A-6E69-3A67EF8EC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0061-656E-1C8C-C980-2CF429AB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6321-FF36-96D5-98B6-8095EE32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7660D-4B63-4E2A-AF7C-A33D6CA4ACB8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D3A7A-6EDE-3FDF-4938-C25CD15E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9A12-E669-8D74-3488-B9DD9B88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9BD-566B-45BF-B0D2-B14222031B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349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2A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2A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F2CA2F2-522C-F59D-8AF6-28663258A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06592" cy="120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8644" y="2775949"/>
            <a:ext cx="9601200" cy="3300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glow rad="139700">
                    <a:srgbClr val="E72A38">
                      <a:alpha val="4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“Optimizing Operational Efficiency and Inventory Management for </a:t>
            </a:r>
            <a:br>
              <a:rPr lang="en-US" sz="48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glow rad="139700">
                    <a:srgbClr val="E72A38">
                      <a:alpha val="4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800" b="1" dirty="0">
                <a:ln w="9525">
                  <a:solidFill>
                    <a:srgbClr val="FF0000"/>
                  </a:solidFill>
                  <a:prstDash val="solid"/>
                </a:ln>
                <a:effectLst>
                  <a:glow rad="139700">
                    <a:srgbClr val="E72A38">
                      <a:alpha val="40000"/>
                    </a:srgb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Tim Hortons”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2FEFE80-FA0E-015F-AF22-F5205A17047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C4DFFF-1EE9-1087-2B25-4C7761DC767B}"/>
              </a:ext>
            </a:extLst>
          </p:cNvPr>
          <p:cNvSpPr txBox="1"/>
          <p:nvPr/>
        </p:nvSpPr>
        <p:spPr>
          <a:xfrm>
            <a:off x="10582508" y="4869262"/>
            <a:ext cx="328960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EECF4"/>
                </a:solidFill>
                <a:latin typeface="Abadi" panose="020B0604020104020204" pitchFamily="34" charset="0"/>
              </a:rPr>
              <a:t>Group Members:</a:t>
            </a:r>
            <a:endParaRPr lang="en-US" dirty="0"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Hashwanth Adapa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Jaspreet Singh Saini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Kaival Patel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Nilesh Kokulwar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Priyankaben </a:t>
            </a:r>
            <a:r>
              <a:rPr lang="en-US" sz="2400" dirty="0" err="1">
                <a:solidFill>
                  <a:schemeClr val="bg1"/>
                </a:solidFill>
                <a:latin typeface="Abadi" panose="020B0604020104020204" pitchFamily="34" charset="0"/>
              </a:rPr>
              <a:t>Kaloliya</a:t>
            </a:r>
            <a:endParaRPr lang="en-US" sz="24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badi" panose="020B0604020104020204" pitchFamily="34" charset="0"/>
              </a:rPr>
              <a:t>Sree Keerthi Kandula</a:t>
            </a:r>
            <a:endParaRPr lang="en-CA" sz="240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2CBDB-413A-3410-A6E3-2CA5BF6133D7}"/>
              </a:ext>
            </a:extLst>
          </p:cNvPr>
          <p:cNvSpPr txBox="1"/>
          <p:nvPr/>
        </p:nvSpPr>
        <p:spPr>
          <a:xfrm>
            <a:off x="193381" y="1912888"/>
            <a:ext cx="343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rgbClr val="4EECF4"/>
                </a:solidFill>
                <a:latin typeface="Abadi" panose="020B0604020104020204" pitchFamily="34" charset="0"/>
              </a:rPr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06C998-036E-A1A5-B73B-9628BD95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B7FCCBA-CAAE-7E29-4ADD-74BB16F031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FBA81D-79C0-B47A-BE10-9E8F1DB0F6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78B34B4-452A-5D8B-0BD7-E80FC31C6DB5}"/>
              </a:ext>
            </a:extLst>
          </p:cNvPr>
          <p:cNvSpPr/>
          <p:nvPr/>
        </p:nvSpPr>
        <p:spPr>
          <a:xfrm>
            <a:off x="477881" y="525082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Predicting Waste Cost for Inventory Control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B0885E-718D-F85E-056C-605D73785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072" y="1860017"/>
            <a:ext cx="1242064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Modeled Waste Cost using Random Forest Regressor on Waste Variance Dataset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Features: ‘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Price_Per_Unit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Open_Count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'Purchases', 'Transfers',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Close_Count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’,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Actual_Units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Theoretical_Units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Variance_Units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’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Enhanced with features like “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Waste_to_Actual_Ratio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” and “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Unit_Cost_Impact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”.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Metric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: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	R² = 0.8846 | RMSE: 6.80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3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0340A4-40C3-A705-1894-6B9EF2EB2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A27CB93-75BA-1910-97B0-1AABBF7006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493F15-862C-7FD8-D60D-7D4AC888E9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9CC84338-FDD3-7A4C-2167-6D9F87A3AB0E}"/>
              </a:ext>
            </a:extLst>
          </p:cNvPr>
          <p:cNvSpPr/>
          <p:nvPr/>
        </p:nvSpPr>
        <p:spPr>
          <a:xfrm>
            <a:off x="477881" y="748106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Validating Insights with Hypothesis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AD01F-E0B5-1E84-532F-580186E9E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788" y="3005123"/>
            <a:ext cx="11140037" cy="237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8BB9B-B3A9-2BC9-164F-093AAFB98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1788" y="5886866"/>
            <a:ext cx="9230473" cy="1417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D0EF6-4450-0A7E-0A3E-09B5FD8F72D5}"/>
              </a:ext>
            </a:extLst>
          </p:cNvPr>
          <p:cNvSpPr txBox="1"/>
          <p:nvPr/>
        </p:nvSpPr>
        <p:spPr>
          <a:xfrm>
            <a:off x="1038882" y="2084658"/>
            <a:ext cx="10261871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1. Relationship Between Net Sales and Rebate Usage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9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AF6289-C706-5FF1-0CA3-7072B2D3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4211206-2599-CA49-7157-88D1491E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8F6F52-7031-F878-8A9F-8753CBAE06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1D2F1BF9-9F5B-9305-5E9F-C01FD7D4E9C9}"/>
              </a:ext>
            </a:extLst>
          </p:cNvPr>
          <p:cNvSpPr/>
          <p:nvPr/>
        </p:nvSpPr>
        <p:spPr>
          <a:xfrm>
            <a:off x="477881" y="748106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Validating Insights with Hypothesis Testing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D91524-B264-DA95-31B5-D0B64331D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76" y="3255028"/>
            <a:ext cx="11413347" cy="1731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D5F5F1-9445-E557-D5CE-5F6A152C5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5676" y="5764884"/>
            <a:ext cx="11413347" cy="13709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64925-B406-2D4E-B7C4-697AA3B7068C}"/>
              </a:ext>
            </a:extLst>
          </p:cNvPr>
          <p:cNvSpPr txBox="1"/>
          <p:nvPr/>
        </p:nvSpPr>
        <p:spPr>
          <a:xfrm>
            <a:off x="1142925" y="2252475"/>
            <a:ext cx="10376285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800" b="1" dirty="0">
                <a:latin typeface="Consolas" panose="020B0609020204030204" pitchFamily="49" charset="0"/>
              </a:rPr>
              <a:t>2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. Relationship between Hours and Sales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0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87F30F-243C-18B8-F07A-2AEE21CEA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5FA6421-7B9A-4B3B-D2BF-A30C8E1D69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875E1-F1AF-7B9C-6529-3D3B0796A72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BC0D7D8C-A7F0-92D8-F00F-B67226BBEDAD}"/>
              </a:ext>
            </a:extLst>
          </p:cNvPr>
          <p:cNvSpPr/>
          <p:nvPr/>
        </p:nvSpPr>
        <p:spPr>
          <a:xfrm>
            <a:off x="477881" y="748106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Validating Insights with Hypothesis 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8F9FF-D738-8859-AAF4-00BDC3B1D9C5}"/>
              </a:ext>
            </a:extLst>
          </p:cNvPr>
          <p:cNvSpPr txBox="1"/>
          <p:nvPr/>
        </p:nvSpPr>
        <p:spPr>
          <a:xfrm>
            <a:off x="737799" y="1944595"/>
            <a:ext cx="11073160" cy="678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2800" b="1" dirty="0">
                <a:latin typeface="Consolas" panose="020B0609020204030204" pitchFamily="49" charset="0"/>
              </a:rPr>
              <a:t>3. 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Items with smaller pack sizes have lower waste costs</a:t>
            </a:r>
          </a:p>
          <a:p>
            <a:pPr algn="ctr">
              <a:lnSpc>
                <a:spcPts val="1425"/>
              </a:lnSpc>
            </a:pPr>
            <a:endParaRPr lang="en-US" sz="2800" b="1" dirty="0"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en-US" sz="2800" b="1" dirty="0">
                <a:effectLst/>
                <a:latin typeface="Consolas" panose="020B0609020204030204" pitchFamily="49" charset="0"/>
              </a:rPr>
              <a:t> compared to items with larger pack sizes.</a:t>
            </a:r>
            <a:endParaRPr lang="en-US" sz="2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6EB64B-0241-7949-D365-DE8AACEB3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124" y="3089697"/>
            <a:ext cx="12617798" cy="20502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BF4C5F-9272-6791-C9E9-40B3B3344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492" y="5673008"/>
            <a:ext cx="12023557" cy="11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9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CCB0EC-B79F-7009-1B3F-6C2ABF8E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DB31775-9F0E-FBE5-E311-B2FE557BB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5E2806-C818-E945-4257-E6627BD94C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8C13D8D3-0497-83E8-37CC-97F3710621D2}"/>
              </a:ext>
            </a:extLst>
          </p:cNvPr>
          <p:cNvSpPr/>
          <p:nvPr/>
        </p:nvSpPr>
        <p:spPr>
          <a:xfrm>
            <a:off x="344066" y="606965"/>
            <a:ext cx="10851758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200" b="1" dirty="0">
                <a:solidFill>
                  <a:srgbClr val="4EECF4"/>
                </a:solidFill>
                <a:latin typeface="Abadi" panose="020B0604020104020204" pitchFamily="34" charset="0"/>
              </a:rPr>
              <a:t>Sentiment Analysis – Understanding the Customer’s Voice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8FC6B6-B554-D6D1-A42B-C08CE9EE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408" y="1445139"/>
            <a:ext cx="1319558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Analyzed Google Reviews for Tim Hortons (LaSalle vs Windsor)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Key terms: “friendly staff”, “long wait”, “great service”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LaSalle: 60% positive, 30% negative (long wait times); Windsor: 80% positive (great service)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86298C-3DAF-11C0-6171-A2C8B533A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794" y="3690355"/>
            <a:ext cx="5373392" cy="4087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ECEFF1-D18A-DBE0-1285-710CA461D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304" y="3690355"/>
            <a:ext cx="5241072" cy="40871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35C5C-0316-1ED1-CE92-3AADC67F3E8B}"/>
              </a:ext>
            </a:extLst>
          </p:cNvPr>
          <p:cNvCxnSpPr>
            <a:cxnSpLocks/>
          </p:cNvCxnSpPr>
          <p:nvPr/>
        </p:nvCxnSpPr>
        <p:spPr>
          <a:xfrm>
            <a:off x="1895707" y="3376608"/>
            <a:ext cx="412597" cy="313747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9EC015-F1BC-6A77-45E1-44AF75D7AE3D}"/>
              </a:ext>
            </a:extLst>
          </p:cNvPr>
          <p:cNvCxnSpPr>
            <a:cxnSpLocks/>
          </p:cNvCxnSpPr>
          <p:nvPr/>
        </p:nvCxnSpPr>
        <p:spPr>
          <a:xfrm>
            <a:off x="9212404" y="3285035"/>
            <a:ext cx="0" cy="40532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79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469163" y="27159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Waste Reduction</a:t>
            </a:r>
            <a:endParaRPr lang="en-US" sz="24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365468" y="3281064"/>
            <a:ext cx="3735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 fontAlgn="base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Inter" pitchFamily="34" charset="0"/>
                <a:ea typeface="Inter" pitchFamily="34" charset="-122"/>
              </a:rPr>
              <a:t>Identified key waste drivers and forecasted waste cost to support better inventory control.</a:t>
            </a: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75" y="2501265"/>
            <a:ext cx="4389358" cy="438935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609" y="3380423"/>
            <a:ext cx="339328" cy="424220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775" y="2501265"/>
            <a:ext cx="4389358" cy="438935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571" y="312598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36349" y="25012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Operational Dashboards</a:t>
            </a:r>
            <a:endParaRPr lang="en-US" sz="24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301239" y="2989776"/>
            <a:ext cx="42597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Empowered real-time visibility and decision-making through interactive visual tools.</a:t>
            </a: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9775" y="2501265"/>
            <a:ext cx="4389358" cy="438935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075" y="4747855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618684" y="57087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50"/>
              </a:lnSpc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End-to-End Analytics</a:t>
            </a:r>
          </a:p>
        </p:txBody>
      </p:sp>
      <p:sp>
        <p:nvSpPr>
          <p:cNvPr id="16" name="Text 8"/>
          <p:cNvSpPr/>
          <p:nvPr/>
        </p:nvSpPr>
        <p:spPr>
          <a:xfrm>
            <a:off x="8906443" y="6218014"/>
            <a:ext cx="42597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altLang="en-US" sz="2000" dirty="0">
                <a:solidFill>
                  <a:schemeClr val="bg1"/>
                </a:solidFill>
                <a:latin typeface="Inter" pitchFamily="34" charset="0"/>
                <a:ea typeface="Inter" pitchFamily="34" charset="-122"/>
              </a:rPr>
              <a:t>Combined EDA, Machine Learning, Hypothesis Testing, and Sentiment Analysis for comprehensive insight.</a:t>
            </a:r>
            <a:endParaRPr lang="en-US" sz="2000" dirty="0">
              <a:solidFill>
                <a:schemeClr val="bg1"/>
              </a:solidFill>
              <a:latin typeface="Inter" pitchFamily="34" charset="0"/>
              <a:ea typeface="Inter" pitchFamily="34" charset="-122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9775" y="2501265"/>
            <a:ext cx="4389358" cy="438935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1246" y="6004679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10383" y="5406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Improved Forecasting</a:t>
            </a:r>
            <a:endParaRPr lang="en-US" sz="2400" dirty="0">
              <a:solidFill>
                <a:srgbClr val="FFFF00"/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 10"/>
          <p:cNvSpPr/>
          <p:nvPr/>
        </p:nvSpPr>
        <p:spPr>
          <a:xfrm>
            <a:off x="1920941" y="6053462"/>
            <a:ext cx="343815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fontAlgn="base">
              <a:lnSpc>
                <a:spcPts val="28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bg1"/>
                </a:solidFill>
                <a:latin typeface="Inter" pitchFamily="34" charset="0"/>
                <a:ea typeface="Inter" pitchFamily="34" charset="-122"/>
              </a:rPr>
              <a:t>Net sales prediction enabled smarter labor scheduling and resource allocation.</a:t>
            </a:r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69775" y="2501265"/>
            <a:ext cx="4389358" cy="4389358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15094" y="5159573"/>
            <a:ext cx="339328" cy="424220"/>
          </a:xfrm>
          <a:prstGeom prst="rect">
            <a:avLst/>
          </a:prstGeom>
        </p:spPr>
      </p:pic>
      <p:sp>
        <p:nvSpPr>
          <p:cNvPr id="30" name="Text 0">
            <a:extLst>
              <a:ext uri="{FF2B5EF4-FFF2-40B4-BE49-F238E27FC236}">
                <a16:creationId xmlns:a16="http://schemas.microsoft.com/office/drawing/2014/main" id="{32585A97-5C2C-C18F-30F5-4EECC5E68B0F}"/>
              </a:ext>
            </a:extLst>
          </p:cNvPr>
          <p:cNvSpPr/>
          <p:nvPr/>
        </p:nvSpPr>
        <p:spPr>
          <a:xfrm>
            <a:off x="444429" y="528331"/>
            <a:ext cx="7606752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b="1" dirty="0">
                <a:solidFill>
                  <a:srgbClr val="4EECF4"/>
                </a:solidFill>
                <a:latin typeface="Abadi" panose="020B0604020104020204" pitchFamily="34" charset="0"/>
              </a:rPr>
              <a:t>Business Impact and Key Outcomes</a:t>
            </a:r>
          </a:p>
        </p:txBody>
      </p:sp>
      <p:pic>
        <p:nvPicPr>
          <p:cNvPr id="31" name="Image 0" descr="preencoded.png">
            <a:extLst>
              <a:ext uri="{FF2B5EF4-FFF2-40B4-BE49-F238E27FC236}">
                <a16:creationId xmlns:a16="http://schemas.microsoft.com/office/drawing/2014/main" id="{68E15C44-0F56-B373-889E-8C355D839B5A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85000"/>
          </a:blip>
          <a:stretch>
            <a:fillRect/>
          </a:stretch>
        </p:blipFill>
        <p:spPr>
          <a:xfrm>
            <a:off x="-605692" y="6063068"/>
            <a:ext cx="2519862" cy="25198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67243E-8F0B-7C16-2D56-2C76347EB76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85000"/>
          </a:blip>
          <a:stretch>
            <a:fillRect/>
          </a:stretch>
        </p:blipFill>
        <p:spPr>
          <a:xfrm>
            <a:off x="11608419" y="72946"/>
            <a:ext cx="3021981" cy="169986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70426B-9376-2C9E-1058-4661BC1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6B222CD-DC74-7E7E-0BCE-3D03294523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A2992D-E8AD-0805-AB26-5FA7EC0875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2FC3B71-5592-9BB8-2A6C-360195549BFC}"/>
              </a:ext>
            </a:extLst>
          </p:cNvPr>
          <p:cNvSpPr/>
          <p:nvPr/>
        </p:nvSpPr>
        <p:spPr>
          <a:xfrm>
            <a:off x="366370" y="470002"/>
            <a:ext cx="7606752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Lessons Learned &amp; Recommendations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329CC39-A5C3-8C65-66A5-EA47BCA9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4990" y="1872066"/>
            <a:ext cx="1060643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Lessons Learned: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Real-world data is messy but full of value.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Combining descriptive and predictive analytics unleashes deeper insights.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Cross-functional collaboration enhances solution relevance.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Recommendations: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Extend predictive models to Windsor and Toronto stores for comparative analysis.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Automate data refresh for live dashboard updates.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Explore reinforcement learning for real-time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301030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3400" y="632988"/>
            <a:ext cx="6941800" cy="542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4EECF4"/>
                </a:solidFill>
                <a:latin typeface="Abadi" panose="020B0604020104020204" pitchFamily="34" charset="0"/>
                <a:ea typeface="Bitter Bold" pitchFamily="34" charset="-122"/>
                <a:cs typeface="Bitter Bold" pitchFamily="34" charset="-120"/>
              </a:rPr>
              <a:t>Conclusion – From Insight to Impact</a:t>
            </a:r>
            <a:endParaRPr lang="en-US" sz="3400" dirty="0">
              <a:solidFill>
                <a:srgbClr val="4EECF4"/>
              </a:solidFill>
              <a:latin typeface="Abadi" panose="020B0604020104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28C7C0D-378B-696C-AA2A-D7376BE0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955" y="1531306"/>
            <a:ext cx="1060643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Identified key inefficiencies using EDA and dashboards.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Applied machine learning to forecast sales and waste patterns.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Validated findings through statistical and sentiment analysis.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Delivered an end-to-end analytical strategy tailored for retail operations.</a:t>
            </a:r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7220C486-C22A-C58F-D98D-76830EEE6E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269977" y="-399327"/>
            <a:ext cx="3118706" cy="31187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9FD588-BAE3-2612-0A42-E85501F36C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-122664" y="6059991"/>
            <a:ext cx="4293220" cy="24149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C9D57-2AF0-C8A2-B754-7B59215B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5A4F1C-985D-A4A4-B308-3058FCE9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829"/>
            <a:ext cx="14630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C9851D-21A4-C55E-4A65-C6E400DEDA45}"/>
              </a:ext>
            </a:extLst>
          </p:cNvPr>
          <p:cNvSpPr/>
          <p:nvPr/>
        </p:nvSpPr>
        <p:spPr>
          <a:xfrm>
            <a:off x="4247596" y="270070"/>
            <a:ext cx="6135205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3462">
                  <a:solidFill>
                    <a:srgbClr val="E72A38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innerShdw blurRad="114300">
                    <a:prstClr val="black"/>
                  </a:innerShdw>
                </a:effectLst>
              </a:rPr>
              <a:t>Thank You!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30B58-3EDA-6CE3-EB12-D602F198BAE4}"/>
              </a:ext>
            </a:extLst>
          </p:cNvPr>
          <p:cNvSpPr txBox="1"/>
          <p:nvPr/>
        </p:nvSpPr>
        <p:spPr>
          <a:xfrm>
            <a:off x="5826302" y="6063728"/>
            <a:ext cx="396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rgbClr val="FF0000"/>
                </a:solidFill>
              </a:rPr>
              <a:t>See You at Tim’s? </a:t>
            </a:r>
            <a:endParaRPr lang="en-CA" sz="3200" b="1" dirty="0">
              <a:ln>
                <a:solidFill>
                  <a:schemeClr val="accent2">
                    <a:lumMod val="75000"/>
                  </a:schemeClr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0B12B9-2013-7FDF-610F-85512E121D36}"/>
              </a:ext>
            </a:extLst>
          </p:cNvPr>
          <p:cNvGrpSpPr/>
          <p:nvPr/>
        </p:nvGrpSpPr>
        <p:grpSpPr>
          <a:xfrm>
            <a:off x="-1236814" y="4929888"/>
            <a:ext cx="16248825" cy="3742897"/>
            <a:chOff x="1931013" y="4461546"/>
            <a:chExt cx="16248825" cy="3789614"/>
          </a:xfrm>
        </p:grpSpPr>
        <p:pic>
          <p:nvPicPr>
            <p:cNvPr id="4" name="Image 0" descr="preencoded.png">
              <a:extLst>
                <a:ext uri="{FF2B5EF4-FFF2-40B4-BE49-F238E27FC236}">
                  <a16:creationId xmlns:a16="http://schemas.microsoft.com/office/drawing/2014/main" id="{313CB7A5-AC97-EE20-EFC5-D3133139D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</a:blip>
            <a:stretch>
              <a:fillRect/>
            </a:stretch>
          </p:blipFill>
          <p:spPr>
            <a:xfrm>
              <a:off x="14390224" y="4461546"/>
              <a:ext cx="3789614" cy="3789614"/>
            </a:xfrm>
            <a:prstGeom prst="rect">
              <a:avLst/>
            </a:prstGeom>
          </p:spPr>
        </p:pic>
        <p:pic>
          <p:nvPicPr>
            <p:cNvPr id="5" name="Picture 4" descr="A group of donuts with sprinkles&#10;&#10;AI-generated content may be incorrect.">
              <a:extLst>
                <a:ext uri="{FF2B5EF4-FFF2-40B4-BE49-F238E27FC236}">
                  <a16:creationId xmlns:a16="http://schemas.microsoft.com/office/drawing/2014/main" id="{46DAE4E9-BC26-9562-023A-663BFDD4A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931013" y="4784760"/>
              <a:ext cx="6536433" cy="3147172"/>
            </a:xfrm>
            <a:prstGeom prst="rect">
              <a:avLst/>
            </a:prstGeom>
          </p:spPr>
        </p:pic>
      </p:grpSp>
      <p:pic>
        <p:nvPicPr>
          <p:cNvPr id="7" name="Picture 12">
            <a:extLst>
              <a:ext uri="{FF2B5EF4-FFF2-40B4-BE49-F238E27FC236}">
                <a16:creationId xmlns:a16="http://schemas.microsoft.com/office/drawing/2014/main" id="{9208766B-A940-D275-CAF9-A1A56139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562" y="6195351"/>
            <a:ext cx="351760" cy="3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1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304D3F8-02FC-6C7A-2851-619FFDEA78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B807E4-A408-A0E9-1433-53CEE633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080EF598-AF17-6717-6C71-5A9A945384D7}"/>
              </a:ext>
            </a:extLst>
          </p:cNvPr>
          <p:cNvSpPr/>
          <p:nvPr/>
        </p:nvSpPr>
        <p:spPr>
          <a:xfrm>
            <a:off x="734360" y="1022134"/>
            <a:ext cx="7205308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Understanding the Business Problem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C127C2-1AB1-CD97-2FFF-7283E0CED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38" y="2689704"/>
            <a:ext cx="1283667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High and Unexplained Waste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 Specific inventory items showed consistently high waste, with limited visibility into underlying causes.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Unclear Sales Trends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 Inconsistent sales patterns made it difficult to plan staffing and inventory effectively. Sales fluctuate unpredictably across weekdays vs. weekends.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Labor Efficiency Gaps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 Mismatches between labor hours and sales raised concerns, with metrics like SPLH and CPLH showing significant fluctuations. </a:t>
            </a:r>
          </a:p>
        </p:txBody>
      </p:sp>
    </p:spTree>
    <p:extLst>
      <p:ext uri="{BB962C8B-B14F-4D97-AF65-F5344CB8AC3E}">
        <p14:creationId xmlns:p14="http://schemas.microsoft.com/office/powerpoint/2010/main" val="2597014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1970BB-AA56-BA4D-F134-D2BEFC1B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E224BD3-4272-0497-1F9A-D8ABF3B1B5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E7F4D5-8A5D-0020-0322-63671028AA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6DCC965D-ABB2-9BEB-3596-23C918BC4677}"/>
              </a:ext>
            </a:extLst>
          </p:cNvPr>
          <p:cNvSpPr/>
          <p:nvPr/>
        </p:nvSpPr>
        <p:spPr>
          <a:xfrm>
            <a:off x="611697" y="775582"/>
            <a:ext cx="534305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Our Data-Driven Approach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EF6E62-6A92-2D0E-64A6-1EFD36FF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17" y="2081466"/>
            <a:ext cx="128366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Phase 1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 Exploratory Data Analysis (EDA) &amp; Dashboards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Phase 2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: Machine Learning Models, Hypothesis Testing &amp; Sentiment Analysis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Analysis based on 2022 data from Tim Hortons LaSalle store + Google Reviews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Collaborated with store manager to align analysis with operational needs.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Deliverables: Dashboards, Predictive Models, Hypothesis Validation</a:t>
            </a:r>
          </a:p>
        </p:txBody>
      </p:sp>
    </p:spTree>
    <p:extLst>
      <p:ext uri="{BB962C8B-B14F-4D97-AF65-F5344CB8AC3E}">
        <p14:creationId xmlns:p14="http://schemas.microsoft.com/office/powerpoint/2010/main" val="66806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AEE51D-B4DA-9337-B214-8B420A30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B749DB7-A6E5-1505-136B-3441659444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8D008F-F036-F10E-1F08-F2960F829D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409C40F6-B05D-5762-A6DA-5020C0304E25}"/>
              </a:ext>
            </a:extLst>
          </p:cNvPr>
          <p:cNvSpPr/>
          <p:nvPr/>
        </p:nvSpPr>
        <p:spPr>
          <a:xfrm>
            <a:off x="254858" y="462111"/>
            <a:ext cx="10338801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Exploratory Data Analysis – Laying the Groundwork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69582B-012B-C86F-3BF9-F61118A43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62" y="932980"/>
            <a:ext cx="1283667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Discovered seasonal waste patterns (e.g., spikes in summer)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Labor costs did not align with SPLH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Key waste drivers identified: Toppings, Bakery Items showed the highest waste.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Summer waste spiked by 20%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    due to perishable items like dairy.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97930-A271-E3B3-7F84-B05C1DD64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259" y="3846368"/>
            <a:ext cx="7147932" cy="426829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C93DD7-81A6-4B78-3D3D-A7498BFE5BFE}"/>
              </a:ext>
            </a:extLst>
          </p:cNvPr>
          <p:cNvCxnSpPr>
            <a:cxnSpLocks/>
          </p:cNvCxnSpPr>
          <p:nvPr/>
        </p:nvCxnSpPr>
        <p:spPr>
          <a:xfrm>
            <a:off x="6835698" y="3564469"/>
            <a:ext cx="1304692" cy="926354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0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0CC16D-1D55-026D-7ABE-D8497194B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CB0CD391-947A-DE2E-7A90-E2C449CC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477" y="3731654"/>
            <a:ext cx="9333714" cy="4414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5021CF-D91F-88C0-02AC-AB96B545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E1DF5C-FDF6-92CA-172E-B479139936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6EA34D45-7AF9-0B3F-752E-593EB2009DD0}"/>
              </a:ext>
            </a:extLst>
          </p:cNvPr>
          <p:cNvSpPr/>
          <p:nvPr/>
        </p:nvSpPr>
        <p:spPr>
          <a:xfrm>
            <a:off x="254858" y="462111"/>
            <a:ext cx="10338801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b="1" dirty="0">
                <a:solidFill>
                  <a:srgbClr val="4EECF4"/>
                </a:solidFill>
                <a:latin typeface="Abadi" panose="020B0604020104020204" pitchFamily="34" charset="0"/>
              </a:rPr>
              <a:t>Interactive Dashboards – Making Data Visible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A5B091-4146-C510-BC11-84B83F5D9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62" y="1607517"/>
            <a:ext cx="1283667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Built dynamic Tableau dashboards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Visualized waste by category, SPLH trends etc.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01ADFD-CB32-6B88-F7F5-0F36082819C5}"/>
              </a:ext>
            </a:extLst>
          </p:cNvPr>
          <p:cNvCxnSpPr>
            <a:cxnSpLocks/>
          </p:cNvCxnSpPr>
          <p:nvPr/>
        </p:nvCxnSpPr>
        <p:spPr>
          <a:xfrm>
            <a:off x="4994936" y="3413411"/>
            <a:ext cx="1082479" cy="2006082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52AAA2-893D-1354-7080-CC110E651675}"/>
              </a:ext>
            </a:extLst>
          </p:cNvPr>
          <p:cNvSpPr txBox="1"/>
          <p:nvPr/>
        </p:nvSpPr>
        <p:spPr>
          <a:xfrm>
            <a:off x="2742388" y="5089963"/>
            <a:ext cx="2252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rgbClr val="ECECEC"/>
                </a:solidFill>
                <a:latin typeface="Amasis MT Pro Black" panose="02040A04050005020304" pitchFamily="18" charset="0"/>
              </a:rPr>
              <a:t>Dashboard</a:t>
            </a:r>
            <a:endParaRPr lang="en-CA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620F58-ED61-B0E0-B752-68C56F5C3963}"/>
              </a:ext>
            </a:extLst>
          </p:cNvPr>
          <p:cNvSpPr/>
          <p:nvPr/>
        </p:nvSpPr>
        <p:spPr>
          <a:xfrm>
            <a:off x="4672361" y="5289601"/>
            <a:ext cx="322575" cy="12989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214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82F3C4-A932-B167-80B8-615FE965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07CC-05BC-95B5-F66C-C2B1AC71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1337" y="406837"/>
            <a:ext cx="3910225" cy="390657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>
                <a:solidFill>
                  <a:srgbClr val="ECECEC"/>
                </a:solidFill>
                <a:latin typeface="Amasis MT Pro Black" panose="02040A04050005020304" pitchFamily="18" charset="0"/>
              </a:rPr>
              <a:t>Dashboard</a:t>
            </a:r>
            <a:endParaRPr lang="en-CA" sz="2800" b="1" u="sng" dirty="0">
              <a:latin typeface="Amasis MT Pro Black" panose="02040A04050005020304" pitchFamily="18" charset="0"/>
            </a:endParaRPr>
          </a:p>
        </p:txBody>
      </p:sp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93F36650-6A34-E425-8AB2-CBEEABDE2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5" y="1109079"/>
            <a:ext cx="14421970" cy="6802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843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0DC033-97C5-FF94-72CA-853EE799C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0687968-01EC-63FB-69A7-8A28A465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591477-9BA2-197D-6848-610663B4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AFB6C54D-601C-3848-4A11-794EA67A6593}"/>
              </a:ext>
            </a:extLst>
          </p:cNvPr>
          <p:cNvSpPr/>
          <p:nvPr/>
        </p:nvSpPr>
        <p:spPr>
          <a:xfrm>
            <a:off x="611697" y="775582"/>
            <a:ext cx="7606752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Moving Beyond Descriptive Analytics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E44A593-35F9-9140-7664-24514E6F3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87" y="1508085"/>
            <a:ext cx="1283667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Identified a need to </a:t>
            </a:r>
            <a:r>
              <a:rPr lang="en-US" altLang="en-US" sz="2800" dirty="0">
                <a:latin typeface="Arial" panose="020B0604020202020204" pitchFamily="34" charset="0"/>
              </a:rPr>
              <a:t>predict and prevent issues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, not just observe them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Introduced machine learning and hypothesis testing to dig deeper.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EA0F2-E184-48BB-C9BA-636818CDD5D6}"/>
              </a:ext>
            </a:extLst>
          </p:cNvPr>
          <p:cNvSpPr txBox="1"/>
          <p:nvPr/>
        </p:nvSpPr>
        <p:spPr>
          <a:xfrm>
            <a:off x="2352098" y="4893123"/>
            <a:ext cx="11006252" cy="15674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>
              <a:lnSpc>
                <a:spcPts val="5550"/>
              </a:lnSpc>
              <a:defRPr sz="3600" b="1">
                <a:solidFill>
                  <a:srgbClr val="4EECF4"/>
                </a:solidFill>
                <a:latin typeface="Abadi" panose="020B0604020104020204" pitchFamily="34" charset="0"/>
              </a:defRPr>
            </a:lvl1pPr>
          </a:lstStyle>
          <a:p>
            <a:r>
              <a:rPr lang="en-CA" sz="4800" dirty="0">
                <a:solidFill>
                  <a:schemeClr val="bg1"/>
                </a:solidFill>
                <a:latin typeface="Amasis MT Pro" panose="02040504050005020304" pitchFamily="18" charset="0"/>
              </a:rPr>
              <a:t>“Machine Learning Implementation”</a:t>
            </a:r>
          </a:p>
        </p:txBody>
      </p:sp>
    </p:spTree>
    <p:extLst>
      <p:ext uri="{BB962C8B-B14F-4D97-AF65-F5344CB8AC3E}">
        <p14:creationId xmlns:p14="http://schemas.microsoft.com/office/powerpoint/2010/main" val="37191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1F628D-6A9F-D9BB-E8F7-C94B4B05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8ECDBF2-887A-E340-A1D6-64DD5E1061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021F39-3772-7DEA-6A7B-90FD42660F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51C7CEB2-D663-C363-3EBE-FCB2E2CCD2E4}"/>
              </a:ext>
            </a:extLst>
          </p:cNvPr>
          <p:cNvSpPr/>
          <p:nvPr/>
        </p:nvSpPr>
        <p:spPr>
          <a:xfrm>
            <a:off x="611696" y="775582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Feature Importance – Uncovering Key Drivers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AEAC357-B831-3994-0846-A88C363CB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88" y="1872066"/>
            <a:ext cx="1382751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Analyzed what impacts Net Sales and Waste Cost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Used Random Forest &amp; SHAP to rank variables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Top drivers: Variance Units, Price Per Unit, Inventory Category (e.g., Bakery Items)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17D78F-1346-1469-8755-EBD45B08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692" y="4410794"/>
            <a:ext cx="6427499" cy="3778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131F478-35A0-9B43-ED32-3DBC6AE17D9E}"/>
              </a:ext>
            </a:extLst>
          </p:cNvPr>
          <p:cNvSpPr txBox="1"/>
          <p:nvPr/>
        </p:nvSpPr>
        <p:spPr>
          <a:xfrm>
            <a:off x="5284501" y="7789350"/>
            <a:ext cx="7694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chemeClr val="bg1"/>
                </a:solidFill>
              </a:rPr>
              <a:t>Ranked feature bar chart</a:t>
            </a:r>
          </a:p>
        </p:txBody>
      </p:sp>
    </p:spTree>
    <p:extLst>
      <p:ext uri="{BB962C8B-B14F-4D97-AF65-F5344CB8AC3E}">
        <p14:creationId xmlns:p14="http://schemas.microsoft.com/office/powerpoint/2010/main" val="421305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A87726-3086-1A9C-3DA4-BD94A7C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B07563D-D623-3D68-84A9-DBF45A4083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-754647" y="5065157"/>
            <a:ext cx="3587058" cy="35870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BC6880-A1DB-F578-7282-D9742DC7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519210" y="172202"/>
            <a:ext cx="3021981" cy="1699864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7F0A35A1-BC91-6F15-4E71-27F493C64E77}"/>
              </a:ext>
            </a:extLst>
          </p:cNvPr>
          <p:cNvSpPr/>
          <p:nvPr/>
        </p:nvSpPr>
        <p:spPr>
          <a:xfrm>
            <a:off x="477881" y="525082"/>
            <a:ext cx="9011805" cy="804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3600" b="1" dirty="0">
                <a:solidFill>
                  <a:srgbClr val="4EECF4"/>
                </a:solidFill>
                <a:latin typeface="Abadi" panose="020B0604020104020204" pitchFamily="34" charset="0"/>
              </a:rPr>
              <a:t>Forecasting Net Sales with ML (XGBoost)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242D15-5B14-B4E3-95D9-7BDCC616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09" y="1895058"/>
            <a:ext cx="11617752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Regression model to predict </a:t>
            </a:r>
            <a:r>
              <a:rPr lang="en-US" altLang="en-US" sz="2800" dirty="0">
                <a:latin typeface="Arial" panose="020B0604020202020204" pitchFamily="34" charset="0"/>
              </a:rPr>
              <a:t>Net sales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Features: 'Year', 'Month', 'Day',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Day_of_Week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</a:t>
            </a:r>
            <a:r>
              <a:rPr lang="en-US" altLang="en-US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Is_Weekend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', 'Quarter’ etc.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Metric: </a:t>
            </a:r>
            <a:r>
              <a:rPr lang="pt-BR" altLang="en-US" sz="2400" dirty="0">
                <a:solidFill>
                  <a:srgbClr val="FFFF00"/>
                </a:solidFill>
                <a:latin typeface="Arial" panose="020B0604020202020204" pitchFamily="34" charset="0"/>
              </a:rPr>
              <a:t>R² = 0.792 </a:t>
            </a: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E929A-DD98-D657-4933-BEDD95B3B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98" y="3546088"/>
            <a:ext cx="9136483" cy="464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4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740</Words>
  <Application>Microsoft Office PowerPoint</Application>
  <PresentationFormat>Custom</PresentationFormat>
  <Paragraphs>117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Amasis MT Pro</vt:lpstr>
      <vt:lpstr>Consolas</vt:lpstr>
      <vt:lpstr>Inter</vt:lpstr>
      <vt:lpstr>Abadi</vt:lpstr>
      <vt:lpstr>Wingdings</vt:lpstr>
      <vt:lpstr>Arial</vt:lpstr>
      <vt:lpstr>Amasis MT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Nilesh Kokulwar</cp:lastModifiedBy>
  <cp:revision>179</cp:revision>
  <dcterms:created xsi:type="dcterms:W3CDTF">2025-04-14T22:34:39Z</dcterms:created>
  <dcterms:modified xsi:type="dcterms:W3CDTF">2025-04-15T17:57:26Z</dcterms:modified>
</cp:coreProperties>
</file>