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4"/>
  </p:sldMasterIdLst>
  <p:notesMasterIdLst>
    <p:notesMasterId r:id="rId13"/>
  </p:notesMasterIdLst>
  <p:handoutMasterIdLst>
    <p:handoutMasterId r:id="rId14"/>
  </p:handoutMasterIdLst>
  <p:sldIdLst>
    <p:sldId id="256" r:id="rId5"/>
    <p:sldId id="269" r:id="rId6"/>
    <p:sldId id="270" r:id="rId7"/>
    <p:sldId id="271" r:id="rId8"/>
    <p:sldId id="273" r:id="rId9"/>
    <p:sldId id="283" r:id="rId10"/>
    <p:sldId id="282" r:id="rId11"/>
    <p:sldId id="268" r:id="rId1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1526"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3/6/2025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3/6/2025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1353776"/>
            <a:ext cx="9144000" cy="5292121"/>
          </a:xfrm>
          <a:prstGeom prst="rect">
            <a:avLst/>
          </a:prstGeom>
          <a:noFill/>
          <a:ln w="9360">
            <a:noFill/>
          </a:ln>
        </p:spPr>
        <p:txBody>
          <a:bodyPr>
            <a:noAutofit/>
          </a:bodyPr>
          <a:lstStyle/>
          <a:p>
            <a:pPr algn="ctr">
              <a:lnSpc>
                <a:spcPct val="100000"/>
              </a:lnSpc>
              <a:spcBef>
                <a:spcPts val="400"/>
              </a:spcBef>
            </a:pPr>
            <a:r>
              <a:rPr lang="en-IN" sz="2000" b="1" dirty="0">
                <a:latin typeface="Times New Roman" panose="02020603050405020304" pitchFamily="18" charset="0"/>
                <a:ea typeface="Calibri" panose="020F0502020204030204" pitchFamily="34" charset="0"/>
                <a:cs typeface="Times New Roman" panose="02020603050405020304" pitchFamily="18" charset="0"/>
              </a:rPr>
              <a:t>Project Presentation of Full Stack Engineering</a:t>
            </a:r>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(FSE) (22CS037)</a:t>
            </a: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000" b="1" spc="-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LMS Application</a:t>
            </a: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1600" spc="-1" dirty="0">
                <a:solidFill>
                  <a:srgbClr val="000000"/>
                </a:solidFill>
                <a:latin typeface="Times New Roman" panose="02020603050405020304" pitchFamily="18" charset="0"/>
                <a:ea typeface="MS PGothic"/>
                <a:cs typeface="Times New Roman" panose="02020603050405020304" pitchFamily="18" charset="0"/>
              </a:rPr>
              <a:t>Submitted to:  Mr. Rahul</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just">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a:t>
            </a:r>
            <a:r>
              <a:rPr lang="en-US" sz="1600" spc="-1" dirty="0">
                <a:solidFill>
                  <a:srgbClr val="000000"/>
                </a:solidFill>
                <a:latin typeface="Times New Roman" panose="02020603050405020304" pitchFamily="18" charset="0"/>
                <a:ea typeface="MS PGothic"/>
                <a:cs typeface="Times New Roman" panose="02020603050405020304" pitchFamily="18" charset="0"/>
              </a:rPr>
              <a:t>Submitted by: Nutan (2210992005) </a:t>
            </a:r>
          </a:p>
          <a:p>
            <a:pPr algn="just">
              <a:lnSpc>
                <a:spcPct val="100000"/>
              </a:lnSpc>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Palak (2210992011)</a:t>
            </a:r>
          </a:p>
          <a:p>
            <a:pPr algn="just">
              <a:lnSpc>
                <a:spcPct val="100000"/>
              </a:lnSpc>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Parul (2210992033)</a:t>
            </a:r>
          </a:p>
          <a:p>
            <a:pPr algn="just">
              <a:lnSpc>
                <a:spcPct val="100000"/>
              </a:lnSpc>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Payal (2210992037)</a:t>
            </a:r>
          </a:p>
          <a:p>
            <a:pPr algn="just">
              <a:lnSpc>
                <a:spcPct val="100000"/>
              </a:lnSpc>
              <a:spcBef>
                <a:spcPts val="400"/>
              </a:spcBef>
            </a:pPr>
            <a:r>
              <a:rPr lang="en-US" sz="1600" spc="-1" dirty="0">
                <a:solidFill>
                  <a:srgbClr val="000000"/>
                </a:solidFill>
                <a:latin typeface="Times New Roman" panose="02020603050405020304" pitchFamily="18" charset="0"/>
                <a:ea typeface="MS PGothic"/>
                <a:cs typeface="Times New Roman" panose="02020603050405020304" pitchFamily="18" charset="0"/>
              </a:rPr>
              <a:t>                                                                              </a:t>
            </a:r>
            <a:r>
              <a:rPr lang="en-US" sz="1600" spc="-1" dirty="0" err="1">
                <a:solidFill>
                  <a:srgbClr val="000000"/>
                </a:solidFill>
                <a:latin typeface="Times New Roman" panose="02020603050405020304" pitchFamily="18" charset="0"/>
                <a:ea typeface="MS PGothic"/>
                <a:cs typeface="Times New Roman" panose="02020603050405020304" pitchFamily="18" charset="0"/>
              </a:rPr>
              <a:t>Prabhjeet</a:t>
            </a:r>
            <a:r>
              <a:rPr lang="en-US" sz="1600" spc="-1" dirty="0">
                <a:solidFill>
                  <a:srgbClr val="000000"/>
                </a:solidFill>
                <a:latin typeface="Times New Roman" panose="02020603050405020304" pitchFamily="18" charset="0"/>
                <a:ea typeface="MS PGothic"/>
                <a:cs typeface="Times New Roman" panose="02020603050405020304" pitchFamily="18" charset="0"/>
              </a:rPr>
              <a:t> (2210992051)</a:t>
            </a:r>
          </a:p>
          <a:p>
            <a:pPr algn="ctr">
              <a:lnSpc>
                <a:spcPct val="100000"/>
              </a:lnSpc>
              <a:spcBef>
                <a:spcPts val="400"/>
              </a:spcBef>
            </a:pPr>
            <a:endParaRPr lang="en-US" sz="24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1" spc="-1" dirty="0">
                <a:latin typeface="Times New Roman" panose="02020603050405020304" pitchFamily="18" charset="0"/>
                <a:ea typeface="MS PGothic"/>
                <a:cs typeface="Times New Roman" panose="02020603050405020304" pitchFamily="18" charset="0"/>
              </a:rPr>
              <a:t>Department of </a:t>
            </a:r>
            <a:r>
              <a:rPr lang="en-US" sz="2000" b="1"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000" b="1"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60CD-E5A5-BFBD-517A-09E3183FCC15}"/>
              </a:ext>
            </a:extLst>
          </p:cNvPr>
          <p:cNvSpPr>
            <a:spLocks noGrp="1"/>
          </p:cNvSpPr>
          <p:nvPr>
            <p:ph type="title"/>
          </p:nvPr>
        </p:nvSpPr>
        <p:spPr>
          <a:xfrm>
            <a:off x="411479" y="-1493520"/>
            <a:ext cx="6592635" cy="4085891"/>
          </a:xfrm>
        </p:spPr>
        <p:txBody>
          <a:bodyPr/>
          <a:lstStyle/>
          <a:p>
            <a:pPr algn="ctr"/>
            <a:r>
              <a:rPr lang="en-IN" sz="3600" b="1" i="0" dirty="0">
                <a:solidFill>
                  <a:srgbClr val="15253D"/>
                </a:solidFill>
                <a:effectLst/>
                <a:latin typeface="Times New Roman" panose="02020603050405020304" pitchFamily="18" charset="0"/>
                <a:cs typeface="Times New Roman" panose="02020603050405020304" pitchFamily="18" charset="0"/>
              </a:rPr>
              <a:t>Introduction</a:t>
            </a:r>
            <a:r>
              <a:rPr lang="en-IN" b="1" i="0" dirty="0">
                <a:solidFill>
                  <a:srgbClr val="15253D"/>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B9D761-1D3E-BFAF-93BC-32115666C466}"/>
              </a:ext>
            </a:extLst>
          </p:cNvPr>
          <p:cNvSpPr>
            <a:spLocks noGrp="1"/>
          </p:cNvSpPr>
          <p:nvPr>
            <p:ph type="subTitle"/>
          </p:nvPr>
        </p:nvSpPr>
        <p:spPr>
          <a:xfrm>
            <a:off x="513760" y="82092"/>
            <a:ext cx="8116479" cy="6693816"/>
          </a:xfrm>
        </p:spPr>
        <p:txBody>
          <a:bodyPr/>
          <a:lstStyle/>
          <a:p>
            <a:pPr algn="just"/>
            <a:r>
              <a:rPr lang="en-US" sz="1800" dirty="0"/>
              <a:t>In today's digital era, the demand for online education has skyrocketed, leading to the need for efficient Learning Management Systems (LMS). This project is a Full Stack LMS Application that provides a seamless platform for students and instructors to interact, manage courses, track progress, and make payments securely. Developed using the MERN Stack (MongoDB, Express.js, React.js, Node.js), this LMS ensures smooth course management, authentication, and real-time data updates while maintaining an intuitive user experience. Unlike traditional learning methods, which often involve physical constraints and limited access to resources, this LMS offers flexibility, accessibility, and automation in education. By integrating powerful technologies like Stripe for secure payments, </a:t>
            </a:r>
            <a:r>
              <a:rPr lang="en-US" sz="1800" dirty="0" err="1"/>
              <a:t>Cloudinary</a:t>
            </a:r>
            <a:r>
              <a:rPr lang="en-US" sz="1800" dirty="0"/>
              <a:t> for media storage, and Redux for state management, this platform enhances the overall learning experience for students and provides instructors with tools to effectively manage courses. With a focus on scalability and user-friendliness, this LMS is designed to cater to the needs of educational institutions, independent instructors, and students worldwide.</a:t>
            </a:r>
          </a:p>
        </p:txBody>
      </p:sp>
    </p:spTree>
    <p:extLst>
      <p:ext uri="{BB962C8B-B14F-4D97-AF65-F5344CB8AC3E}">
        <p14:creationId xmlns:p14="http://schemas.microsoft.com/office/powerpoint/2010/main" val="21397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EF2E-C5C0-3BC7-6C78-83D7536525A1}"/>
              </a:ext>
            </a:extLst>
          </p:cNvPr>
          <p:cNvSpPr>
            <a:spLocks noGrp="1"/>
          </p:cNvSpPr>
          <p:nvPr>
            <p:ph type="title"/>
          </p:nvPr>
        </p:nvSpPr>
        <p:spPr>
          <a:xfrm>
            <a:off x="84841" y="-553825"/>
            <a:ext cx="7343480" cy="2703136"/>
          </a:xfrm>
        </p:spPr>
        <p:txBody>
          <a:bodyPr/>
          <a:lstStyle/>
          <a:p>
            <a:r>
              <a:rPr lang="en-IN" sz="3000" b="1" dirty="0">
                <a:solidFill>
                  <a:srgbClr val="15253D"/>
                </a:solidFill>
                <a:latin typeface="Times New Roman" panose="02020603050405020304" pitchFamily="18" charset="0"/>
                <a:cs typeface="Times New Roman" panose="02020603050405020304" pitchFamily="18" charset="0"/>
              </a:rPr>
              <a:t>What problem does this project solve ?</a:t>
            </a:r>
            <a:br>
              <a:rPr lang="en-IN" sz="3000" b="1" i="0" dirty="0">
                <a:solidFill>
                  <a:srgbClr val="15253D"/>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8F7478-F157-AF98-3A5A-30DEFD57F968}"/>
              </a:ext>
            </a:extLst>
          </p:cNvPr>
          <p:cNvSpPr>
            <a:spLocks noGrp="1"/>
          </p:cNvSpPr>
          <p:nvPr>
            <p:ph type="subTitle"/>
          </p:nvPr>
        </p:nvSpPr>
        <p:spPr>
          <a:xfrm>
            <a:off x="400639" y="274320"/>
            <a:ext cx="8342722" cy="6309360"/>
          </a:xfrm>
        </p:spPr>
        <p:txBody>
          <a:bodyPr/>
          <a:lstStyle/>
          <a:p>
            <a:pPr algn="just"/>
            <a:r>
              <a:rPr lang="en-US" sz="1800" dirty="0"/>
              <a:t>Traditional education systems face several challenges:</a:t>
            </a:r>
          </a:p>
          <a:p>
            <a:pPr marL="342900" indent="-342900" algn="just">
              <a:buFont typeface="Arial" panose="020B0604020202020204" pitchFamily="34" charset="0"/>
              <a:buChar char="•"/>
            </a:pPr>
            <a:r>
              <a:rPr lang="en-US" sz="1800" b="1" dirty="0"/>
              <a:t>Lack of accessibility –</a:t>
            </a:r>
            <a:r>
              <a:rPr lang="en-US" sz="1800" dirty="0"/>
              <a:t> Students may not easily access quality learning resources. This limits opportunities for skill development and career growth.</a:t>
            </a:r>
          </a:p>
          <a:p>
            <a:pPr marL="342900" indent="-342900" algn="just">
              <a:buFont typeface="Arial" panose="020B0604020202020204" pitchFamily="34" charset="0"/>
              <a:buChar char="•"/>
            </a:pPr>
            <a:r>
              <a:rPr lang="en-US" sz="1800" b="1" dirty="0"/>
              <a:t>Manual course management – </a:t>
            </a:r>
            <a:r>
              <a:rPr lang="en-US" sz="1800" dirty="0"/>
              <a:t>Manually managing courses, progress, and payments is time-consuming. Automation can save time and reduce administrative workload.</a:t>
            </a:r>
          </a:p>
          <a:p>
            <a:pPr marL="342900" indent="-342900" algn="just">
              <a:buFont typeface="Arial" panose="020B0604020202020204" pitchFamily="34" charset="0"/>
              <a:buChar char="•"/>
            </a:pPr>
            <a:r>
              <a:rPr lang="en-US" sz="1800" b="1" dirty="0"/>
              <a:t>Inefficient student progress tracking – </a:t>
            </a:r>
            <a:r>
              <a:rPr lang="en-US" sz="1800" dirty="0"/>
              <a:t>Hard to monitor student progress and engagement. Without insights, educators struggle to provide personalized support.</a:t>
            </a:r>
          </a:p>
          <a:p>
            <a:pPr marL="342900" indent="-342900" algn="just">
              <a:buFont typeface="Arial" panose="020B0604020202020204" pitchFamily="34" charset="0"/>
              <a:buChar char="•"/>
            </a:pPr>
            <a:r>
              <a:rPr lang="en-US" sz="1800" b="1" dirty="0"/>
              <a:t>Complex payment processes – </a:t>
            </a:r>
            <a:r>
              <a:rPr lang="en-US" sz="1800" dirty="0"/>
              <a:t>Lack of a streamlined, secure payment system for course purchases. This can lead to delays and discourage students from enrolling.</a:t>
            </a:r>
          </a:p>
          <a:p>
            <a:pPr algn="just"/>
            <a:endParaRPr lang="en-US" sz="1800" dirty="0"/>
          </a:p>
          <a:p>
            <a:pPr algn="just"/>
            <a:r>
              <a:rPr lang="en-US" sz="1800" dirty="0"/>
              <a:t>This LMS solves these issues by providing a centralized, automated, scalable learning platform that effortlessly connects students and educators.</a:t>
            </a:r>
          </a:p>
        </p:txBody>
      </p:sp>
    </p:spTree>
    <p:extLst>
      <p:ext uri="{BB962C8B-B14F-4D97-AF65-F5344CB8AC3E}">
        <p14:creationId xmlns:p14="http://schemas.microsoft.com/office/powerpoint/2010/main" val="69117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D66DCF-2E9A-71E3-7F08-B7545C46FF48}"/>
              </a:ext>
            </a:extLst>
          </p:cNvPr>
          <p:cNvSpPr>
            <a:spLocks noGrp="1"/>
          </p:cNvSpPr>
          <p:nvPr>
            <p:ph type="body"/>
          </p:nvPr>
        </p:nvSpPr>
        <p:spPr>
          <a:xfrm>
            <a:off x="2485219" y="-1225798"/>
            <a:ext cx="4000421" cy="3337403"/>
          </a:xfrm>
        </p:spPr>
        <p:txBody>
          <a:bodyPr/>
          <a:lstStyle/>
          <a:p>
            <a:pPr marL="0" indent="0">
              <a:lnSpc>
                <a:spcPct val="150000"/>
              </a:lnSpc>
              <a:buNone/>
            </a:pPr>
            <a:r>
              <a:rPr lang="en-IN" sz="3600" b="1" dirty="0">
                <a:solidFill>
                  <a:srgbClr val="15253D"/>
                </a:solidFill>
                <a:latin typeface="Times New Roman" panose="02020603050405020304" pitchFamily="18" charset="0"/>
                <a:cs typeface="Times New Roman" panose="02020603050405020304" pitchFamily="18" charset="0"/>
              </a:rPr>
              <a:t>T</a:t>
            </a:r>
            <a:r>
              <a:rPr lang="en-IN" sz="3600" b="1" i="0" dirty="0">
                <a:solidFill>
                  <a:srgbClr val="15253D"/>
                </a:solidFill>
                <a:effectLst/>
                <a:latin typeface="Times New Roman" panose="02020603050405020304" pitchFamily="18" charset="0"/>
                <a:cs typeface="Times New Roman" panose="02020603050405020304" pitchFamily="18" charset="0"/>
              </a:rPr>
              <a:t>ech Stack</a:t>
            </a:r>
            <a:endParaRPr lang="en-US" sz="3600" dirty="0">
              <a:solidFill>
                <a:srgbClr val="15253D"/>
              </a:solidFill>
              <a:effectLst/>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0505DB1-ED73-FD2B-05A8-051FEEB723F2}"/>
              </a:ext>
            </a:extLst>
          </p:cNvPr>
          <p:cNvSpPr>
            <a:spLocks noGrp="1"/>
          </p:cNvSpPr>
          <p:nvPr>
            <p:ph type="body"/>
          </p:nvPr>
        </p:nvSpPr>
        <p:spPr>
          <a:xfrm>
            <a:off x="831050" y="1293829"/>
            <a:ext cx="7481900" cy="4270342"/>
          </a:xfrm>
        </p:spPr>
        <p:txBody>
          <a:bodyPr/>
          <a:lstStyle/>
          <a:p>
            <a:pPr algn="just"/>
            <a:r>
              <a:rPr lang="en-IN" sz="1800" dirty="0"/>
              <a:t>The LMS is built with modern web technologies:</a:t>
            </a:r>
          </a:p>
          <a:p>
            <a:pPr algn="just"/>
            <a:r>
              <a:rPr lang="en-IN" sz="1800" b="1" dirty="0"/>
              <a:t>1 Frontend (User Interface):</a:t>
            </a:r>
            <a:endParaRPr lang="en-IN" sz="1800" dirty="0"/>
          </a:p>
          <a:p>
            <a:pPr marL="285750" indent="-285750" algn="just">
              <a:buFont typeface="Arial" panose="020B0604020202020204" pitchFamily="34" charset="0"/>
              <a:buChar char="•"/>
            </a:pPr>
            <a:r>
              <a:rPr lang="en-IN" sz="1800" dirty="0"/>
              <a:t>React.js (Vite setup for fast development)</a:t>
            </a:r>
          </a:p>
          <a:p>
            <a:pPr marL="285750" indent="-285750" algn="just">
              <a:buFont typeface="Arial" panose="020B0604020202020204" pitchFamily="34" charset="0"/>
              <a:buChar char="•"/>
            </a:pPr>
            <a:r>
              <a:rPr lang="en-IN" sz="1800" dirty="0"/>
              <a:t>Redux Toolkit (State management)</a:t>
            </a:r>
          </a:p>
          <a:p>
            <a:pPr marL="285750" indent="-285750" algn="just">
              <a:buFont typeface="Arial" panose="020B0604020202020204" pitchFamily="34" charset="0"/>
              <a:buChar char="•"/>
            </a:pPr>
            <a:r>
              <a:rPr lang="en-IN" sz="1800" dirty="0"/>
              <a:t>Tailwind CSS (Responsive and modern styling)</a:t>
            </a:r>
          </a:p>
          <a:p>
            <a:pPr algn="just"/>
            <a:endParaRPr lang="en-IN" sz="1800" dirty="0"/>
          </a:p>
          <a:p>
            <a:pPr algn="just"/>
            <a:r>
              <a:rPr lang="en-IN" sz="1800" b="1" dirty="0"/>
              <a:t>2</a:t>
            </a:r>
            <a:r>
              <a:rPr lang="en-IN" sz="1800" dirty="0"/>
              <a:t> </a:t>
            </a:r>
            <a:r>
              <a:rPr lang="en-IN" sz="1800" b="1" dirty="0"/>
              <a:t>Backend (Business Logic &amp; APIs):</a:t>
            </a:r>
            <a:endParaRPr lang="en-IN" sz="1800" dirty="0"/>
          </a:p>
          <a:p>
            <a:pPr marL="285750" indent="-285750" algn="just">
              <a:buFont typeface="Arial" panose="020B0604020202020204" pitchFamily="34" charset="0"/>
              <a:buChar char="•"/>
            </a:pPr>
            <a:r>
              <a:rPr lang="en-IN" sz="1800" dirty="0"/>
              <a:t>Node.js with Express.js (Server-side logic)</a:t>
            </a:r>
          </a:p>
          <a:p>
            <a:pPr marL="285750" indent="-285750" algn="just">
              <a:buFont typeface="Arial" panose="020B0604020202020204" pitchFamily="34" charset="0"/>
              <a:buChar char="•"/>
            </a:pPr>
            <a:r>
              <a:rPr lang="en-IN" sz="1800" dirty="0"/>
              <a:t>MongoDB with Mongoose (Database for storing user and course data)</a:t>
            </a:r>
          </a:p>
          <a:p>
            <a:pPr marL="285750" indent="-285750" algn="just">
              <a:buFont typeface="Arial" panose="020B0604020202020204" pitchFamily="34" charset="0"/>
              <a:buChar char="•"/>
            </a:pPr>
            <a:r>
              <a:rPr lang="en-IN" sz="1800" dirty="0"/>
              <a:t>JWT Authentication (Secure user login/signup)</a:t>
            </a:r>
          </a:p>
          <a:p>
            <a:pPr marL="285750" indent="-285750" algn="just">
              <a:buFont typeface="Arial" panose="020B0604020202020204" pitchFamily="34" charset="0"/>
              <a:buChar char="•"/>
            </a:pPr>
            <a:r>
              <a:rPr lang="en-IN" sz="1800" dirty="0" err="1"/>
              <a:t>Cloudinary</a:t>
            </a:r>
            <a:r>
              <a:rPr lang="en-IN" sz="1800" dirty="0"/>
              <a:t> (Image storage for course thumbnails &amp; profile pictures)</a:t>
            </a:r>
          </a:p>
          <a:p>
            <a:pPr marL="285750" indent="-285750" algn="just">
              <a:buFont typeface="Arial" panose="020B0604020202020204" pitchFamily="34" charset="0"/>
              <a:buChar char="•"/>
            </a:pPr>
            <a:r>
              <a:rPr lang="en-IN" sz="1800" dirty="0"/>
              <a:t>Stripe (Payment gateway for course purchases)</a:t>
            </a:r>
          </a:p>
          <a:p>
            <a:pPr algn="just"/>
            <a:endParaRPr lang="en-IN" sz="1800" dirty="0"/>
          </a:p>
          <a:p>
            <a:pPr algn="just"/>
            <a:r>
              <a:rPr lang="en-IN" sz="1800" b="1" dirty="0"/>
              <a:t>3</a:t>
            </a:r>
            <a:r>
              <a:rPr lang="en-IN" sz="1800" dirty="0"/>
              <a:t> </a:t>
            </a:r>
            <a:r>
              <a:rPr lang="en-IN" sz="1800" b="1" dirty="0"/>
              <a:t>Tools &amp; Libraries:</a:t>
            </a:r>
            <a:endParaRPr lang="en-IN" sz="1800" dirty="0"/>
          </a:p>
          <a:p>
            <a:pPr marL="285750" indent="-285750" algn="just">
              <a:buFont typeface="Arial" panose="020B0604020202020204" pitchFamily="34" charset="0"/>
              <a:buChar char="•"/>
            </a:pPr>
            <a:r>
              <a:rPr lang="en-IN" sz="1800" dirty="0" err="1"/>
              <a:t>Nodemon</a:t>
            </a:r>
            <a:r>
              <a:rPr lang="en-IN" sz="1800" dirty="0"/>
              <a:t> (Development automation)</a:t>
            </a:r>
          </a:p>
          <a:p>
            <a:pPr marL="285750" indent="-285750" algn="just">
              <a:buFont typeface="Arial" panose="020B0604020202020204" pitchFamily="34" charset="0"/>
              <a:buChar char="•"/>
            </a:pPr>
            <a:r>
              <a:rPr lang="en-IN" sz="1800" dirty="0"/>
              <a:t>Postman (API testing)</a:t>
            </a:r>
          </a:p>
          <a:p>
            <a:pPr marL="285750" indent="-285750" algn="just">
              <a:buFont typeface="Arial" panose="020B0604020202020204" pitchFamily="34" charset="0"/>
              <a:buChar char="•"/>
            </a:pPr>
            <a:r>
              <a:rPr lang="en-IN" sz="1800" dirty="0"/>
              <a:t>Toast Notifications (User-friendly feedback)</a:t>
            </a:r>
          </a:p>
          <a:p>
            <a:pPr algn="just"/>
            <a:endParaRPr lang="en-IN" sz="1600" dirty="0"/>
          </a:p>
        </p:txBody>
      </p:sp>
    </p:spTree>
    <p:extLst>
      <p:ext uri="{BB962C8B-B14F-4D97-AF65-F5344CB8AC3E}">
        <p14:creationId xmlns:p14="http://schemas.microsoft.com/office/powerpoint/2010/main" val="200807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EFC-0393-AAC6-9105-382B8C4BB997}"/>
              </a:ext>
            </a:extLst>
          </p:cNvPr>
          <p:cNvSpPr>
            <a:spLocks noGrp="1"/>
          </p:cNvSpPr>
          <p:nvPr>
            <p:ph type="title"/>
          </p:nvPr>
        </p:nvSpPr>
        <p:spPr>
          <a:xfrm>
            <a:off x="0" y="-982588"/>
            <a:ext cx="7437568" cy="3049329"/>
          </a:xfrm>
        </p:spPr>
        <p:txBody>
          <a:bodyPr/>
          <a:lstStyle/>
          <a:p>
            <a:pPr algn="ctr"/>
            <a:r>
              <a:rPr lang="en-IN" sz="3600" b="1" dirty="0">
                <a:latin typeface="Times New Roman" panose="02020603050405020304" pitchFamily="18" charset="0"/>
                <a:cs typeface="Times New Roman" panose="02020603050405020304" pitchFamily="18" charset="0"/>
              </a:rPr>
              <a:t>Features</a:t>
            </a:r>
          </a:p>
        </p:txBody>
      </p:sp>
      <p:sp>
        <p:nvSpPr>
          <p:cNvPr id="4" name="Rectangle 1">
            <a:extLst>
              <a:ext uri="{FF2B5EF4-FFF2-40B4-BE49-F238E27FC236}">
                <a16:creationId xmlns:a16="http://schemas.microsoft.com/office/drawing/2014/main" id="{5AD56FED-189D-7C28-7DD9-A67A441E22CF}"/>
              </a:ext>
            </a:extLst>
          </p:cNvPr>
          <p:cNvSpPr>
            <a:spLocks noGrp="1" noChangeArrowheads="1"/>
          </p:cNvSpPr>
          <p:nvPr>
            <p:ph type="subTitle"/>
          </p:nvPr>
        </p:nvSpPr>
        <p:spPr bwMode="auto">
          <a:xfrm>
            <a:off x="534816" y="1166842"/>
            <a:ext cx="80743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 Ensures secure login and signup functionality using JWT authentication and cookies for session management.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Course Management</a:t>
            </a:r>
            <a:r>
              <a:rPr kumimoji="0" lang="en-US" altLang="en-US" sz="1800" b="0" i="0" u="none" strike="noStrike" cap="none" normalizeH="0" baseline="0" dirty="0">
                <a:ln>
                  <a:noFill/>
                </a:ln>
                <a:solidFill>
                  <a:schemeClr val="tx1"/>
                </a:solidFill>
                <a:effectLst/>
                <a:latin typeface="Arial" panose="020B0604020202020204" pitchFamily="34" charset="0"/>
              </a:rPr>
              <a:t> – Provides a complete system to add, edit, update, and delete courses and lectures efficiently.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Dashboard</a:t>
            </a:r>
            <a:r>
              <a:rPr kumimoji="0" lang="en-US" altLang="en-US" sz="1800" b="0" i="0" u="none" strike="noStrike" cap="none" normalizeH="0" baseline="0" dirty="0">
                <a:ln>
                  <a:noFill/>
                </a:ln>
                <a:solidFill>
                  <a:schemeClr val="tx1"/>
                </a:solidFill>
                <a:effectLst/>
                <a:latin typeface="Arial" panose="020B0604020202020204" pitchFamily="34" charset="0"/>
              </a:rPr>
              <a:t> – Allows students to track their purchased courses, monitor progress, and easily access enrolled content.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Admin Dashboard</a:t>
            </a:r>
            <a:r>
              <a:rPr kumimoji="0" lang="en-US" altLang="en-US" sz="1800" b="0" i="0" u="none" strike="noStrike" cap="none" normalizeH="0" baseline="0" dirty="0">
                <a:ln>
                  <a:noFill/>
                </a:ln>
                <a:solidFill>
                  <a:schemeClr val="tx1"/>
                </a:solidFill>
                <a:effectLst/>
                <a:latin typeface="Arial" panose="020B0604020202020204" pitchFamily="34" charset="0"/>
              </a:rPr>
              <a:t> – Offers a centralized panel to track and manage total sales, revenue, and course performance analytics.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Payments</a:t>
            </a:r>
            <a:r>
              <a:rPr kumimoji="0" lang="en-US" altLang="en-US" sz="1800" b="0" i="0" u="none" strike="noStrike" cap="none" normalizeH="0" baseline="0" dirty="0">
                <a:ln>
                  <a:noFill/>
                </a:ln>
                <a:solidFill>
                  <a:schemeClr val="tx1"/>
                </a:solidFill>
                <a:effectLst/>
                <a:latin typeface="Arial" panose="020B0604020202020204" pitchFamily="34" charset="0"/>
              </a:rPr>
              <a:t> – Seamlessly integrated Stripe payment gateway for hassle-free, secure, and encrypted transactions.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Search, Filters &amp; Sorting</a:t>
            </a:r>
            <a:r>
              <a:rPr kumimoji="0" lang="en-US" altLang="en-US" sz="1800" b="0" i="0" u="none" strike="noStrike" cap="none" normalizeH="0" baseline="0" dirty="0">
                <a:ln>
                  <a:noFill/>
                </a:ln>
                <a:solidFill>
                  <a:schemeClr val="tx1"/>
                </a:solidFill>
                <a:effectLst/>
                <a:latin typeface="Arial" panose="020B0604020202020204" pitchFamily="34" charset="0"/>
              </a:rPr>
              <a:t> – Enables users to find relevant courses quickly using keyword search, advanced filtering, and sorting options.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Dark Mode Toggle</a:t>
            </a:r>
            <a:r>
              <a:rPr kumimoji="0" lang="en-US" altLang="en-US" sz="1800" b="0" i="0" u="none" strike="noStrike" cap="none" normalizeH="0" baseline="0" dirty="0">
                <a:ln>
                  <a:noFill/>
                </a:ln>
                <a:solidFill>
                  <a:schemeClr val="tx1"/>
                </a:solidFill>
                <a:effectLst/>
                <a:latin typeface="Arial" panose="020B0604020202020204" pitchFamily="34" charset="0"/>
              </a:rPr>
              <a:t> – Enhances user experience with a customizable dark mode for better readability and reduced eye strain.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Cloudinary</a:t>
            </a:r>
            <a:r>
              <a:rPr kumimoji="0" lang="en-US" altLang="en-US" sz="1800" b="1" i="0" u="none" strike="noStrike" cap="none" normalizeH="0" baseline="0" dirty="0">
                <a:ln>
                  <a:noFill/>
                </a:ln>
                <a:solidFill>
                  <a:schemeClr val="tx1"/>
                </a:solidFill>
                <a:effectLst/>
                <a:latin typeface="Arial" panose="020B0604020202020204" pitchFamily="34" charset="0"/>
              </a:rPr>
              <a:t> Integration</a:t>
            </a:r>
            <a:r>
              <a:rPr kumimoji="0" lang="en-US" altLang="en-US" sz="1800" b="0" i="0" u="none" strike="noStrike" cap="none" normalizeH="0" baseline="0" dirty="0">
                <a:ln>
                  <a:noFill/>
                </a:ln>
                <a:solidFill>
                  <a:schemeClr val="tx1"/>
                </a:solidFill>
                <a:effectLst/>
                <a:latin typeface="Arial" panose="020B0604020202020204" pitchFamily="34" charset="0"/>
              </a:rPr>
              <a:t> – Provides efficient cloud storage to upload, store, and retrieve course images with optimized performance. </a:t>
            </a:r>
          </a:p>
        </p:txBody>
      </p:sp>
    </p:spTree>
    <p:extLst>
      <p:ext uri="{BB962C8B-B14F-4D97-AF65-F5344CB8AC3E}">
        <p14:creationId xmlns:p14="http://schemas.microsoft.com/office/powerpoint/2010/main" val="125200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ED9D-3FC4-95FB-BDC1-7AD4406441AF}"/>
              </a:ext>
            </a:extLst>
          </p:cNvPr>
          <p:cNvSpPr>
            <a:spLocks noGrp="1"/>
          </p:cNvSpPr>
          <p:nvPr>
            <p:ph type="title"/>
          </p:nvPr>
        </p:nvSpPr>
        <p:spPr>
          <a:xfrm>
            <a:off x="1414021" y="53956"/>
            <a:ext cx="5486040" cy="914040"/>
          </a:xfrm>
        </p:spPr>
        <p:txBody>
          <a:bodyPr/>
          <a:lstStyle/>
          <a:p>
            <a:r>
              <a:rPr lang="en-US"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pic>
        <p:nvPicPr>
          <p:cNvPr id="4098" name="Picture 2" descr="Output image">
            <a:extLst>
              <a:ext uri="{FF2B5EF4-FFF2-40B4-BE49-F238E27FC236}">
                <a16:creationId xmlns:a16="http://schemas.microsoft.com/office/drawing/2014/main" id="{D6A17AEA-C9E6-73D9-8CA4-75E200326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05" y="1093508"/>
            <a:ext cx="8000790" cy="526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17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594" y="-73373"/>
            <a:ext cx="4678680" cy="1249680"/>
          </a:xfrm>
        </p:spPr>
        <p:txBody>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p:nvPr>
        </p:nvSpPr>
        <p:spPr>
          <a:xfrm>
            <a:off x="405352" y="285161"/>
            <a:ext cx="8333295" cy="6287678"/>
          </a:xfrm>
        </p:spPr>
        <p:txBody>
          <a:bodyPr/>
          <a:lstStyle/>
          <a:p>
            <a:pPr marL="0" indent="0" algn="just">
              <a:buNone/>
            </a:pPr>
            <a:r>
              <a:rPr lang="en-US" sz="1800" dirty="0"/>
              <a:t>The Full Stack LMS Application successfully bridges the gap between educators and learners by providing a scalable, secure, and interactive e-learning platform. With essential features like user authentication, course management, payments, and real-time updates, this project ensures a smooth and engaging learning experience for students and instructors alike. This LMS not only simplifies online course management but also empowers students by providing on-demand learning, progress tracking, and a structured approach to education. The seamless integration of modern web technologies ensures high performance, security, and ease of use, making it a robust solution for the future of online education. </a:t>
            </a:r>
          </a:p>
          <a:p>
            <a:pPr marL="0" indent="0" algn="just">
              <a:buNone/>
            </a:pPr>
            <a:r>
              <a:rPr lang="en-US" sz="1800" dirty="0"/>
              <a:t>Additionally, the advanced analytics and reporting features help educators track student progress and optimize course content effectively. With its user-friendly interface and intuitive design, this LMS makes online learning accessible and efficient for all users.</a:t>
            </a:r>
            <a:endParaRPr lang="en-IN" sz="1800" dirty="0"/>
          </a:p>
        </p:txBody>
      </p:sp>
    </p:spTree>
    <p:extLst>
      <p:ext uri="{BB962C8B-B14F-4D97-AF65-F5344CB8AC3E}">
        <p14:creationId xmlns:p14="http://schemas.microsoft.com/office/powerpoint/2010/main" val="373950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47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2A602-78C1-468C-BB25-57CD481DB741}">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www.w3.org/XML/1998/namespace"/>
    <ds:schemaRef ds:uri="http://purl.org/dc/dcmityp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35226</TotalTime>
  <Words>847</Words>
  <Application>Microsoft Office PowerPoint</Application>
  <PresentationFormat>On-screen Show (4:3)</PresentationFormat>
  <Paragraphs>57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Times New Roman</vt:lpstr>
      <vt:lpstr>Arial</vt:lpstr>
      <vt:lpstr>Calibri</vt:lpstr>
      <vt:lpstr>Office Theme</vt:lpstr>
      <vt:lpstr>PowerPoint Presentation</vt:lpstr>
      <vt:lpstr>Introduction </vt:lpstr>
      <vt:lpstr>What problem does this project solve ? </vt:lpstr>
      <vt:lpstr>PowerPoint Presentation</vt:lpstr>
      <vt:lpstr>Features</vt:lpstr>
      <vt:lpstr>System Architecture</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Palak Kharbanda</cp:lastModifiedBy>
  <cp:revision>2314</cp:revision>
  <dcterms:created xsi:type="dcterms:W3CDTF">2010-04-09T07:36:15Z</dcterms:created>
  <dcterms:modified xsi:type="dcterms:W3CDTF">2025-03-06T06:26:05Z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