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4"/>
  </p:sldMasterIdLst>
  <p:notesMasterIdLst>
    <p:notesMasterId r:id="rId13"/>
  </p:notesMasterIdLst>
  <p:handoutMasterIdLst>
    <p:handoutMasterId r:id="rId14"/>
  </p:handoutMasterIdLst>
  <p:sldIdLst>
    <p:sldId id="256" r:id="rId5"/>
    <p:sldId id="269" r:id="rId6"/>
    <p:sldId id="270" r:id="rId7"/>
    <p:sldId id="271" r:id="rId8"/>
    <p:sldId id="273" r:id="rId9"/>
    <p:sldId id="276" r:id="rId10"/>
    <p:sldId id="279" r:id="rId11"/>
    <p:sldId id="268" r:id="rId1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presProps" Target="pres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12/10/2024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12/10/2024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2.jpe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89452" y="920144"/>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Hospital Management System</a:t>
            </a:r>
            <a:endParaRPr lang="en-US" sz="4000" b="1" i="1" spc="-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1600" spc="-1" dirty="0">
                <a:solidFill>
                  <a:srgbClr val="000000"/>
                </a:solidFill>
                <a:latin typeface="Times New Roman" panose="02020603050405020304" pitchFamily="18" charset="0"/>
                <a:ea typeface="MS PGothic"/>
                <a:cs typeface="Times New Roman" panose="02020603050405020304" pitchFamily="18" charset="0"/>
              </a:rPr>
              <a:t>Submitted by: Parul 2210992033</a:t>
            </a:r>
          </a:p>
          <a:p>
            <a:pPr>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Palak 2210992011			</a:t>
            </a:r>
          </a:p>
          <a:p>
            <a:pPr>
              <a:lnSpc>
                <a:spcPct val="100000"/>
              </a:lnSpc>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Payal 210992037</a:t>
            </a:r>
          </a:p>
          <a:p>
            <a:pPr>
              <a:lnSpc>
                <a:spcPct val="100000"/>
              </a:lnSpc>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a:t>
            </a:r>
            <a:r>
              <a:rPr lang="en-US" sz="1600" spc="-1" dirty="0">
                <a:latin typeface="Times New Roman" panose="02020603050405020304" pitchFamily="18" charset="0"/>
                <a:ea typeface="MS PGothic"/>
                <a:cs typeface="Times New Roman" panose="02020603050405020304" pitchFamily="18" charset="0"/>
              </a:rPr>
              <a:t> </a:t>
            </a:r>
            <a:r>
              <a:rPr lang="en-US" sz="1600" spc="-1" dirty="0" err="1">
                <a:latin typeface="Times New Roman" panose="02020603050405020304" pitchFamily="18" charset="0"/>
                <a:ea typeface="MS PGothic"/>
                <a:cs typeface="Times New Roman" panose="02020603050405020304" pitchFamily="18" charset="0"/>
              </a:rPr>
              <a:t>Prabhjeet</a:t>
            </a:r>
            <a:r>
              <a:rPr lang="en-US" sz="1600" spc="-1" dirty="0">
                <a:latin typeface="Times New Roman" panose="02020603050405020304" pitchFamily="18" charset="0"/>
                <a:ea typeface="MS PGothic"/>
                <a:cs typeface="Times New Roman" panose="02020603050405020304" pitchFamily="18" charset="0"/>
              </a:rPr>
              <a:t> </a:t>
            </a:r>
            <a:r>
              <a:rPr lang="en-US" sz="1600" spc="-1" dirty="0">
                <a:solidFill>
                  <a:srgbClr val="000000"/>
                </a:solidFill>
                <a:latin typeface="Times New Roman" panose="02020603050405020304" pitchFamily="18" charset="0"/>
                <a:ea typeface="MS PGothic"/>
                <a:cs typeface="Times New Roman" panose="02020603050405020304" pitchFamily="18" charset="0"/>
              </a:rPr>
              <a:t>2210992051</a:t>
            </a:r>
          </a:p>
          <a:p>
            <a:pP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1600" spc="-1" dirty="0">
                <a:solidFill>
                  <a:srgbClr val="000000"/>
                </a:solidFill>
                <a:latin typeface="Times New Roman" panose="02020603050405020304" pitchFamily="18" charset="0"/>
                <a:ea typeface="MS PGothic"/>
                <a:cs typeface="Times New Roman" panose="02020603050405020304" pitchFamily="18" charset="0"/>
              </a:rPr>
              <a:t>Submitted to: Mr. Rahul Singh Rajput</a:t>
            </a:r>
          </a:p>
          <a:p>
            <a:pPr algn="ctr">
              <a:lnSpc>
                <a:spcPct val="100000"/>
              </a:lnSpc>
              <a:spcBef>
                <a:spcPts val="400"/>
              </a:spcBef>
            </a:pPr>
            <a:endParaRPr lang="en-US" sz="24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b="1" spc="-1" dirty="0">
                <a:latin typeface="Times New Roman" panose="02020603050405020304" pitchFamily="18" charset="0"/>
                <a:ea typeface="MS PGothic"/>
                <a:cs typeface="Times New Roman" panose="02020603050405020304" pitchFamily="18" charset="0"/>
              </a:rPr>
              <a:t>Department of </a:t>
            </a:r>
            <a:r>
              <a:rPr lang="en-US" sz="2400" b="1"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1"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60CD-E5A5-BFBD-517A-09E3183FCC15}"/>
              </a:ext>
            </a:extLst>
          </p:cNvPr>
          <p:cNvSpPr>
            <a:spLocks noGrp="1"/>
          </p:cNvSpPr>
          <p:nvPr>
            <p:ph type="title"/>
          </p:nvPr>
        </p:nvSpPr>
        <p:spPr>
          <a:xfrm>
            <a:off x="1570383" y="1405917"/>
            <a:ext cx="5486040" cy="914040"/>
          </a:xfrm>
        </p:spPr>
        <p:txBody>
          <a:bodyPr/>
          <a:lstStyle/>
          <a:p>
            <a:pPr algn="ctr"/>
            <a:r>
              <a:rPr lang="en-IN" b="1" i="0" dirty="0">
                <a:solidFill>
                  <a:srgbClr val="15253D"/>
                </a:solidFill>
                <a:effectLst/>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B9D761-1D3E-BFAF-93BC-32115666C466}"/>
              </a:ext>
            </a:extLst>
          </p:cNvPr>
          <p:cNvSpPr>
            <a:spLocks noGrp="1"/>
          </p:cNvSpPr>
          <p:nvPr>
            <p:ph type="subTitle"/>
          </p:nvPr>
        </p:nvSpPr>
        <p:spPr>
          <a:xfrm>
            <a:off x="591378" y="1862937"/>
            <a:ext cx="7961243" cy="4478408"/>
          </a:xfrm>
        </p:spPr>
        <p:txBody>
          <a:bodyPr/>
          <a:lstStyle/>
          <a:p>
            <a:r>
              <a:rPr lang="en-US" sz="2000" dirty="0">
                <a:latin typeface="Times New Roman" panose="02020603050405020304" pitchFamily="18" charset="0"/>
                <a:cs typeface="Times New Roman" panose="02020603050405020304" pitchFamily="18" charset="0"/>
              </a:rPr>
              <a:t>The Hospital Management System (HMS) is a comprehensive web-based application designed to streamline the daily operations of a hospital. Developed using modern web technologies like React for the front-end, Node.js and Express for the back-end, and MongoDB for data storage, this system provides a reliable platform for managing various aspects of hospital operations efficiently. </a:t>
            </a:r>
            <a:r>
              <a:rPr lang="en-US" sz="2000" dirty="0">
                <a:solidFill>
                  <a:srgbClr val="15253D"/>
                </a:solidFill>
                <a:latin typeface="Times New Roman" panose="02020603050405020304" pitchFamily="18" charset="0"/>
                <a:cs typeface="Times New Roman" panose="02020603050405020304" pitchFamily="18" charset="0"/>
              </a:rPr>
              <a:t>Health Haven</a:t>
            </a:r>
            <a:r>
              <a:rPr lang="en-US" sz="2000" b="0" i="0" dirty="0">
                <a:solidFill>
                  <a:srgbClr val="15253D"/>
                </a:solidFill>
                <a:effectLst/>
                <a:latin typeface="Times New Roman" panose="02020603050405020304" pitchFamily="18" charset="0"/>
                <a:cs typeface="Times New Roman" panose="02020603050405020304" pitchFamily="18" charset="0"/>
              </a:rPr>
              <a:t> Hospital is a state-of-the-art facility dedicated to providing comprehensive healthcare services with compassion and expertise. The team of skilled professionals is committed to delivering personalized care tailored to each patient’s needs.</a:t>
            </a:r>
          </a:p>
          <a:p>
            <a:endParaRPr lang="en-IN" sz="2500" dirty="0">
              <a:latin typeface="Times New Roman" panose="02020603050405020304" pitchFamily="18" charset="0"/>
              <a:cs typeface="Times New Roman" panose="02020603050405020304" pitchFamily="18" charset="0"/>
            </a:endParaRP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7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EF2E-C5C0-3BC7-6C78-83D7536525A1}"/>
              </a:ext>
            </a:extLst>
          </p:cNvPr>
          <p:cNvSpPr>
            <a:spLocks noGrp="1"/>
          </p:cNvSpPr>
          <p:nvPr>
            <p:ph type="title"/>
          </p:nvPr>
        </p:nvSpPr>
        <p:spPr>
          <a:xfrm>
            <a:off x="2266122" y="1614130"/>
            <a:ext cx="5486040" cy="914040"/>
          </a:xfrm>
        </p:spPr>
        <p:txBody>
          <a:bodyPr/>
          <a:lstStyle/>
          <a:p>
            <a:r>
              <a:rPr lang="en-IN" b="1" i="0" dirty="0">
                <a:solidFill>
                  <a:srgbClr val="15253D"/>
                </a:solidFill>
                <a:effectLst/>
                <a:latin typeface="Times New Roman" panose="02020603050405020304" pitchFamily="18" charset="0"/>
                <a:cs typeface="Times New Roman" panose="02020603050405020304" pitchFamily="18" charset="0"/>
              </a:rPr>
              <a:t>Technologies Used</a:t>
            </a:r>
            <a:br>
              <a:rPr lang="en-IN" b="1" i="0" dirty="0">
                <a:solidFill>
                  <a:srgbClr val="15253D"/>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8F7478-F157-AF98-3A5A-30DEFD57F968}"/>
              </a:ext>
            </a:extLst>
          </p:cNvPr>
          <p:cNvSpPr>
            <a:spLocks noGrp="1"/>
          </p:cNvSpPr>
          <p:nvPr>
            <p:ph type="subTitle"/>
          </p:nvPr>
        </p:nvSpPr>
        <p:spPr>
          <a:xfrm>
            <a:off x="575035" y="3429000"/>
            <a:ext cx="8152854" cy="2051720"/>
          </a:xfrm>
        </p:spPr>
        <p:txBody>
          <a:bodyPr/>
          <a:lstStyle/>
          <a:p>
            <a:pPr marL="457200" indent="-457200">
              <a:buFont typeface="Arial" panose="020B0604020202020204" pitchFamily="34" charset="0"/>
              <a:buChar char="•"/>
            </a:pPr>
            <a:r>
              <a:rPr lang="en-US" sz="2000" b="1" i="0" dirty="0">
                <a:solidFill>
                  <a:srgbClr val="15253D"/>
                </a:solidFill>
                <a:effectLst/>
                <a:latin typeface="Times New Roman" panose="02020603050405020304" pitchFamily="18" charset="0"/>
                <a:cs typeface="Times New Roman" panose="02020603050405020304" pitchFamily="18" charset="0"/>
              </a:rPr>
              <a:t>Frontend:</a:t>
            </a:r>
            <a:r>
              <a:rPr lang="en-US" sz="2000" b="0" i="0" dirty="0">
                <a:solidFill>
                  <a:srgbClr val="15253D"/>
                </a:solidFill>
                <a:effectLst/>
                <a:latin typeface="Times New Roman" panose="02020603050405020304" pitchFamily="18" charset="0"/>
                <a:cs typeface="Times New Roman" panose="02020603050405020304" pitchFamily="18" charset="0"/>
              </a:rPr>
              <a:t> React JS- A powerful JavaScript library used for building a dynamic and user-friendly interface, allowing users to interact smoothly with the system.</a:t>
            </a:r>
          </a:p>
          <a:p>
            <a:pPr marL="457200" indent="-457200">
              <a:buFont typeface="Arial" panose="020B0604020202020204" pitchFamily="34" charset="0"/>
              <a:buChar char="•"/>
            </a:pPr>
            <a:endParaRPr lang="en-US" sz="2000" dirty="0">
              <a:solidFill>
                <a:srgbClr val="15253D"/>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b="1" i="0" dirty="0">
                <a:solidFill>
                  <a:srgbClr val="15253D"/>
                </a:solidFill>
                <a:effectLst/>
                <a:latin typeface="Times New Roman" panose="02020603050405020304" pitchFamily="18" charset="0"/>
                <a:cs typeface="Times New Roman" panose="02020603050405020304" pitchFamily="18" charset="0"/>
              </a:rPr>
              <a:t>Backend: </a:t>
            </a:r>
            <a:r>
              <a:rPr lang="en-US" sz="2000" b="0" i="0" dirty="0">
                <a:solidFill>
                  <a:srgbClr val="15253D"/>
                </a:solidFill>
                <a:effectLst/>
                <a:latin typeface="Times New Roman" panose="02020603050405020304" pitchFamily="18" charset="0"/>
                <a:cs typeface="Times New Roman" panose="02020603050405020304" pitchFamily="18" charset="0"/>
              </a:rPr>
              <a:t>Node.js, Express.js- A fast, lightweight, and scalable server-side environment that handles API requests and ensures seamless client and database communication.</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b="1" i="0" dirty="0">
                <a:solidFill>
                  <a:srgbClr val="15253D"/>
                </a:solidFill>
                <a:effectLst/>
                <a:latin typeface="Times New Roman" panose="02020603050405020304" pitchFamily="18" charset="0"/>
                <a:cs typeface="Times New Roman" panose="02020603050405020304" pitchFamily="18" charset="0"/>
              </a:rPr>
              <a:t>Database:</a:t>
            </a:r>
            <a:r>
              <a:rPr lang="en-US" sz="2000" b="0" i="0" dirty="0">
                <a:solidFill>
                  <a:srgbClr val="15253D"/>
                </a:solidFill>
                <a:effectLst/>
                <a:latin typeface="Times New Roman" panose="02020603050405020304" pitchFamily="18" charset="0"/>
                <a:cs typeface="Times New Roman" panose="02020603050405020304" pitchFamily="18" charset="0"/>
              </a:rPr>
              <a:t> MongoDB- A NoSQL database that stores hospital data efficiently, ensuring quick retrieval and updates of records, offering flexibility in data structuring.</a:t>
            </a:r>
            <a:endParaRPr lang="en-US" sz="2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1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D66DCF-2E9A-71E3-7F08-B7545C46FF48}"/>
              </a:ext>
            </a:extLst>
          </p:cNvPr>
          <p:cNvSpPr>
            <a:spLocks noGrp="1"/>
          </p:cNvSpPr>
          <p:nvPr>
            <p:ph type="body"/>
          </p:nvPr>
        </p:nvSpPr>
        <p:spPr>
          <a:xfrm>
            <a:off x="687211" y="1440360"/>
            <a:ext cx="4015800" cy="3977280"/>
          </a:xfrm>
        </p:spPr>
        <p:txBody>
          <a:bodyPr/>
          <a:lstStyle/>
          <a:p>
            <a:pPr marL="0" indent="0">
              <a:lnSpc>
                <a:spcPct val="150000"/>
              </a:lnSpc>
              <a:buNone/>
            </a:pPr>
            <a:r>
              <a:rPr lang="en-IN" sz="2800" b="1" i="0" dirty="0">
                <a:solidFill>
                  <a:srgbClr val="15253D"/>
                </a:solidFill>
                <a:effectLst/>
                <a:latin typeface="Times New Roman" panose="02020603050405020304" pitchFamily="18" charset="0"/>
                <a:cs typeface="Times New Roman" panose="02020603050405020304" pitchFamily="18" charset="0"/>
              </a:rPr>
              <a:t>Frontend</a:t>
            </a:r>
            <a:endParaRPr lang="en-US" sz="2800" dirty="0">
              <a:solidFill>
                <a:srgbClr val="15253D"/>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Book appointment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Send message to admin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Login </a:t>
            </a:r>
            <a:r>
              <a:rPr lang="en-US" sz="2000" b="0" i="0">
                <a:solidFill>
                  <a:srgbClr val="15253D"/>
                </a:solidFill>
                <a:effectLst/>
                <a:latin typeface="Times New Roman" panose="02020603050405020304" pitchFamily="18" charset="0"/>
                <a:cs typeface="Times New Roman" panose="02020603050405020304" pitchFamily="18" charset="0"/>
              </a:rPr>
              <a:t>/ register</a:t>
            </a:r>
            <a:endParaRPr lang="en-US" sz="2000" b="0" i="0" dirty="0">
              <a:solidFill>
                <a:srgbClr val="15253D"/>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15253D"/>
                </a:solidFill>
                <a:latin typeface="Times New Roman" panose="02020603050405020304" pitchFamily="18" charset="0"/>
                <a:cs typeface="Times New Roman" panose="02020603050405020304" pitchFamily="18" charset="0"/>
              </a:rPr>
              <a:t>Book ambulance</a:t>
            </a:r>
          </a:p>
          <a:p>
            <a:endParaRPr lang="en-US" sz="1400" dirty="0">
              <a:solidFill>
                <a:srgbClr val="15253D"/>
              </a:solidFill>
              <a:latin typeface="Times New Roman" panose="02020603050405020304" pitchFamily="18" charset="0"/>
              <a:cs typeface="Times New Roman" panose="02020603050405020304" pitchFamily="18" charset="0"/>
            </a:endParaRPr>
          </a:p>
          <a:p>
            <a:r>
              <a:rPr lang="en-IN" sz="2400" b="1" i="0" dirty="0">
                <a:solidFill>
                  <a:srgbClr val="15253D"/>
                </a:solidFill>
                <a:effectLst/>
                <a:latin typeface="Times New Roman" panose="02020603050405020304" pitchFamily="18" charset="0"/>
                <a:cs typeface="Times New Roman" panose="02020603050405020304" pitchFamily="18" charset="0"/>
              </a:rPr>
              <a:t>Backend</a:t>
            </a:r>
          </a:p>
          <a:p>
            <a:pPr marL="342900" indent="-342900">
              <a:lnSpc>
                <a:spcPct val="150000"/>
              </a:lnSpc>
              <a:buFont typeface="Arial" panose="020B0604020202020204" pitchFamily="34" charset="0"/>
              <a:buChar char="•"/>
            </a:pPr>
            <a:r>
              <a:rPr lang="en-IN" sz="2000" b="0" i="0" dirty="0">
                <a:solidFill>
                  <a:srgbClr val="15253D"/>
                </a:solidFill>
                <a:effectLst/>
                <a:latin typeface="Times New Roman" panose="02020603050405020304" pitchFamily="18" charset="0"/>
                <a:cs typeface="Times New Roman" panose="02020603050405020304" pitchFamily="18" charset="0"/>
              </a:rPr>
              <a:t>Manage all frontend features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0505DB1-ED73-FD2B-05A8-051FEEB723F2}"/>
              </a:ext>
            </a:extLst>
          </p:cNvPr>
          <p:cNvSpPr>
            <a:spLocks noGrp="1"/>
          </p:cNvSpPr>
          <p:nvPr>
            <p:ph type="body"/>
          </p:nvPr>
        </p:nvSpPr>
        <p:spPr>
          <a:xfrm>
            <a:off x="5439284" y="1440360"/>
            <a:ext cx="4015800" cy="3977280"/>
          </a:xfrm>
        </p:spPr>
        <p:txBody>
          <a:bodyPr/>
          <a:lstStyle/>
          <a:p>
            <a:pPr marL="0" indent="0">
              <a:lnSpc>
                <a:spcPct val="150000"/>
              </a:lnSpc>
              <a:buNone/>
            </a:pPr>
            <a:r>
              <a:rPr lang="en-IN" sz="2800" b="1" i="0" dirty="0">
                <a:solidFill>
                  <a:srgbClr val="15253D"/>
                </a:solidFill>
                <a:effectLst/>
                <a:latin typeface="Times New Roman" panose="02020603050405020304" pitchFamily="18" charset="0"/>
                <a:cs typeface="Times New Roman" panose="02020603050405020304" pitchFamily="18" charset="0"/>
              </a:rPr>
              <a:t>Dashboard</a:t>
            </a: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Dashboard</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Add admin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Add doctor</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See all doctors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See all appointments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solidFill>
                  <a:srgbClr val="15253D"/>
                </a:solidFill>
                <a:effectLst/>
                <a:latin typeface="Times New Roman" panose="02020603050405020304" pitchFamily="18" charset="0"/>
                <a:cs typeface="Times New Roman" panose="02020603050405020304" pitchFamily="18" charset="0"/>
              </a:rPr>
              <a:t>Manage appointments</a:t>
            </a:r>
            <a:endParaRPr lang="en-US" sz="20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80F586-8BC1-D939-6AD3-9E3A42A166AA}"/>
              </a:ext>
            </a:extLst>
          </p:cNvPr>
          <p:cNvCxnSpPr>
            <a:cxnSpLocks/>
          </p:cNvCxnSpPr>
          <p:nvPr/>
        </p:nvCxnSpPr>
        <p:spPr>
          <a:xfrm>
            <a:off x="4570668" y="1541077"/>
            <a:ext cx="0" cy="36277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07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EFC-0393-AAC6-9105-382B8C4BB997}"/>
              </a:ext>
            </a:extLst>
          </p:cNvPr>
          <p:cNvSpPr>
            <a:spLocks noGrp="1"/>
          </p:cNvSpPr>
          <p:nvPr>
            <p:ph type="title"/>
          </p:nvPr>
        </p:nvSpPr>
        <p:spPr>
          <a:xfrm>
            <a:off x="1951528" y="1190409"/>
            <a:ext cx="5486040" cy="914040"/>
          </a:xfrm>
        </p:spPr>
        <p:txBody>
          <a:bodyPr/>
          <a:lstStyle/>
          <a:p>
            <a:pPr algn="ctr"/>
            <a:r>
              <a:rPr lang="en-IN" b="1" dirty="0">
                <a:latin typeface="Times New Roman" panose="02020603050405020304" pitchFamily="18" charset="0"/>
                <a:cs typeface="Times New Roman" panose="02020603050405020304" pitchFamily="18" charset="0"/>
              </a:rPr>
              <a:t>Services</a:t>
            </a:r>
          </a:p>
        </p:txBody>
      </p:sp>
      <p:sp>
        <p:nvSpPr>
          <p:cNvPr id="3" name="Subtitle 2">
            <a:extLst>
              <a:ext uri="{FF2B5EF4-FFF2-40B4-BE49-F238E27FC236}">
                <a16:creationId xmlns:a16="http://schemas.microsoft.com/office/drawing/2014/main" id="{A90E8307-F902-6685-95DD-2ADF055B2D42}"/>
              </a:ext>
            </a:extLst>
          </p:cNvPr>
          <p:cNvSpPr>
            <a:spLocks noGrp="1"/>
          </p:cNvSpPr>
          <p:nvPr>
            <p:ph type="subTitle"/>
          </p:nvPr>
        </p:nvSpPr>
        <p:spPr>
          <a:xfrm>
            <a:off x="579928" y="1981901"/>
            <a:ext cx="8229240" cy="3977280"/>
          </a:xfrm>
        </p:spPr>
        <p:txBody>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Medical Consultation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Diagnostic Services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Surgical Procedures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Emergency Care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Maternity Care</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Cardiology Services</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Orthopedic</a:t>
            </a:r>
            <a:r>
              <a:rPr lang="en-IN" sz="2000" dirty="0">
                <a:latin typeface="Times New Roman" panose="02020603050405020304" pitchFamily="18" charset="0"/>
                <a:cs typeface="Times New Roman" panose="02020603050405020304" pitchFamily="18" charset="0"/>
              </a:rPr>
              <a:t> Care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Ophthalmology Services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00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EFC-0393-AAC6-9105-382B8C4BB997}"/>
              </a:ext>
            </a:extLst>
          </p:cNvPr>
          <p:cNvSpPr>
            <a:spLocks noGrp="1"/>
          </p:cNvSpPr>
          <p:nvPr>
            <p:ph type="title"/>
          </p:nvPr>
        </p:nvSpPr>
        <p:spPr>
          <a:xfrm>
            <a:off x="1951528" y="1190409"/>
            <a:ext cx="5486040" cy="914040"/>
          </a:xfrm>
        </p:spPr>
        <p:txBody>
          <a:bodyPr/>
          <a:lstStyle/>
          <a:p>
            <a:pPr algn="ctr"/>
            <a:r>
              <a:rPr lang="en-US" b="1" dirty="0">
                <a:latin typeface="Times New Roman" panose="02020603050405020304" pitchFamily="18" charset="0"/>
                <a:cs typeface="Times New Roman" panose="02020603050405020304" pitchFamily="18" charset="0"/>
              </a:rPr>
              <a:t>B</a:t>
            </a:r>
            <a:r>
              <a:rPr lang="en-IN" b="1" dirty="0" err="1">
                <a:latin typeface="Times New Roman" panose="02020603050405020304" pitchFamily="18" charset="0"/>
                <a:cs typeface="Times New Roman" panose="02020603050405020304" pitchFamily="18" charset="0"/>
              </a:rPr>
              <a:t>enefits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90E8307-F902-6685-95DD-2ADF055B2D42}"/>
              </a:ext>
            </a:extLst>
          </p:cNvPr>
          <p:cNvSpPr>
            <a:spLocks noGrp="1"/>
          </p:cNvSpPr>
          <p:nvPr>
            <p:ph type="subTitle"/>
          </p:nvPr>
        </p:nvSpPr>
        <p:spPr>
          <a:xfrm>
            <a:off x="579928" y="3429000"/>
            <a:ext cx="8229240" cy="3977280"/>
          </a:xfrm>
        </p:spPr>
        <p:txBody>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Convenient registration for new users and easy login for existing users ensures personalized access to patient records and hospital services.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Allows instant messaging between patients, doctors, and hospital staff for quick communication and query resolution.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Provides real-time navigation to the hospital using integrated map services.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Enables patients to book an ambulance online during emergencies, speeding up response times.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Simplifies the process of booking appointments with doctors, reducing waiting times and ensuring patients receive care at their convenience.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user has access to a customized dashboard where they can view their medical history, appointments, test results, and billing information.</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78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EFC-0393-AAC6-9105-382B8C4BB997}"/>
              </a:ext>
            </a:extLst>
          </p:cNvPr>
          <p:cNvSpPr>
            <a:spLocks noGrp="1"/>
          </p:cNvSpPr>
          <p:nvPr>
            <p:ph type="title"/>
          </p:nvPr>
        </p:nvSpPr>
        <p:spPr>
          <a:xfrm>
            <a:off x="1951528" y="1190409"/>
            <a:ext cx="5486040" cy="914040"/>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90E8307-F902-6685-95DD-2ADF055B2D42}"/>
              </a:ext>
            </a:extLst>
          </p:cNvPr>
          <p:cNvSpPr>
            <a:spLocks noGrp="1"/>
          </p:cNvSpPr>
          <p:nvPr>
            <p:ph type="subTitle"/>
          </p:nvPr>
        </p:nvSpPr>
        <p:spPr>
          <a:xfrm>
            <a:off x="579928" y="3429000"/>
            <a:ext cx="8229240" cy="3977280"/>
          </a:xfrm>
        </p:spPr>
        <p:txBody>
          <a:bodyPr/>
          <a:lstStyle/>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4207DB-4E8A-ABC0-2216-CF2EC082BB32}"/>
              </a:ext>
            </a:extLst>
          </p:cNvPr>
          <p:cNvSpPr txBox="1"/>
          <p:nvPr/>
        </p:nvSpPr>
        <p:spPr>
          <a:xfrm>
            <a:off x="579928" y="2189291"/>
            <a:ext cx="8130439" cy="3693319"/>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In conclusion, the Hospital Management System (HMS) provides an innovative, efficient, and scalable solution for managing hospital operations. By digitizing key processes such as patient management, appointment scheduling, billing, and communication, it not only reduces manual workload but also enhances the accuracy and speed of service delivery. The integration of modern technologies like React, Node.js, Express, and MongoDB ensures a responsive and user-friendly interface that can be easily accessed by patients, doctors, and hospital staff alike. With features such as secure login, real-time communication, online appointment booking, and ambulance services, the system significantly improves the patient experience, making healthcare services more accessible and efficient. Additionally, centralized data management and advanced security measures ensure the confidentiality and integrity of sensitive medical information. Overall, this HMS contributes to better hospital workflows, optimized resource utilization, and ultimately, higher patient satisfaction.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80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47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0/xmlns/"/>
    <ds:schemaRef ds:uri="http://www.w3.org/2001/XMLSchema"/>
  </ds:schemaRefs>
</ds:datastoreItem>
</file>

<file path=customXml/itemProps3.xml><?xml version="1.0" encoding="utf-8"?>
<ds:datastoreItem xmlns:ds="http://schemas.openxmlformats.org/officeDocument/2006/customXml" ds:itemID="{4A62A602-78C1-468C-BB25-57CD481DB741}">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
  <TotalTime>34879</TotalTime>
  <Words>605</Words>
  <Application>Microsoft Office PowerPoint</Application>
  <PresentationFormat>On-screen Show (4:3)</PresentationFormat>
  <Paragraphs>65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Introduction </vt:lpstr>
      <vt:lpstr>Technologies Used </vt:lpstr>
      <vt:lpstr>PowerPoint Presentation</vt:lpstr>
      <vt:lpstr>Services</vt:lpstr>
      <vt:lpstr>Benefits</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Prabhjeet Kaur</cp:lastModifiedBy>
  <cp:revision>2304</cp:revision>
  <dcterms:created xsi:type="dcterms:W3CDTF">2010-04-09T07:36:15Z</dcterms:created>
  <dcterms:modified xsi:type="dcterms:W3CDTF">2024-12-10T08:36:02Z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