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2"/>
  </p:notesMasterIdLst>
  <p:sldIdLst>
    <p:sldId id="256" r:id="rId2"/>
    <p:sldId id="265" r:id="rId3"/>
    <p:sldId id="257" r:id="rId4"/>
    <p:sldId id="263" r:id="rId5"/>
    <p:sldId id="258" r:id="rId6"/>
    <p:sldId id="259" r:id="rId7"/>
    <p:sldId id="260" r:id="rId8"/>
    <p:sldId id="261" r:id="rId9"/>
    <p:sldId id="262"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2" autoAdjust="0"/>
    <p:restoredTop sz="86085" autoAdjust="0"/>
  </p:normalViewPr>
  <p:slideViewPr>
    <p:cSldViewPr snapToGrid="0">
      <p:cViewPr>
        <p:scale>
          <a:sx n="62" d="100"/>
          <a:sy n="62" d="100"/>
        </p:scale>
        <p:origin x="107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72C2C-C84B-4109-BD94-13BFFACFD1A3}" type="datetimeFigureOut">
              <a:rPr lang="en-US" smtClean="0"/>
              <a:t>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052AD6-045D-4B63-A45C-D242A7CB2427}" type="slidenum">
              <a:rPr lang="en-US" smtClean="0"/>
              <a:t>‹#›</a:t>
            </a:fld>
            <a:endParaRPr lang="en-US"/>
          </a:p>
        </p:txBody>
      </p:sp>
    </p:spTree>
    <p:extLst>
      <p:ext uri="{BB962C8B-B14F-4D97-AF65-F5344CB8AC3E}">
        <p14:creationId xmlns:p14="http://schemas.microsoft.com/office/powerpoint/2010/main" val="232658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Read in a csv of life expectancy data compiled by the World Health Organization</a:t>
            </a:r>
          </a:p>
          <a:p>
            <a:pPr marL="171450" indent="-171450">
              <a:buFont typeface="Arial" panose="020B0604020202020204" pitchFamily="34" charset="0"/>
              <a:buChar char="•"/>
            </a:pPr>
            <a:r>
              <a:rPr lang="en-US" dirty="0"/>
              <a:t>Do a </a:t>
            </a:r>
            <a:r>
              <a:rPr lang="en-US" dirty="0" err="1"/>
              <a:t>df.columns</a:t>
            </a:r>
            <a:r>
              <a:rPr lang="en-US" dirty="0"/>
              <a:t> in order to get view into how many columns are in the dataset and determine which variables/columns are most vital for our life expectancy analysis</a:t>
            </a:r>
          </a:p>
          <a:p>
            <a:pPr marL="628650" lvl="1" indent="-171450">
              <a:buFont typeface="Arial" panose="020B0604020202020204" pitchFamily="34" charset="0"/>
              <a:buChar char="•"/>
            </a:pPr>
            <a:r>
              <a:rPr lang="en-US" dirty="0"/>
              <a:t>We chose *insert variables that we chose as a team*</a:t>
            </a:r>
          </a:p>
          <a:p>
            <a:pPr marL="171450" indent="-171450">
              <a:buFont typeface="Arial" panose="020B0604020202020204" pitchFamily="34" charset="0"/>
              <a:buChar char="•"/>
            </a:pPr>
            <a:r>
              <a:rPr lang="en-US" dirty="0"/>
              <a:t>Each team member trim the columns in the </a:t>
            </a:r>
            <a:r>
              <a:rPr lang="en-US" dirty="0" err="1"/>
              <a:t>dataframe</a:t>
            </a:r>
            <a:r>
              <a:rPr lang="en-US" dirty="0"/>
              <a:t> to focus on their assigned column/variable</a:t>
            </a:r>
          </a:p>
          <a:p>
            <a:pPr marL="171450" indent="-171450">
              <a:buFont typeface="Arial" panose="020B0604020202020204" pitchFamily="34" charset="0"/>
              <a:buChar char="•"/>
            </a:pPr>
            <a:r>
              <a:rPr lang="en-US" dirty="0"/>
              <a:t>Do a </a:t>
            </a:r>
            <a:r>
              <a:rPr lang="en-US" dirty="0" err="1"/>
              <a:t>df.count</a:t>
            </a:r>
            <a:r>
              <a:rPr lang="en-US" dirty="0"/>
              <a:t> to ensure there are uniform counts in each column of your trimmed </a:t>
            </a:r>
            <a:r>
              <a:rPr lang="en-US" dirty="0" err="1"/>
              <a:t>dataframe</a:t>
            </a:r>
            <a:endParaRPr lang="en-US" dirty="0"/>
          </a:p>
          <a:p>
            <a:pPr marL="628650" lvl="1" indent="-171450">
              <a:buFont typeface="Arial" panose="020B0604020202020204" pitchFamily="34" charset="0"/>
              <a:buChar char="•"/>
            </a:pPr>
            <a:r>
              <a:rPr lang="en-US" dirty="0"/>
              <a:t>Investigate the discrepancies</a:t>
            </a:r>
          </a:p>
          <a:p>
            <a:pPr marL="171450" lvl="0" indent="-171450">
              <a:buFont typeface="Arial" panose="020B0604020202020204" pitchFamily="34" charset="0"/>
              <a:buChar char="•"/>
            </a:pPr>
            <a:r>
              <a:rPr lang="en-US" dirty="0"/>
              <a:t>For the schooling df, there were ~160 “</a:t>
            </a:r>
            <a:r>
              <a:rPr lang="en-US" dirty="0" err="1"/>
              <a:t>NaN</a:t>
            </a:r>
            <a:r>
              <a:rPr lang="en-US" dirty="0"/>
              <a:t>” values and ~7 “0” values</a:t>
            </a:r>
          </a:p>
          <a:p>
            <a:pPr marL="628650" lvl="1" indent="-171450">
              <a:buFont typeface="Arial" panose="020B0604020202020204" pitchFamily="34" charset="0"/>
              <a:buChar char="•"/>
            </a:pPr>
            <a:r>
              <a:rPr lang="en-US" dirty="0"/>
              <a:t>Decided to drop these from the data rather than filling in replacement values as we still had a healthy dataset despite the rows dropped</a:t>
            </a:r>
          </a:p>
          <a:p>
            <a:pPr marL="171450" lvl="0" indent="-171450">
              <a:buFont typeface="Arial" panose="020B0604020202020204" pitchFamily="34" charset="0"/>
              <a:buChar char="•"/>
            </a:pPr>
            <a:r>
              <a:rPr lang="en-US" dirty="0"/>
              <a:t>Ended with a  clean/trimmed df of 2742 records for schooling</a:t>
            </a:r>
          </a:p>
        </p:txBody>
      </p:sp>
      <p:sp>
        <p:nvSpPr>
          <p:cNvPr id="4" name="Slide Number Placeholder 3"/>
          <p:cNvSpPr>
            <a:spLocks noGrp="1"/>
          </p:cNvSpPr>
          <p:nvPr>
            <p:ph type="sldNum" sz="quarter" idx="5"/>
          </p:nvPr>
        </p:nvSpPr>
        <p:spPr/>
        <p:txBody>
          <a:bodyPr/>
          <a:lstStyle/>
          <a:p>
            <a:fld id="{2C052AD6-045D-4B63-A45C-D242A7CB2427}" type="slidenum">
              <a:rPr lang="en-US" smtClean="0"/>
              <a:t>2</a:t>
            </a:fld>
            <a:endParaRPr lang="en-US"/>
          </a:p>
        </p:txBody>
      </p:sp>
    </p:spTree>
    <p:extLst>
      <p:ext uri="{BB962C8B-B14F-4D97-AF65-F5344CB8AC3E}">
        <p14:creationId xmlns:p14="http://schemas.microsoft.com/office/powerpoint/2010/main" val="4155023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Both average Life Expectancy for developed countries and average life expectancy for developing countries since 2000-2015 (as was expected). </a:t>
            </a:r>
          </a:p>
          <a:p>
            <a:pPr marL="171450" indent="-171450">
              <a:buFont typeface="Arial" panose="020B0604020202020204" pitchFamily="34" charset="0"/>
              <a:buChar char="•"/>
            </a:pPr>
            <a:r>
              <a:rPr lang="en-US" dirty="0"/>
              <a:t>The magnitude of increase for Developing countries is greater as indicated by the larger slope of .36 compared to .28 for Developed countries. </a:t>
            </a:r>
          </a:p>
          <a:p>
            <a:pPr marL="628650" lvl="1" indent="-171450">
              <a:buFont typeface="Arial" panose="020B0604020202020204" pitchFamily="34" charset="0"/>
              <a:buChar char="•"/>
            </a:pPr>
            <a:r>
              <a:rPr lang="en-US" dirty="0"/>
              <a:t>This was also expected, as we would expect greater increases in life expectancy in the 21</a:t>
            </a:r>
            <a:r>
              <a:rPr lang="en-US" baseline="30000" dirty="0"/>
              <a:t>st</a:t>
            </a:r>
            <a:r>
              <a:rPr lang="en-US" dirty="0"/>
              <a:t> century for Developing countries due to advancements in technology and healthcare reaching the Developing world (presumably, the Developed countries already saw these advancements in the 20</a:t>
            </a:r>
            <a:r>
              <a:rPr lang="en-US" baseline="30000" dirty="0"/>
              <a:t>th</a:t>
            </a:r>
            <a:r>
              <a:rPr lang="en-US" dirty="0"/>
              <a:t> century).</a:t>
            </a:r>
          </a:p>
        </p:txBody>
      </p:sp>
      <p:sp>
        <p:nvSpPr>
          <p:cNvPr id="4" name="Slide Number Placeholder 3"/>
          <p:cNvSpPr>
            <a:spLocks noGrp="1"/>
          </p:cNvSpPr>
          <p:nvPr>
            <p:ph type="sldNum" sz="quarter" idx="5"/>
          </p:nvPr>
        </p:nvSpPr>
        <p:spPr/>
        <p:txBody>
          <a:bodyPr/>
          <a:lstStyle/>
          <a:p>
            <a:fld id="{2C052AD6-045D-4B63-A45C-D242A7CB2427}" type="slidenum">
              <a:rPr lang="en-US" smtClean="0"/>
              <a:t>3</a:t>
            </a:fld>
            <a:endParaRPr lang="en-US"/>
          </a:p>
        </p:txBody>
      </p:sp>
    </p:spTree>
    <p:extLst>
      <p:ext uri="{BB962C8B-B14F-4D97-AF65-F5344CB8AC3E}">
        <p14:creationId xmlns:p14="http://schemas.microsoft.com/office/powerpoint/2010/main" val="4065119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slide shows that education is increasing at a faster rate in the Developing countries as indicated by the slopes of the lines. This is to be expected, as education has more room to improve in the Developing countries (similar to the previous slide when discussing Life Expectancy).</a:t>
            </a:r>
          </a:p>
          <a:p>
            <a:pPr marL="171450" indent="-171450">
              <a:buFont typeface="Arial" panose="020B0604020202020204" pitchFamily="34" charset="0"/>
              <a:buChar char="•"/>
            </a:pPr>
            <a:r>
              <a:rPr lang="en-US" dirty="0"/>
              <a:t>The greater slope for Developing countries education increase is consistent with the greater slope in life expectancy. This is a hint at the correlation between the two factors: Life Expectancy and Education.</a:t>
            </a:r>
          </a:p>
        </p:txBody>
      </p:sp>
      <p:sp>
        <p:nvSpPr>
          <p:cNvPr id="4" name="Slide Number Placeholder 3"/>
          <p:cNvSpPr>
            <a:spLocks noGrp="1"/>
          </p:cNvSpPr>
          <p:nvPr>
            <p:ph type="sldNum" sz="quarter" idx="5"/>
          </p:nvPr>
        </p:nvSpPr>
        <p:spPr/>
        <p:txBody>
          <a:bodyPr/>
          <a:lstStyle/>
          <a:p>
            <a:fld id="{2C052AD6-045D-4B63-A45C-D242A7CB2427}" type="slidenum">
              <a:rPr lang="en-US" smtClean="0"/>
              <a:t>4</a:t>
            </a:fld>
            <a:endParaRPr lang="en-US"/>
          </a:p>
        </p:txBody>
      </p:sp>
    </p:spTree>
    <p:extLst>
      <p:ext uri="{BB962C8B-B14F-4D97-AF65-F5344CB8AC3E}">
        <p14:creationId xmlns:p14="http://schemas.microsoft.com/office/powerpoint/2010/main" val="2850612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slide is looking at Life Expectancy vs. Years of Schooling consolidated (both Developing and Developed countries included in the dataset)</a:t>
            </a:r>
          </a:p>
          <a:p>
            <a:pPr marL="171450" indent="-171450">
              <a:buFont typeface="Arial" panose="020B0604020202020204" pitchFamily="34" charset="0"/>
              <a:buChar char="•"/>
            </a:pPr>
            <a:r>
              <a:rPr lang="en-US" dirty="0"/>
              <a:t>Correlation coefficient of .78 suggests strong correlation between a country’s education increases and increase in its life expectancy</a:t>
            </a:r>
          </a:p>
          <a:p>
            <a:pPr marL="171450" indent="-171450">
              <a:buFont typeface="Arial" panose="020B0604020202020204" pitchFamily="34" charset="0"/>
              <a:buChar char="•"/>
            </a:pPr>
            <a:r>
              <a:rPr lang="en-US" dirty="0"/>
              <a:t>Positive slope and positive correlation coefficient means a direct relationship which is what we would expect</a:t>
            </a:r>
          </a:p>
          <a:p>
            <a:pPr marL="171450" indent="-171450">
              <a:buFont typeface="Arial" panose="020B0604020202020204" pitchFamily="34" charset="0"/>
              <a:buChar char="•"/>
            </a:pPr>
            <a:r>
              <a:rPr lang="en-US" dirty="0"/>
              <a:t>Whether this is causation or simply correlation is unclear, to be investigated in the next couple slides (obviously causation cannot be implied unless there is a randomized controlled experiment, but we can conjecture about the possible relationship).</a:t>
            </a:r>
          </a:p>
        </p:txBody>
      </p:sp>
      <p:sp>
        <p:nvSpPr>
          <p:cNvPr id="4" name="Slide Number Placeholder 3"/>
          <p:cNvSpPr>
            <a:spLocks noGrp="1"/>
          </p:cNvSpPr>
          <p:nvPr>
            <p:ph type="sldNum" sz="quarter" idx="5"/>
          </p:nvPr>
        </p:nvSpPr>
        <p:spPr/>
        <p:txBody>
          <a:bodyPr/>
          <a:lstStyle/>
          <a:p>
            <a:fld id="{2C052AD6-045D-4B63-A45C-D242A7CB2427}" type="slidenum">
              <a:rPr lang="en-US" smtClean="0"/>
              <a:t>5</a:t>
            </a:fld>
            <a:endParaRPr lang="en-US"/>
          </a:p>
        </p:txBody>
      </p:sp>
    </p:spTree>
    <p:extLst>
      <p:ext uri="{BB962C8B-B14F-4D97-AF65-F5344CB8AC3E}">
        <p14:creationId xmlns:p14="http://schemas.microsoft.com/office/powerpoint/2010/main" val="144894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slide is looking at life expectancy vs schooling for Developing countries</a:t>
            </a:r>
          </a:p>
          <a:p>
            <a:pPr marL="171450" indent="-171450">
              <a:buFont typeface="Arial" panose="020B0604020202020204" pitchFamily="34" charset="0"/>
              <a:buChar char="•"/>
            </a:pPr>
            <a:r>
              <a:rPr lang="en-US" dirty="0"/>
              <a:t>Strong correlation coefficient and positive linear relationship</a:t>
            </a:r>
          </a:p>
          <a:p>
            <a:pPr marL="171450" indent="-171450">
              <a:buFont typeface="Arial" panose="020B0604020202020204" pitchFamily="34" charset="0"/>
              <a:buChar char="•"/>
            </a:pPr>
            <a:r>
              <a:rPr lang="en-US" dirty="0"/>
              <a:t>Potential confounding variables – as a country strives for development, education and health will improve independent of each other but both will show improvements over time, and thus show strong correlation. This is evident in the next graph, as Developed countries schooling and life expectancy showed a weak relationship, indicating that there is not causation between a countries increase in schooling and increase in life expectancy, but rather the strong correlation seen here is influenced by some confounding variable as Developing countries seek development.</a:t>
            </a:r>
          </a:p>
        </p:txBody>
      </p:sp>
      <p:sp>
        <p:nvSpPr>
          <p:cNvPr id="4" name="Slide Number Placeholder 3"/>
          <p:cNvSpPr>
            <a:spLocks noGrp="1"/>
          </p:cNvSpPr>
          <p:nvPr>
            <p:ph type="sldNum" sz="quarter" idx="5"/>
          </p:nvPr>
        </p:nvSpPr>
        <p:spPr/>
        <p:txBody>
          <a:bodyPr/>
          <a:lstStyle/>
          <a:p>
            <a:fld id="{2C052AD6-045D-4B63-A45C-D242A7CB2427}" type="slidenum">
              <a:rPr lang="en-US" smtClean="0"/>
              <a:t>6</a:t>
            </a:fld>
            <a:endParaRPr lang="en-US"/>
          </a:p>
        </p:txBody>
      </p:sp>
    </p:spTree>
    <p:extLst>
      <p:ext uri="{BB962C8B-B14F-4D97-AF65-F5344CB8AC3E}">
        <p14:creationId xmlns:p14="http://schemas.microsoft.com/office/powerpoint/2010/main" val="3244477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slide is looking at Life Expectancy vs. Education for Developed countries</a:t>
            </a:r>
          </a:p>
          <a:p>
            <a:pPr marL="171450" indent="-171450">
              <a:buFont typeface="Arial" panose="020B0604020202020204" pitchFamily="34" charset="0"/>
              <a:buChar char="•"/>
            </a:pPr>
            <a:r>
              <a:rPr lang="en-US" dirty="0"/>
              <a:t>Weak to moderate correlation coefficient of .4</a:t>
            </a:r>
          </a:p>
          <a:p>
            <a:pPr marL="171450" indent="-171450">
              <a:buFont typeface="Arial" panose="020B0604020202020204" pitchFamily="34" charset="0"/>
              <a:buChar char="•"/>
            </a:pPr>
            <a:r>
              <a:rPr lang="en-US" dirty="0"/>
              <a:t>Weak relationship because Developed countries already have strong education sectors. So, we see life expectancy increasing at a faster rate than schooling (as indicated by the individual slopes of life expectancy and education over time). The higher slopes for Life expectancy in the individual over time graphs also points to additional factors outside of schooling that would increase a country’s life expectancy. The Developed countries already have strong education systems in place, so the schooling will not increase as fast as life expectancy.</a:t>
            </a:r>
          </a:p>
        </p:txBody>
      </p:sp>
      <p:sp>
        <p:nvSpPr>
          <p:cNvPr id="4" name="Slide Number Placeholder 3"/>
          <p:cNvSpPr>
            <a:spLocks noGrp="1"/>
          </p:cNvSpPr>
          <p:nvPr>
            <p:ph type="sldNum" sz="quarter" idx="5"/>
          </p:nvPr>
        </p:nvSpPr>
        <p:spPr/>
        <p:txBody>
          <a:bodyPr/>
          <a:lstStyle/>
          <a:p>
            <a:fld id="{2C052AD6-045D-4B63-A45C-D242A7CB2427}" type="slidenum">
              <a:rPr lang="en-US" smtClean="0"/>
              <a:t>7</a:t>
            </a:fld>
            <a:endParaRPr lang="en-US"/>
          </a:p>
        </p:txBody>
      </p:sp>
    </p:spTree>
    <p:extLst>
      <p:ext uri="{BB962C8B-B14F-4D97-AF65-F5344CB8AC3E}">
        <p14:creationId xmlns:p14="http://schemas.microsoft.com/office/powerpoint/2010/main" val="2596538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It seems there is a lag effect between the increase in life expectancy after a country improves its education system or focuses more on schooling</a:t>
            </a:r>
          </a:p>
          <a:p>
            <a:pPr marL="171450" indent="-171450">
              <a:buFont typeface="Arial" panose="020B0604020202020204" pitchFamily="34" charset="0"/>
              <a:buChar char="•"/>
            </a:pPr>
            <a:r>
              <a:rPr lang="en-US" dirty="0"/>
              <a:t>Both trending similarly indicating that there is strong correlation between education and a country’s life expectancy for developing countries</a:t>
            </a:r>
          </a:p>
        </p:txBody>
      </p:sp>
      <p:sp>
        <p:nvSpPr>
          <p:cNvPr id="4" name="Slide Number Placeholder 3"/>
          <p:cNvSpPr>
            <a:spLocks noGrp="1"/>
          </p:cNvSpPr>
          <p:nvPr>
            <p:ph type="sldNum" sz="quarter" idx="5"/>
          </p:nvPr>
        </p:nvSpPr>
        <p:spPr/>
        <p:txBody>
          <a:bodyPr/>
          <a:lstStyle/>
          <a:p>
            <a:fld id="{2C052AD6-045D-4B63-A45C-D242A7CB2427}" type="slidenum">
              <a:rPr lang="en-US" smtClean="0"/>
              <a:t>8</a:t>
            </a:fld>
            <a:endParaRPr lang="en-US"/>
          </a:p>
        </p:txBody>
      </p:sp>
    </p:spTree>
    <p:extLst>
      <p:ext uri="{BB962C8B-B14F-4D97-AF65-F5344CB8AC3E}">
        <p14:creationId xmlns:p14="http://schemas.microsoft.com/office/powerpoint/2010/main" val="3150997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Less uniform relationship for the developed countries</a:t>
            </a:r>
          </a:p>
          <a:p>
            <a:pPr marL="171450" indent="-171450">
              <a:buFont typeface="Arial" panose="020B0604020202020204" pitchFamily="34" charset="0"/>
              <a:buChar char="•"/>
            </a:pPr>
            <a:r>
              <a:rPr lang="en-US" dirty="0"/>
              <a:t>There are years of decreases in schooling or stagnant schooling year to year and life expectancy still increases at a fairly constant rate year over year.</a:t>
            </a:r>
          </a:p>
          <a:p>
            <a:pPr marL="171450" indent="-171450">
              <a:buFont typeface="Arial" panose="020B0604020202020204" pitchFamily="34" charset="0"/>
              <a:buChar char="•"/>
            </a:pPr>
            <a:r>
              <a:rPr lang="en-US" dirty="0"/>
              <a:t>This shows that perhaps the correlation for developing countries is misleading and maybe it is correlation and not causation (i.e. as developing countries become more developed, education and lifespan are areas that they will increase expenditure in and thus both will improve at a similar rate and in the same direction. So, a country being more “educated” does not necessarily have a causal effect on lifespan. Once the country reaches a state of being “Developed”, there is a cap on the increase in a country’s education while improvements in other areas will continue to increase life expectancy. This is why we see Life Expectancy increase at a higher rate than Schooling for Hungary, a developed country.</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C052AD6-045D-4B63-A45C-D242A7CB2427}" type="slidenum">
              <a:rPr lang="en-US" smtClean="0"/>
              <a:t>9</a:t>
            </a:fld>
            <a:endParaRPr lang="en-US"/>
          </a:p>
        </p:txBody>
      </p:sp>
    </p:spTree>
    <p:extLst>
      <p:ext uri="{BB962C8B-B14F-4D97-AF65-F5344CB8AC3E}">
        <p14:creationId xmlns:p14="http://schemas.microsoft.com/office/powerpoint/2010/main" val="2614031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Based on the data analysis, we conclude that the relationship between a country’s schooling and its life expectancy is one of correlation rather than causation. This is driven by the face that there is a weak correlation coefficient between Life Expectancy and Schooling for developed countries. This indicates that the reason there is strong correlation between life expectancy and schooling for developing countries is because both variable are increasing independent of the other as a developing country becomes more developed in the 21</a:t>
            </a:r>
            <a:r>
              <a:rPr lang="en-US" baseline="30000" dirty="0"/>
              <a:t>st</a:t>
            </a:r>
            <a:r>
              <a:rPr lang="en-US" dirty="0"/>
              <a:t> century. Countries will spend more on healthcare, vaccinations, and schooling and thus life expectancy and schooling will improve in congruence. However, I don’t believe there is a causal relationship.</a:t>
            </a:r>
          </a:p>
        </p:txBody>
      </p:sp>
      <p:sp>
        <p:nvSpPr>
          <p:cNvPr id="4" name="Slide Number Placeholder 3"/>
          <p:cNvSpPr>
            <a:spLocks noGrp="1"/>
          </p:cNvSpPr>
          <p:nvPr>
            <p:ph type="sldNum" sz="quarter" idx="5"/>
          </p:nvPr>
        </p:nvSpPr>
        <p:spPr/>
        <p:txBody>
          <a:bodyPr/>
          <a:lstStyle/>
          <a:p>
            <a:fld id="{2C052AD6-045D-4B63-A45C-D242A7CB2427}" type="slidenum">
              <a:rPr lang="en-US" smtClean="0"/>
              <a:t>10</a:t>
            </a:fld>
            <a:endParaRPr lang="en-US"/>
          </a:p>
        </p:txBody>
      </p:sp>
    </p:spTree>
    <p:extLst>
      <p:ext uri="{BB962C8B-B14F-4D97-AF65-F5344CB8AC3E}">
        <p14:creationId xmlns:p14="http://schemas.microsoft.com/office/powerpoint/2010/main" val="2495571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2/2/2021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38410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2/2/2021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34552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2/2/2021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43201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2/2/2021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38393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2/2/2021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72072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2/2/2021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47766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2/2/2021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66560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2/2/2021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46920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2/2/2021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35936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2/2/2021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23408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2/2/2021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90847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2/2/2021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87781171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FBFC6891-CBA5-427E-98AC-BF56BB033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E236A0FA-21A8-4E1B-904A-BDA01D3BC7A2}"/>
              </a:ext>
            </a:extLst>
          </p:cNvPr>
          <p:cNvSpPr>
            <a:spLocks noGrp="1"/>
          </p:cNvSpPr>
          <p:nvPr>
            <p:ph type="ctrTitle"/>
          </p:nvPr>
        </p:nvSpPr>
        <p:spPr>
          <a:xfrm>
            <a:off x="1198181" y="4087571"/>
            <a:ext cx="4795282" cy="2031941"/>
          </a:xfrm>
        </p:spPr>
        <p:txBody>
          <a:bodyPr vert="horz" lIns="91440" tIns="45720" rIns="91440" bIns="45720" rtlCol="0" anchor="ctr">
            <a:normAutofit/>
          </a:bodyPr>
          <a:lstStyle/>
          <a:p>
            <a:pPr algn="l">
              <a:lnSpc>
                <a:spcPct val="90000"/>
              </a:lnSpc>
            </a:pPr>
            <a:r>
              <a:rPr lang="en-US" sz="3400" kern="1200" dirty="0">
                <a:solidFill>
                  <a:schemeClr val="tx2"/>
                </a:solidFill>
                <a:latin typeface="+mj-lt"/>
                <a:ea typeface="+mj-ea"/>
                <a:cs typeface="+mj-cs"/>
              </a:rPr>
              <a:t>Life Expectancy: Unpacking the Primary Drivers of a Long Life</a:t>
            </a:r>
          </a:p>
        </p:txBody>
      </p:sp>
      <p:grpSp>
        <p:nvGrpSpPr>
          <p:cNvPr id="39" name="Bottom RIght">
            <a:extLst>
              <a:ext uri="{FF2B5EF4-FFF2-40B4-BE49-F238E27FC236}">
                <a16:creationId xmlns:a16="http://schemas.microsoft.com/office/drawing/2014/main" id="{F4436A75-A020-494B-B70E-85CBD21EA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40" name="Freeform: Shape 39">
              <a:extLst>
                <a:ext uri="{FF2B5EF4-FFF2-40B4-BE49-F238E27FC236}">
                  <a16:creationId xmlns:a16="http://schemas.microsoft.com/office/drawing/2014/main" id="{4D9AC34A-4733-4246-B384-5BBE066AB1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1" name="Graphic 157">
              <a:extLst>
                <a:ext uri="{FF2B5EF4-FFF2-40B4-BE49-F238E27FC236}">
                  <a16:creationId xmlns:a16="http://schemas.microsoft.com/office/drawing/2014/main" id="{C84724B9-1248-4CA6-931C-9B9E6300498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3" name="Freeform: Shape 42">
                <a:extLst>
                  <a:ext uri="{FF2B5EF4-FFF2-40B4-BE49-F238E27FC236}">
                    <a16:creationId xmlns:a16="http://schemas.microsoft.com/office/drawing/2014/main" id="{4C9DE4C6-CB01-4D68-93A6-8607C5D23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C59DA521-D2B0-460E-983D-FAE00EFB2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09CECFA9-7A18-4264-BC92-C7C99477A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701834A6-ABDA-4C9E-A44A-7D52EEDBE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3B3C39CA-57CB-43E8-89BC-497ECBAFB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1B05384B-92F3-4CC1-8748-7BFCD27B7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C7E4B4AC-919A-46C3-A98F-B36F103A2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42" name="Freeform: Shape 41">
              <a:extLst>
                <a:ext uri="{FF2B5EF4-FFF2-40B4-BE49-F238E27FC236}">
                  <a16:creationId xmlns:a16="http://schemas.microsoft.com/office/drawing/2014/main" id="{EB61039B-1FD3-401E-83AC-C05C971D1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4" name="Picture 3">
            <a:extLst>
              <a:ext uri="{FF2B5EF4-FFF2-40B4-BE49-F238E27FC236}">
                <a16:creationId xmlns:a16="http://schemas.microsoft.com/office/drawing/2014/main" id="{5CA33D6F-2E2A-4552-B2B3-EB9A461677A7}"/>
              </a:ext>
            </a:extLst>
          </p:cNvPr>
          <p:cNvPicPr>
            <a:picLocks noChangeAspect="1"/>
          </p:cNvPicPr>
          <p:nvPr/>
        </p:nvPicPr>
        <p:blipFill rotWithShape="1">
          <a:blip r:embed="rId2"/>
          <a:srcRect t="29941" r="-2" b="35288"/>
          <a:stretch/>
        </p:blipFill>
        <p:spPr>
          <a:xfrm>
            <a:off x="619840" y="10"/>
            <a:ext cx="11084189" cy="3854020"/>
          </a:xfrm>
          <a:custGeom>
            <a:avLst/>
            <a:gdLst/>
            <a:ahLst/>
            <a:cxnLst/>
            <a:rect l="l" t="t" r="r" b="b"/>
            <a:pathLst>
              <a:path w="11084189" h="3854030">
                <a:moveTo>
                  <a:pt x="0" y="0"/>
                </a:moveTo>
                <a:lnTo>
                  <a:pt x="11084189" y="0"/>
                </a:lnTo>
                <a:lnTo>
                  <a:pt x="11061526" y="105743"/>
                </a:lnTo>
                <a:cubicBezTo>
                  <a:pt x="10536187" y="2244886"/>
                  <a:pt x="8264669" y="3854030"/>
                  <a:pt x="5542096" y="3854030"/>
                </a:cubicBezTo>
                <a:cubicBezTo>
                  <a:pt x="2819521" y="3854030"/>
                  <a:pt x="548003" y="2244886"/>
                  <a:pt x="22664" y="105743"/>
                </a:cubicBezTo>
                <a:close/>
              </a:path>
            </a:pathLst>
          </a:custGeom>
        </p:spPr>
      </p:pic>
      <p:grpSp>
        <p:nvGrpSpPr>
          <p:cNvPr id="51" name="Top Left">
            <a:extLst>
              <a:ext uri="{FF2B5EF4-FFF2-40B4-BE49-F238E27FC236}">
                <a16:creationId xmlns:a16="http://schemas.microsoft.com/office/drawing/2014/main" id="{DB8ED0A1-FF45-4EE6-ADE8-2F2ED0D394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52" name="Freeform: Shape 51">
              <a:extLst>
                <a:ext uri="{FF2B5EF4-FFF2-40B4-BE49-F238E27FC236}">
                  <a16:creationId xmlns:a16="http://schemas.microsoft.com/office/drawing/2014/main" id="{71A8A514-3FF4-4ADA-AF55-B44C969B5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AEDA4578-CC87-43DF-B783-3B5D770C3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FB4F1C15-5B2E-483A-AA12-C47B50007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AEF72001-4788-44E6-8592-7099340CA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EA8C8919-696C-4290-B3EE-DDC5EDA43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437F8271-7580-41CA-B352-6393A3EA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1E1B97F8-5B65-43A1-9BC3-FEF0AD7C7A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3" name="Subtitle 2">
            <a:extLst>
              <a:ext uri="{FF2B5EF4-FFF2-40B4-BE49-F238E27FC236}">
                <a16:creationId xmlns:a16="http://schemas.microsoft.com/office/drawing/2014/main" id="{77A53964-E5EC-4BB4-8919-21BEF508FC4F}"/>
              </a:ext>
            </a:extLst>
          </p:cNvPr>
          <p:cNvSpPr>
            <a:spLocks noGrp="1"/>
          </p:cNvSpPr>
          <p:nvPr>
            <p:ph type="subTitle" idx="1"/>
          </p:nvPr>
        </p:nvSpPr>
        <p:spPr>
          <a:xfrm>
            <a:off x="6195372" y="4088049"/>
            <a:ext cx="4977905" cy="2031475"/>
          </a:xfrm>
        </p:spPr>
        <p:txBody>
          <a:bodyPr vert="horz" lIns="91440" tIns="45720" rIns="91440" bIns="45720" rtlCol="0" anchor="ctr">
            <a:normAutofit/>
          </a:bodyPr>
          <a:lstStyle/>
          <a:p>
            <a:pPr indent="-228600" algn="l">
              <a:lnSpc>
                <a:spcPct val="100000"/>
              </a:lnSpc>
              <a:buFont typeface="Avenir Next LT Pro" panose="020B0504020202020204" pitchFamily="34" charset="0"/>
              <a:buChar char="+"/>
            </a:pPr>
            <a:r>
              <a:rPr lang="en-US" sz="1800"/>
              <a:t>Alex Ryan</a:t>
            </a:r>
          </a:p>
          <a:p>
            <a:pPr indent="-228600" algn="l">
              <a:lnSpc>
                <a:spcPct val="100000"/>
              </a:lnSpc>
              <a:buFont typeface="Avenir Next LT Pro" panose="020B0504020202020204" pitchFamily="34" charset="0"/>
              <a:buChar char="+"/>
            </a:pPr>
            <a:r>
              <a:rPr lang="en-US" sz="1800"/>
              <a:t>Catie Lutz</a:t>
            </a:r>
          </a:p>
          <a:p>
            <a:pPr indent="-228600" algn="l">
              <a:lnSpc>
                <a:spcPct val="100000"/>
              </a:lnSpc>
              <a:buFont typeface="Avenir Next LT Pro" panose="020B0504020202020204" pitchFamily="34" charset="0"/>
              <a:buChar char="+"/>
            </a:pPr>
            <a:r>
              <a:rPr lang="en-US" sz="1800"/>
              <a:t>Summer Baptiste</a:t>
            </a:r>
          </a:p>
          <a:p>
            <a:pPr indent="-228600" algn="l">
              <a:lnSpc>
                <a:spcPct val="100000"/>
              </a:lnSpc>
              <a:buFont typeface="Avenir Next LT Pro" panose="020B0504020202020204" pitchFamily="34" charset="0"/>
              <a:buChar char="+"/>
            </a:pPr>
            <a:r>
              <a:rPr lang="en-US" sz="1800"/>
              <a:t>Judy Samuels</a:t>
            </a:r>
          </a:p>
          <a:p>
            <a:pPr indent="-228600" algn="l">
              <a:lnSpc>
                <a:spcPct val="100000"/>
              </a:lnSpc>
              <a:buFont typeface="Avenir Next LT Pro" panose="020B0504020202020204" pitchFamily="34" charset="0"/>
              <a:buChar char="+"/>
            </a:pPr>
            <a:r>
              <a:rPr lang="en-US" sz="1800"/>
              <a:t>Colin O’Neill</a:t>
            </a:r>
          </a:p>
        </p:txBody>
      </p:sp>
    </p:spTree>
    <p:extLst>
      <p:ext uri="{BB962C8B-B14F-4D97-AF65-F5344CB8AC3E}">
        <p14:creationId xmlns:p14="http://schemas.microsoft.com/office/powerpoint/2010/main" val="2016760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F223C-0FCC-43BA-A99E-FF90DD0C1AB1}"/>
              </a:ext>
            </a:extLst>
          </p:cNvPr>
          <p:cNvSpPr>
            <a:spLocks noGrp="1"/>
          </p:cNvSpPr>
          <p:nvPr>
            <p:ph type="title"/>
          </p:nvPr>
        </p:nvSpPr>
        <p:spPr>
          <a:xfrm>
            <a:off x="289560" y="18255"/>
            <a:ext cx="10515600" cy="1325563"/>
          </a:xfrm>
        </p:spPr>
        <p:txBody>
          <a:bodyPr>
            <a:normAutofit fontScale="90000"/>
          </a:bodyPr>
          <a:lstStyle/>
          <a:p>
            <a:r>
              <a:rPr lang="en-US" dirty="0"/>
              <a:t>Conclusion: Life Expectancy vs. Schooling</a:t>
            </a:r>
          </a:p>
        </p:txBody>
      </p:sp>
      <p:sp>
        <p:nvSpPr>
          <p:cNvPr id="3" name="Content Placeholder 2">
            <a:extLst>
              <a:ext uri="{FF2B5EF4-FFF2-40B4-BE49-F238E27FC236}">
                <a16:creationId xmlns:a16="http://schemas.microsoft.com/office/drawing/2014/main" id="{D328FE82-30EF-4D92-A4B6-8F4E28660C1E}"/>
              </a:ext>
            </a:extLst>
          </p:cNvPr>
          <p:cNvSpPr>
            <a:spLocks noGrp="1"/>
          </p:cNvSpPr>
          <p:nvPr>
            <p:ph idx="1"/>
          </p:nvPr>
        </p:nvSpPr>
        <p:spPr>
          <a:xfrm>
            <a:off x="655320" y="1514729"/>
            <a:ext cx="10515600" cy="4351338"/>
          </a:xfrm>
        </p:spPr>
        <p:txBody>
          <a:bodyPr/>
          <a:lstStyle/>
          <a:p>
            <a:r>
              <a:rPr lang="en-US" sz="4000" dirty="0"/>
              <a:t>Strong correlation overall and specifically for developing countries</a:t>
            </a:r>
          </a:p>
          <a:p>
            <a:r>
              <a:rPr lang="en-US" sz="4000" dirty="0"/>
              <a:t>Weak to moderate correlation for developed countries</a:t>
            </a:r>
          </a:p>
          <a:p>
            <a:r>
              <a:rPr lang="en-US" sz="4000" dirty="0"/>
              <a:t>Correlation not causation</a:t>
            </a:r>
          </a:p>
          <a:p>
            <a:endParaRPr lang="en-US" dirty="0"/>
          </a:p>
        </p:txBody>
      </p:sp>
    </p:spTree>
    <p:extLst>
      <p:ext uri="{BB962C8B-B14F-4D97-AF65-F5344CB8AC3E}">
        <p14:creationId xmlns:p14="http://schemas.microsoft.com/office/powerpoint/2010/main" val="1205530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9" name="Top left">
            <a:extLst>
              <a:ext uri="{FF2B5EF4-FFF2-40B4-BE49-F238E27FC236}">
                <a16:creationId xmlns:a16="http://schemas.microsoft.com/office/drawing/2014/main" id="{E4A71F22-0E43-4930-8185-0D8C173634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0" name="Freeform: Shape 39">
              <a:extLst>
                <a:ext uri="{FF2B5EF4-FFF2-40B4-BE49-F238E27FC236}">
                  <a16:creationId xmlns:a16="http://schemas.microsoft.com/office/drawing/2014/main" id="{E337B2BE-9368-41E7-B9D3-4F1F971F94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Freeform: Shape 40">
              <a:extLst>
                <a:ext uri="{FF2B5EF4-FFF2-40B4-BE49-F238E27FC236}">
                  <a16:creationId xmlns:a16="http://schemas.microsoft.com/office/drawing/2014/main" id="{C7EDF3EA-3138-4266-8511-D57CECF0A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EA12DCF8-5403-4AA2-818F-2DF853DC1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AD89B414-72F6-4409-A12B-4F23F1CE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214BA161-43C1-4B9D-A341-694B88127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B211E8CC-9B3E-4E58-821A-069B7C109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B29FA542-0294-4239-B976-E5D20656C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EA9045A3-208C-4023-9F44-D62234135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68D4826F-D05D-4313-9DDF-8DF8C65120F2}"/>
              </a:ext>
            </a:extLst>
          </p:cNvPr>
          <p:cNvSpPr>
            <a:spLocks noGrp="1"/>
          </p:cNvSpPr>
          <p:nvPr>
            <p:ph type="title"/>
          </p:nvPr>
        </p:nvSpPr>
        <p:spPr>
          <a:xfrm>
            <a:off x="996275" y="163350"/>
            <a:ext cx="5996619" cy="2065889"/>
          </a:xfrm>
        </p:spPr>
        <p:txBody>
          <a:bodyPr vert="horz" lIns="91440" tIns="45720" rIns="91440" bIns="45720" rtlCol="0" anchor="ctr">
            <a:normAutofit/>
          </a:bodyPr>
          <a:lstStyle/>
          <a:p>
            <a:r>
              <a:rPr lang="en-US" sz="5400" kern="1200">
                <a:solidFill>
                  <a:schemeClr val="tx2"/>
                </a:solidFill>
                <a:latin typeface="+mj-lt"/>
                <a:ea typeface="+mj-ea"/>
                <a:cs typeface="+mj-cs"/>
              </a:rPr>
              <a:t>Data Cleaning</a:t>
            </a:r>
          </a:p>
        </p:txBody>
      </p:sp>
      <p:grpSp>
        <p:nvGrpSpPr>
          <p:cNvPr id="49" name="Cross">
            <a:extLst>
              <a:ext uri="{FF2B5EF4-FFF2-40B4-BE49-F238E27FC236}">
                <a16:creationId xmlns:a16="http://schemas.microsoft.com/office/drawing/2014/main" id="{1EDF0462-C0C2-4E84-A7EA-8EE60CEFF6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0" name="Straight Connector 49">
              <a:extLst>
                <a:ext uri="{FF2B5EF4-FFF2-40B4-BE49-F238E27FC236}">
                  <a16:creationId xmlns:a16="http://schemas.microsoft.com/office/drawing/2014/main" id="{DD5894EA-1641-49CE-AE6E-B9522736A0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8C6415EB-8C9A-4F1B-A459-64B94A8651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6" name="Graphic 5" descr="Mop and bucket">
            <a:extLst>
              <a:ext uri="{FF2B5EF4-FFF2-40B4-BE49-F238E27FC236}">
                <a16:creationId xmlns:a16="http://schemas.microsoft.com/office/drawing/2014/main" id="{766B34EC-8039-4B29-A4C9-5D2765E590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36153" y="2385716"/>
            <a:ext cx="3919694" cy="3919694"/>
          </a:xfrm>
          <a:prstGeom prst="rect">
            <a:avLst/>
          </a:prstGeom>
        </p:spPr>
      </p:pic>
      <p:grpSp>
        <p:nvGrpSpPr>
          <p:cNvPr id="53" name="Bottom Right">
            <a:extLst>
              <a:ext uri="{FF2B5EF4-FFF2-40B4-BE49-F238E27FC236}">
                <a16:creationId xmlns:a16="http://schemas.microsoft.com/office/drawing/2014/main" id="{B798A610-8506-4BC1-8108-8E1A31CAB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4" name="Freeform: Shape 53">
              <a:extLst>
                <a:ext uri="{FF2B5EF4-FFF2-40B4-BE49-F238E27FC236}">
                  <a16:creationId xmlns:a16="http://schemas.microsoft.com/office/drawing/2014/main" id="{5C72D714-A610-482A-B26E-C679E9535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5" name="Graphic 157">
              <a:extLst>
                <a:ext uri="{FF2B5EF4-FFF2-40B4-BE49-F238E27FC236}">
                  <a16:creationId xmlns:a16="http://schemas.microsoft.com/office/drawing/2014/main" id="{D7EF30A6-8E6C-417A-B645-4EC7F0B3824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7" name="Freeform: Shape 56">
                <a:extLst>
                  <a:ext uri="{FF2B5EF4-FFF2-40B4-BE49-F238E27FC236}">
                    <a16:creationId xmlns:a16="http://schemas.microsoft.com/office/drawing/2014/main" id="{17D377E0-C3CC-48DC-B73B-09CEEDE39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80E2DF20-A9FD-4B82-8673-1091B4C00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2425BAEB-7B00-4394-8302-CF2DEA744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4917EE8E-E8BC-42F3-BEE3-2F84E8F64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B8647303-59FF-4A2B-8D6D-FB229E659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7BD597AB-C6D9-437D-BBFE-8007D4ED0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4FA09AC9-DA2A-4216-BBFD-96E701FB8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6" name="Freeform: Shape 55">
              <a:extLst>
                <a:ext uri="{FF2B5EF4-FFF2-40B4-BE49-F238E27FC236}">
                  <a16:creationId xmlns:a16="http://schemas.microsoft.com/office/drawing/2014/main" id="{A8AD4A98-C6D7-49C8-A31E-29C6DB7C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149531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75B5C-615A-443D-83EB-C9F9E6C760B7}"/>
              </a:ext>
            </a:extLst>
          </p:cNvPr>
          <p:cNvSpPr>
            <a:spLocks noGrp="1"/>
          </p:cNvSpPr>
          <p:nvPr>
            <p:ph type="title"/>
          </p:nvPr>
        </p:nvSpPr>
        <p:spPr/>
        <p:txBody>
          <a:bodyPr/>
          <a:lstStyle/>
          <a:p>
            <a:r>
              <a:rPr lang="en-US" dirty="0"/>
              <a:t>Broad Overview	</a:t>
            </a:r>
          </a:p>
        </p:txBody>
      </p:sp>
      <p:pic>
        <p:nvPicPr>
          <p:cNvPr id="4" name="Picture 3" descr="Chart, scatter chart&#10;&#10;Description automatically generated">
            <a:extLst>
              <a:ext uri="{FF2B5EF4-FFF2-40B4-BE49-F238E27FC236}">
                <a16:creationId xmlns:a16="http://schemas.microsoft.com/office/drawing/2014/main" id="{FB0B221D-34A8-45FD-BEC8-6262E544EE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1152" y="1690688"/>
            <a:ext cx="6969696" cy="4646464"/>
          </a:xfrm>
          <a:prstGeom prst="rect">
            <a:avLst/>
          </a:prstGeom>
        </p:spPr>
      </p:pic>
    </p:spTree>
    <p:extLst>
      <p:ext uri="{BB962C8B-B14F-4D97-AF65-F5344CB8AC3E}">
        <p14:creationId xmlns:p14="http://schemas.microsoft.com/office/powerpoint/2010/main" val="2801973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32183-C81B-40B3-9766-B5FFECCEDDA2}"/>
              </a:ext>
            </a:extLst>
          </p:cNvPr>
          <p:cNvSpPr>
            <a:spLocks noGrp="1"/>
          </p:cNvSpPr>
          <p:nvPr>
            <p:ph type="title"/>
          </p:nvPr>
        </p:nvSpPr>
        <p:spPr>
          <a:xfrm>
            <a:off x="293076" y="18255"/>
            <a:ext cx="10574215" cy="1096963"/>
          </a:xfrm>
        </p:spPr>
        <p:txBody>
          <a:bodyPr/>
          <a:lstStyle/>
          <a:p>
            <a:r>
              <a:rPr lang="en-US" dirty="0"/>
              <a:t>Education</a:t>
            </a:r>
          </a:p>
        </p:txBody>
      </p:sp>
      <p:pic>
        <p:nvPicPr>
          <p:cNvPr id="4" name="Picture 3" descr="Chart, scatter chart&#10;&#10;Description automatically generated">
            <a:extLst>
              <a:ext uri="{FF2B5EF4-FFF2-40B4-BE49-F238E27FC236}">
                <a16:creationId xmlns:a16="http://schemas.microsoft.com/office/drawing/2014/main" id="{52BF049A-DEB4-4977-94E0-0F822AF1D8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044" y="880392"/>
            <a:ext cx="8703911" cy="5802607"/>
          </a:xfrm>
          <a:prstGeom prst="rect">
            <a:avLst/>
          </a:prstGeom>
        </p:spPr>
      </p:pic>
    </p:spTree>
    <p:extLst>
      <p:ext uri="{BB962C8B-B14F-4D97-AF65-F5344CB8AC3E}">
        <p14:creationId xmlns:p14="http://schemas.microsoft.com/office/powerpoint/2010/main" val="1501355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A70BA-2967-490A-A816-163E56FFCDCF}"/>
              </a:ext>
            </a:extLst>
          </p:cNvPr>
          <p:cNvSpPr>
            <a:spLocks noGrp="1"/>
          </p:cNvSpPr>
          <p:nvPr>
            <p:ph type="title"/>
          </p:nvPr>
        </p:nvSpPr>
        <p:spPr>
          <a:xfrm>
            <a:off x="0" y="13433"/>
            <a:ext cx="11696114" cy="718087"/>
          </a:xfrm>
        </p:spPr>
        <p:txBody>
          <a:bodyPr>
            <a:normAutofit fontScale="90000"/>
          </a:bodyPr>
          <a:lstStyle/>
          <a:p>
            <a:r>
              <a:rPr lang="en-US" dirty="0"/>
              <a:t>Life Expectancy vs. Education (Consolidated)</a:t>
            </a:r>
          </a:p>
        </p:txBody>
      </p:sp>
      <p:pic>
        <p:nvPicPr>
          <p:cNvPr id="5" name="Picture 4" descr="Chart, scatter chart&#10;&#10;Description automatically generated">
            <a:extLst>
              <a:ext uri="{FF2B5EF4-FFF2-40B4-BE49-F238E27FC236}">
                <a16:creationId xmlns:a16="http://schemas.microsoft.com/office/drawing/2014/main" id="{898C199D-2340-432D-829A-F51002D378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0154" y="1104949"/>
            <a:ext cx="8229601" cy="5486400"/>
          </a:xfrm>
          <a:prstGeom prst="rect">
            <a:avLst/>
          </a:prstGeom>
        </p:spPr>
      </p:pic>
    </p:spTree>
    <p:extLst>
      <p:ext uri="{BB962C8B-B14F-4D97-AF65-F5344CB8AC3E}">
        <p14:creationId xmlns:p14="http://schemas.microsoft.com/office/powerpoint/2010/main" val="2052037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931ED-EED8-467D-81F4-74413321914E}"/>
              </a:ext>
            </a:extLst>
          </p:cNvPr>
          <p:cNvSpPr>
            <a:spLocks noGrp="1"/>
          </p:cNvSpPr>
          <p:nvPr>
            <p:ph type="title"/>
          </p:nvPr>
        </p:nvSpPr>
        <p:spPr>
          <a:xfrm>
            <a:off x="0" y="-131518"/>
            <a:ext cx="11352629" cy="1325563"/>
          </a:xfrm>
        </p:spPr>
        <p:txBody>
          <a:bodyPr>
            <a:normAutofit fontScale="90000"/>
          </a:bodyPr>
          <a:lstStyle/>
          <a:p>
            <a:r>
              <a:rPr lang="en-US" dirty="0"/>
              <a:t>Life Expectancy vs. Education (Developing)</a:t>
            </a:r>
          </a:p>
        </p:txBody>
      </p:sp>
      <p:pic>
        <p:nvPicPr>
          <p:cNvPr id="4" name="Picture 3" descr="Chart, scatter chart&#10;&#10;Description automatically generated">
            <a:extLst>
              <a:ext uri="{FF2B5EF4-FFF2-40B4-BE49-F238E27FC236}">
                <a16:creationId xmlns:a16="http://schemas.microsoft.com/office/drawing/2014/main" id="{E924C193-A58F-492A-9006-C1A68E5BC4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199" y="1194045"/>
            <a:ext cx="8229601" cy="5486400"/>
          </a:xfrm>
          <a:prstGeom prst="rect">
            <a:avLst/>
          </a:prstGeom>
        </p:spPr>
      </p:pic>
    </p:spTree>
    <p:extLst>
      <p:ext uri="{BB962C8B-B14F-4D97-AF65-F5344CB8AC3E}">
        <p14:creationId xmlns:p14="http://schemas.microsoft.com/office/powerpoint/2010/main" val="1547724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B9B5C-D29B-4F03-8A24-2719455BD04D}"/>
              </a:ext>
            </a:extLst>
          </p:cNvPr>
          <p:cNvSpPr>
            <a:spLocks noGrp="1"/>
          </p:cNvSpPr>
          <p:nvPr>
            <p:ph type="title"/>
          </p:nvPr>
        </p:nvSpPr>
        <p:spPr>
          <a:xfrm>
            <a:off x="106680" y="-108708"/>
            <a:ext cx="11231880" cy="1325563"/>
          </a:xfrm>
        </p:spPr>
        <p:txBody>
          <a:bodyPr>
            <a:normAutofit fontScale="90000"/>
          </a:bodyPr>
          <a:lstStyle/>
          <a:p>
            <a:r>
              <a:rPr lang="en-US" dirty="0"/>
              <a:t>Life Expectancy vs. Education (Developed)</a:t>
            </a:r>
          </a:p>
        </p:txBody>
      </p:sp>
      <p:pic>
        <p:nvPicPr>
          <p:cNvPr id="4" name="Picture 3" descr="Chart, scatter chart&#10;&#10;Description automatically generated">
            <a:extLst>
              <a:ext uri="{FF2B5EF4-FFF2-40B4-BE49-F238E27FC236}">
                <a16:creationId xmlns:a16="http://schemas.microsoft.com/office/drawing/2014/main" id="{EDCDD724-5F4B-46A5-8304-4CA7177F5A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199" y="962367"/>
            <a:ext cx="8229601" cy="5486400"/>
          </a:xfrm>
          <a:prstGeom prst="rect">
            <a:avLst/>
          </a:prstGeom>
        </p:spPr>
      </p:pic>
    </p:spTree>
    <p:extLst>
      <p:ext uri="{BB962C8B-B14F-4D97-AF65-F5344CB8AC3E}">
        <p14:creationId xmlns:p14="http://schemas.microsoft.com/office/powerpoint/2010/main" val="1094882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Freeform: Shape 1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 name="Freeform: Shape 1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 name="Freeform: Shape 1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8" name="Freeform: Shape 2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6" name="Rectangle 35">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0" name="Top left">
            <a:extLst>
              <a:ext uri="{FF2B5EF4-FFF2-40B4-BE49-F238E27FC236}">
                <a16:creationId xmlns:a16="http://schemas.microsoft.com/office/drawing/2014/main" id="{4210BA9D-B4AC-4A1D-B63B-44F10A9A7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1" name="Freeform: Shape 40">
              <a:extLst>
                <a:ext uri="{FF2B5EF4-FFF2-40B4-BE49-F238E27FC236}">
                  <a16:creationId xmlns:a16="http://schemas.microsoft.com/office/drawing/2014/main" id="{2AB57F67-BA3E-4168-B776-298ABEE4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Freeform: Shape 41">
              <a:extLst>
                <a:ext uri="{FF2B5EF4-FFF2-40B4-BE49-F238E27FC236}">
                  <a16:creationId xmlns:a16="http://schemas.microsoft.com/office/drawing/2014/main" id="{1A37E474-2AB5-44C2-89C5-00B18BB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3C7682BD-43A7-412C-9D1C-C253EDF7F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CE322CA5-5700-49C5-B2F4-5451AEC6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7FF4B5E5-C2CB-47A0-BDC9-D9560C77B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DC206FD4-2993-45C6-A6D2-945277425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0AC4F993-F14F-4F25-A6AB-1AD9E2A8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1CD13FF4-3251-4983-B074-BD35A9902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53008EE1-D1DC-4D5A-BA80-FF84B3D9316F}"/>
              </a:ext>
            </a:extLst>
          </p:cNvPr>
          <p:cNvSpPr>
            <a:spLocks noGrp="1"/>
          </p:cNvSpPr>
          <p:nvPr>
            <p:ph type="title"/>
          </p:nvPr>
        </p:nvSpPr>
        <p:spPr>
          <a:xfrm>
            <a:off x="1005654" y="744909"/>
            <a:ext cx="3776416" cy="3155419"/>
          </a:xfrm>
        </p:spPr>
        <p:txBody>
          <a:bodyPr vert="horz" lIns="91440" tIns="45720" rIns="91440" bIns="45720" rtlCol="0" anchor="b">
            <a:normAutofit/>
          </a:bodyPr>
          <a:lstStyle/>
          <a:p>
            <a:r>
              <a:rPr lang="en-US" sz="4600" kern="1200">
                <a:solidFill>
                  <a:schemeClr val="tx2"/>
                </a:solidFill>
                <a:latin typeface="+mj-lt"/>
                <a:ea typeface="+mj-ea"/>
                <a:cs typeface="+mj-cs"/>
              </a:rPr>
              <a:t>Deep Dive: Afghanistan</a:t>
            </a:r>
          </a:p>
        </p:txBody>
      </p:sp>
      <p:grpSp>
        <p:nvGrpSpPr>
          <p:cNvPr id="50" name="Cross">
            <a:extLst>
              <a:ext uri="{FF2B5EF4-FFF2-40B4-BE49-F238E27FC236}">
                <a16:creationId xmlns:a16="http://schemas.microsoft.com/office/drawing/2014/main" id="{80F56037-8334-4400-9C7A-A3BEFA96A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1" name="Straight Connector 50">
              <a:extLst>
                <a:ext uri="{FF2B5EF4-FFF2-40B4-BE49-F238E27FC236}">
                  <a16:creationId xmlns:a16="http://schemas.microsoft.com/office/drawing/2014/main" id="{060AD0EB-D554-49C4-9728-C64D6D6867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C9432895-644F-4E09-97C7-F8DB36AAE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54" name="Bottom Right">
            <a:extLst>
              <a:ext uri="{FF2B5EF4-FFF2-40B4-BE49-F238E27FC236}">
                <a16:creationId xmlns:a16="http://schemas.microsoft.com/office/drawing/2014/main" id="{6B310A71-665E-47AB-9D80-2D90F7D92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5" name="Freeform: Shape 54">
              <a:extLst>
                <a:ext uri="{FF2B5EF4-FFF2-40B4-BE49-F238E27FC236}">
                  <a16:creationId xmlns:a16="http://schemas.microsoft.com/office/drawing/2014/main" id="{6AD1AF10-782F-4908-A718-EA87EC717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6" name="Graphic 157">
              <a:extLst>
                <a:ext uri="{FF2B5EF4-FFF2-40B4-BE49-F238E27FC236}">
                  <a16:creationId xmlns:a16="http://schemas.microsoft.com/office/drawing/2014/main" id="{A935357A-B553-44CD-9376-FE1E605750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8" name="Freeform: Shape 57">
                <a:extLst>
                  <a:ext uri="{FF2B5EF4-FFF2-40B4-BE49-F238E27FC236}">
                    <a16:creationId xmlns:a16="http://schemas.microsoft.com/office/drawing/2014/main" id="{71A180B9-74EE-45CB-8BC1-41E1C0758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D0ED6DBC-425A-4959-8ACF-4263EEF24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1B431B70-9FAD-408D-890D-646D4840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8E532E75-ACFE-4179-B41D-039B3B768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1C81F463-8260-4AAF-9233-3FE29293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5D51C233-AAFA-43B0-85ED-E42E8DE5E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0D7BBAB6-5F70-4658-9F1E-4F56C83F0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7" name="Freeform: Shape 56">
              <a:extLst>
                <a:ext uri="{FF2B5EF4-FFF2-40B4-BE49-F238E27FC236}">
                  <a16:creationId xmlns:a16="http://schemas.microsoft.com/office/drawing/2014/main" id="{2FADCFE9-3879-4BEB-8C66-8CDE96527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4" name="Picture 3" descr="Chart, line chart&#10;&#10;Description automatically generated">
            <a:extLst>
              <a:ext uri="{FF2B5EF4-FFF2-40B4-BE49-F238E27FC236}">
                <a16:creationId xmlns:a16="http://schemas.microsoft.com/office/drawing/2014/main" id="{55F91A1F-CC2B-4665-BAD1-36A3B4F7CD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8172" y="1224859"/>
            <a:ext cx="6107210" cy="4071473"/>
          </a:xfrm>
          <a:prstGeom prst="rect">
            <a:avLst/>
          </a:prstGeom>
        </p:spPr>
      </p:pic>
    </p:spTree>
    <p:extLst>
      <p:ext uri="{BB962C8B-B14F-4D97-AF65-F5344CB8AC3E}">
        <p14:creationId xmlns:p14="http://schemas.microsoft.com/office/powerpoint/2010/main" val="3595360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Freeform: Shape 13">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8" name="Freeform: Shape 17">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1" name="Freeform: Shape 20">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9"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0" name="Freeform: Shape 29">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8" name="Rectangle 37">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39">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2" name="Top left">
            <a:extLst>
              <a:ext uri="{FF2B5EF4-FFF2-40B4-BE49-F238E27FC236}">
                <a16:creationId xmlns:a16="http://schemas.microsoft.com/office/drawing/2014/main" id="{4210BA9D-B4AC-4A1D-B63B-44F10A9A7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3" name="Freeform: Shape 42">
              <a:extLst>
                <a:ext uri="{FF2B5EF4-FFF2-40B4-BE49-F238E27FC236}">
                  <a16:creationId xmlns:a16="http://schemas.microsoft.com/office/drawing/2014/main" id="{2AB57F67-BA3E-4168-B776-298ABEE4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4" name="Freeform: Shape 43">
              <a:extLst>
                <a:ext uri="{FF2B5EF4-FFF2-40B4-BE49-F238E27FC236}">
                  <a16:creationId xmlns:a16="http://schemas.microsoft.com/office/drawing/2014/main" id="{1A37E474-2AB5-44C2-89C5-00B18BB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3C7682BD-43A7-412C-9D1C-C253EDF7F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CE322CA5-5700-49C5-B2F4-5451AEC6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7FF4B5E5-C2CB-47A0-BDC9-D9560C77B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DC206FD4-2993-45C6-A6D2-945277425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0AC4F993-F14F-4F25-A6AB-1AD9E2A8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1CD13FF4-3251-4983-B074-BD35A9902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26F47AA5-6948-4BBA-96C7-74EF4D6908CC}"/>
              </a:ext>
            </a:extLst>
          </p:cNvPr>
          <p:cNvSpPr>
            <a:spLocks noGrp="1"/>
          </p:cNvSpPr>
          <p:nvPr>
            <p:ph type="title"/>
          </p:nvPr>
        </p:nvSpPr>
        <p:spPr>
          <a:xfrm>
            <a:off x="1005654" y="744909"/>
            <a:ext cx="3776416" cy="3155419"/>
          </a:xfrm>
        </p:spPr>
        <p:txBody>
          <a:bodyPr vert="horz" lIns="91440" tIns="45720" rIns="91440" bIns="45720" rtlCol="0" anchor="b">
            <a:normAutofit/>
          </a:bodyPr>
          <a:lstStyle/>
          <a:p>
            <a:r>
              <a:rPr lang="en-US" sz="5400" kern="1200">
                <a:solidFill>
                  <a:schemeClr val="tx2"/>
                </a:solidFill>
                <a:latin typeface="+mj-lt"/>
                <a:ea typeface="+mj-ea"/>
                <a:cs typeface="+mj-cs"/>
              </a:rPr>
              <a:t>Deep Dive: Hungary</a:t>
            </a:r>
          </a:p>
        </p:txBody>
      </p:sp>
      <p:grpSp>
        <p:nvGrpSpPr>
          <p:cNvPr id="52" name="Cross">
            <a:extLst>
              <a:ext uri="{FF2B5EF4-FFF2-40B4-BE49-F238E27FC236}">
                <a16:creationId xmlns:a16="http://schemas.microsoft.com/office/drawing/2014/main" id="{80F56037-8334-4400-9C7A-A3BEFA96A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3" name="Straight Connector 52">
              <a:extLst>
                <a:ext uri="{FF2B5EF4-FFF2-40B4-BE49-F238E27FC236}">
                  <a16:creationId xmlns:a16="http://schemas.microsoft.com/office/drawing/2014/main" id="{060AD0EB-D554-49C4-9728-C64D6D6867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C9432895-644F-4E09-97C7-F8DB36AAE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56" name="Bottom Right">
            <a:extLst>
              <a:ext uri="{FF2B5EF4-FFF2-40B4-BE49-F238E27FC236}">
                <a16:creationId xmlns:a16="http://schemas.microsoft.com/office/drawing/2014/main" id="{6B310A71-665E-47AB-9D80-2D90F7D92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7" name="Freeform: Shape 56">
              <a:extLst>
                <a:ext uri="{FF2B5EF4-FFF2-40B4-BE49-F238E27FC236}">
                  <a16:creationId xmlns:a16="http://schemas.microsoft.com/office/drawing/2014/main" id="{6AD1AF10-782F-4908-A718-EA87EC717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8" name="Graphic 157">
              <a:extLst>
                <a:ext uri="{FF2B5EF4-FFF2-40B4-BE49-F238E27FC236}">
                  <a16:creationId xmlns:a16="http://schemas.microsoft.com/office/drawing/2014/main" id="{A935357A-B553-44CD-9376-FE1E605750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0" name="Freeform: Shape 59">
                <a:extLst>
                  <a:ext uri="{FF2B5EF4-FFF2-40B4-BE49-F238E27FC236}">
                    <a16:creationId xmlns:a16="http://schemas.microsoft.com/office/drawing/2014/main" id="{71A180B9-74EE-45CB-8BC1-41E1C0758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D0ED6DBC-425A-4959-8ACF-4263EEF24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1B431B70-9FAD-408D-890D-646D4840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8E532E75-ACFE-4179-B41D-039B3B768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1C81F463-8260-4AAF-9233-3FE29293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5D51C233-AAFA-43B0-85ED-E42E8DE5E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0D7BBAB6-5F70-4658-9F1E-4F56C83F0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9" name="Freeform: Shape 58">
              <a:extLst>
                <a:ext uri="{FF2B5EF4-FFF2-40B4-BE49-F238E27FC236}">
                  <a16:creationId xmlns:a16="http://schemas.microsoft.com/office/drawing/2014/main" id="{2FADCFE9-3879-4BEB-8C66-8CDE96527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4" name="Picture 3" descr="Chart, line chart&#10;&#10;Description automatically generated">
            <a:extLst>
              <a:ext uri="{FF2B5EF4-FFF2-40B4-BE49-F238E27FC236}">
                <a16:creationId xmlns:a16="http://schemas.microsoft.com/office/drawing/2014/main" id="{20966AEC-EF1C-4266-8DA3-88E6EECA6A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8915" y="1244757"/>
            <a:ext cx="6765593" cy="4353785"/>
          </a:xfrm>
          <a:prstGeom prst="rect">
            <a:avLst/>
          </a:prstGeom>
        </p:spPr>
      </p:pic>
    </p:spTree>
    <p:extLst>
      <p:ext uri="{BB962C8B-B14F-4D97-AF65-F5344CB8AC3E}">
        <p14:creationId xmlns:p14="http://schemas.microsoft.com/office/powerpoint/2010/main" val="2162948179"/>
      </p:ext>
    </p:extLst>
  </p:cSld>
  <p:clrMapOvr>
    <a:masterClrMapping/>
  </p:clrMapOvr>
</p:sld>
</file>

<file path=ppt/theme/theme1.xml><?xml version="1.0" encoding="utf-8"?>
<a:theme xmlns:a="http://schemas.openxmlformats.org/drawingml/2006/main" name="ExploreVTI">
  <a:themeElements>
    <a:clrScheme name="AnalogousFromLightSeed_2SEEDS">
      <a:dk1>
        <a:srgbClr val="000000"/>
      </a:dk1>
      <a:lt1>
        <a:srgbClr val="FFFFFF"/>
      </a:lt1>
      <a:dk2>
        <a:srgbClr val="412624"/>
      </a:dk2>
      <a:lt2>
        <a:srgbClr val="E8E2E2"/>
      </a:lt2>
      <a:accent1>
        <a:srgbClr val="75A8AB"/>
      </a:accent1>
      <a:accent2>
        <a:srgbClr val="81AA9B"/>
      </a:accent2>
      <a:accent3>
        <a:srgbClr val="87A4BE"/>
      </a:accent3>
      <a:accent4>
        <a:srgbClr val="BA7F94"/>
      </a:accent4>
      <a:accent5>
        <a:srgbClr val="C59793"/>
      </a:accent5>
      <a:accent6>
        <a:srgbClr val="BA9B7F"/>
      </a:accent6>
      <a:hlink>
        <a:srgbClr val="AE6D69"/>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1085</Words>
  <Application>Microsoft Office PowerPoint</Application>
  <PresentationFormat>Widescreen</PresentationFormat>
  <Paragraphs>65</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Avenir Next LT Pro</vt:lpstr>
      <vt:lpstr>AvenirNext LT Pro Medium</vt:lpstr>
      <vt:lpstr>Calibri</vt:lpstr>
      <vt:lpstr>Sagona Book</vt:lpstr>
      <vt:lpstr>ExploreVTI</vt:lpstr>
      <vt:lpstr>Life Expectancy: Unpacking the Primary Drivers of a Long Life</vt:lpstr>
      <vt:lpstr>Data Cleaning</vt:lpstr>
      <vt:lpstr>Broad Overview </vt:lpstr>
      <vt:lpstr>Education</vt:lpstr>
      <vt:lpstr>Life Expectancy vs. Education (Consolidated)</vt:lpstr>
      <vt:lpstr>Life Expectancy vs. Education (Developing)</vt:lpstr>
      <vt:lpstr>Life Expectancy vs. Education (Developed)</vt:lpstr>
      <vt:lpstr>Deep Dive: Afghanistan</vt:lpstr>
      <vt:lpstr>Deep Dive: Hungary</vt:lpstr>
      <vt:lpstr>Conclusion: Life Expectancy vs. Schooling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Expectancy: Unpacking the Primary Drivers of a Long Life</dc:title>
  <dc:creator>Colin O'Neill</dc:creator>
  <cp:lastModifiedBy>Colin O'Neill</cp:lastModifiedBy>
  <cp:revision>9</cp:revision>
  <dcterms:created xsi:type="dcterms:W3CDTF">2021-02-02T22:38:00Z</dcterms:created>
  <dcterms:modified xsi:type="dcterms:W3CDTF">2021-02-02T23:20:38Z</dcterms:modified>
</cp:coreProperties>
</file>