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69" r:id="rId3"/>
    <p:sldId id="265" r:id="rId4"/>
    <p:sldId id="266" r:id="rId5"/>
    <p:sldId id="267" r:id="rId6"/>
    <p:sldId id="268" r:id="rId7"/>
    <p:sldId id="258" r:id="rId8"/>
    <p:sldId id="259"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6085" autoAdjust="0"/>
  </p:normalViewPr>
  <p:slideViewPr>
    <p:cSldViewPr snapToGrid="0">
      <p:cViewPr varScale="1">
        <p:scale>
          <a:sx n="62" d="100"/>
          <a:sy n="62"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dirty="0"/>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 csv of life expectancy data compiled by the World Health Organization</a:t>
            </a:r>
          </a:p>
          <a:p>
            <a:pPr marL="171450" indent="-171450">
              <a:buFont typeface="Arial" panose="020B0604020202020204" pitchFamily="34" charset="0"/>
              <a:buChar char="•"/>
            </a:pPr>
            <a:r>
              <a:rPr lang="en-US" dirty="0"/>
              <a:t>Do a df.columns in order to get view into how many columns are in the dataset and determine which variables/columns are most vital for our life expectancy analysis</a:t>
            </a:r>
          </a:p>
          <a:p>
            <a:pPr marL="628650" lvl="1" indent="-171450">
              <a:buFont typeface="Arial" panose="020B0604020202020204" pitchFamily="34" charset="0"/>
              <a:buChar char="•"/>
            </a:pPr>
            <a:r>
              <a:rPr lang="en-US" dirty="0"/>
              <a:t>We chose *insert variables that we chose as a team*</a:t>
            </a:r>
          </a:p>
          <a:p>
            <a:pPr marL="171450" indent="-171450">
              <a:buFont typeface="Arial" panose="020B0604020202020204" pitchFamily="34" charset="0"/>
              <a:buChar char="•"/>
            </a:pPr>
            <a:r>
              <a:rPr lang="en-US" dirty="0"/>
              <a:t>Each team member trim the columns in the dataframe to focus on their assigned column/variable</a:t>
            </a:r>
          </a:p>
          <a:p>
            <a:pPr marL="171450" indent="-171450">
              <a:buFont typeface="Arial" panose="020B0604020202020204" pitchFamily="34" charset="0"/>
              <a:buChar char="•"/>
            </a:pPr>
            <a:r>
              <a:rPr lang="en-US" dirty="0"/>
              <a:t>Do a df.count to ensure there are uniform counts in each column of your trimmed dataframe</a:t>
            </a:r>
          </a:p>
          <a:p>
            <a:pPr marL="628650" lvl="1" indent="-171450">
              <a:buFont typeface="Arial" panose="020B0604020202020204" pitchFamily="34" charset="0"/>
              <a:buChar char="•"/>
            </a:pPr>
            <a:r>
              <a:rPr lang="en-US" dirty="0"/>
              <a:t>Investigate the discrepancies</a:t>
            </a:r>
          </a:p>
          <a:p>
            <a:pPr marL="171450" lvl="0" indent="-171450">
              <a:buFont typeface="Arial" panose="020B0604020202020204" pitchFamily="34" charset="0"/>
              <a:buChar char="•"/>
            </a:pPr>
            <a:r>
              <a:rPr lang="en-US" dirty="0"/>
              <a:t>For the schooling df, there were ~160 “NaN” values and ~7 “0” values</a:t>
            </a:r>
          </a:p>
          <a:p>
            <a:pPr marL="628650" lvl="1" indent="-171450">
              <a:buFont typeface="Arial" panose="020B0604020202020204" pitchFamily="34" charset="0"/>
              <a:buChar char="•"/>
            </a:pPr>
            <a:r>
              <a:rPr lang="en-US" dirty="0"/>
              <a:t>Decided to drop these from the data rather than filling in replacement values as we still had a healthy dataset despite the rows dropped</a:t>
            </a:r>
          </a:p>
          <a:p>
            <a:pPr marL="171450" lvl="0" indent="-171450">
              <a:buFont typeface="Arial" panose="020B0604020202020204" pitchFamily="34" charset="0"/>
              <a:buChar char="•"/>
            </a:pPr>
            <a:r>
              <a:rPr lang="en-US" dirty="0"/>
              <a:t>Ended with a  clean/trimmed df of 2742 records for schooling</a:t>
            </a:r>
          </a:p>
        </p:txBody>
      </p:sp>
      <p:sp>
        <p:nvSpPr>
          <p:cNvPr id="4" name="Slide Number Placeholder 3"/>
          <p:cNvSpPr>
            <a:spLocks noGrp="1"/>
          </p:cNvSpPr>
          <p:nvPr>
            <p:ph type="sldNum" sz="quarter" idx="5"/>
          </p:nvPr>
        </p:nvSpPr>
        <p:spPr/>
        <p:txBody>
          <a:bodyPr/>
          <a:lstStyle/>
          <a:p>
            <a:fld id="{2C052AD6-045D-4B63-A45C-D242A7CB2427}" type="slidenum">
              <a:rPr lang="en-US" smtClean="0"/>
              <a:t>3</a:t>
            </a:fld>
            <a:endParaRPr lang="en-US" dirty="0"/>
          </a:p>
        </p:txBody>
      </p:sp>
    </p:spTree>
    <p:extLst>
      <p:ext uri="{BB962C8B-B14F-4D97-AF65-F5344CB8AC3E}">
        <p14:creationId xmlns:p14="http://schemas.microsoft.com/office/powerpoint/2010/main" val="415502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 (both Developing and Developed countries included in the dataset)</a:t>
            </a:r>
          </a:p>
          <a:p>
            <a:pPr marL="171450" indent="-171450">
              <a:buFont typeface="Arial" panose="020B0604020202020204" pitchFamily="34" charset="0"/>
              <a:buChar char="•"/>
            </a:pPr>
            <a:r>
              <a:rPr lang="en-US" dirty="0"/>
              <a:t>Correlation coefficient of .78 suggests strong correlation between a country’s education increases and increase in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a:p>
            <a:pPr marL="171450" indent="-171450">
              <a:buFont typeface="Arial" panose="020B0604020202020204" pitchFamily="34" charset="0"/>
              <a:buChar char="•"/>
            </a:pPr>
            <a:r>
              <a:rPr lang="en-US" dirty="0"/>
              <a:t>Whether this is causation or simply correlation is unclear, to be investigated in the next couple slides (obviously causation cannot be implied unless there is a randomized controlled experiment, but we can conjecture about the possible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7</a:t>
            </a:fld>
            <a:endParaRPr lang="en-US" dirty="0"/>
          </a:p>
        </p:txBody>
      </p:sp>
    </p:spTree>
    <p:extLst>
      <p:ext uri="{BB962C8B-B14F-4D97-AF65-F5344CB8AC3E}">
        <p14:creationId xmlns:p14="http://schemas.microsoft.com/office/powerpoint/2010/main" val="14489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 and thus show strong correlation. This is evident in the next graph, as Developed countries schooling and life expectancy showed a weak relationship, indicating that there is not causation between a countries increase in schooling and increase in life expectancy, but rather the strong correlation seen here is influenced by some confounding variable as Developing countries seek development.</a:t>
            </a:r>
          </a:p>
        </p:txBody>
      </p:sp>
      <p:sp>
        <p:nvSpPr>
          <p:cNvPr id="4" name="Slide Number Placeholder 3"/>
          <p:cNvSpPr>
            <a:spLocks noGrp="1"/>
          </p:cNvSpPr>
          <p:nvPr>
            <p:ph type="sldNum" sz="quarter" idx="5"/>
          </p:nvPr>
        </p:nvSpPr>
        <p:spPr/>
        <p:txBody>
          <a:bodyPr/>
          <a:lstStyle/>
          <a:p>
            <a:fld id="{2C052AD6-045D-4B63-A45C-D242A7CB2427}" type="slidenum">
              <a:rPr lang="en-US" smtClean="0"/>
              <a:t>8</a:t>
            </a:fld>
            <a:endParaRPr lang="en-US" dirty="0"/>
          </a:p>
        </p:txBody>
      </p:sp>
    </p:spTree>
    <p:extLst>
      <p:ext uri="{BB962C8B-B14F-4D97-AF65-F5344CB8AC3E}">
        <p14:creationId xmlns:p14="http://schemas.microsoft.com/office/powerpoint/2010/main" val="324447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education sectors. So, we see life expectancy increasing at a faster rate than schooling (as indicated by the individual slopes of life expectancy and education over time). The higher slopes for Life expectancy in the individual over time graphs also points to additional factors outside of schooling that would increase a country’s life expectancy. The Developed countries already have strong education systems in place, so the schooling will not increase as fast as life expectancy.</a:t>
            </a:r>
          </a:p>
        </p:txBody>
      </p:sp>
      <p:sp>
        <p:nvSpPr>
          <p:cNvPr id="4" name="Slide Number Placeholder 3"/>
          <p:cNvSpPr>
            <a:spLocks noGrp="1"/>
          </p:cNvSpPr>
          <p:nvPr>
            <p:ph type="sldNum" sz="quarter" idx="5"/>
          </p:nvPr>
        </p:nvSpPr>
        <p:spPr/>
        <p:txBody>
          <a:bodyPr/>
          <a:lstStyle/>
          <a:p>
            <a:fld id="{2C052AD6-045D-4B63-A45C-D242A7CB2427}" type="slidenum">
              <a:rPr lang="en-US" smtClean="0"/>
              <a:t>9</a:t>
            </a:fld>
            <a:endParaRPr lang="en-US" dirty="0"/>
          </a:p>
        </p:txBody>
      </p:sp>
    </p:spTree>
    <p:extLst>
      <p:ext uri="{BB962C8B-B14F-4D97-AF65-F5344CB8AC3E}">
        <p14:creationId xmlns:p14="http://schemas.microsoft.com/office/powerpoint/2010/main" val="259653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data analysis, we conclude that the relationship between a country’s schooling and its life expectancy is one of correlation rather than causation. This is driven by the face that there is a weak correlation coefficient between Life Expectancy and Schooling for developed countries. This indicates that the reason there is strong correlation between life expectancy and schooling for developing countries is because both variable are increasing independent of the other as a developing country becomes more developed in the 21</a:t>
            </a:r>
            <a:r>
              <a:rPr lang="en-US" baseline="30000" dirty="0"/>
              <a:t>st</a:t>
            </a:r>
            <a:r>
              <a:rPr lang="en-US" dirty="0"/>
              <a:t> century. Countries will spend more on healthcare, vaccinations, and schooling and thus life expectancy and schooling will improve in congruence. However, I don’t believe there is a causal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10</a:t>
            </a:fld>
            <a:endParaRPr lang="en-US" dirty="0"/>
          </a:p>
        </p:txBody>
      </p:sp>
    </p:spTree>
    <p:extLst>
      <p:ext uri="{BB962C8B-B14F-4D97-AF65-F5344CB8AC3E}">
        <p14:creationId xmlns:p14="http://schemas.microsoft.com/office/powerpoint/2010/main" val="249557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2/5/2021</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2/5/2021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Global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dirty="0"/>
              <a:t>Alex Ryan</a:t>
            </a:r>
          </a:p>
          <a:p>
            <a:pPr indent="-228600" algn="l">
              <a:lnSpc>
                <a:spcPct val="100000"/>
              </a:lnSpc>
              <a:buFont typeface="Avenir Next LT Pro" panose="020B0504020202020204" pitchFamily="34" charset="0"/>
              <a:buChar char="+"/>
            </a:pPr>
            <a:r>
              <a:rPr lang="en-US" sz="1800" dirty="0"/>
              <a:t>Catie Lutz</a:t>
            </a:r>
          </a:p>
          <a:p>
            <a:pPr indent="-228600" algn="l">
              <a:lnSpc>
                <a:spcPct val="100000"/>
              </a:lnSpc>
              <a:buFont typeface="Avenir Next LT Pro" panose="020B0504020202020204" pitchFamily="34" charset="0"/>
              <a:buChar char="+"/>
            </a:pPr>
            <a:r>
              <a:rPr lang="en-US" sz="1800" dirty="0"/>
              <a:t>Summer Baptiste</a:t>
            </a:r>
          </a:p>
          <a:p>
            <a:pPr indent="-228600" algn="l">
              <a:lnSpc>
                <a:spcPct val="100000"/>
              </a:lnSpc>
              <a:buFont typeface="Avenir Next LT Pro" panose="020B0504020202020204" pitchFamily="34" charset="0"/>
              <a:buChar char="+"/>
            </a:pPr>
            <a:r>
              <a:rPr lang="en-US" sz="1800" dirty="0"/>
              <a:t>Judy Samuels</a:t>
            </a:r>
          </a:p>
          <a:p>
            <a:pPr indent="-228600" algn="l">
              <a:lnSpc>
                <a:spcPct val="100000"/>
              </a:lnSpc>
              <a:buFont typeface="Avenir Next LT Pro" panose="020B0504020202020204" pitchFamily="34" charset="0"/>
              <a:buChar char="+"/>
            </a:pPr>
            <a:r>
              <a:rPr lang="en-US" sz="1800" dirty="0"/>
              <a:t>Colin O’Neill</a:t>
            </a:r>
          </a:p>
        </p:txBody>
      </p:sp>
    </p:spTree>
    <p:extLst>
      <p:ext uri="{BB962C8B-B14F-4D97-AF65-F5344CB8AC3E}">
        <p14:creationId xmlns:p14="http://schemas.microsoft.com/office/powerpoint/2010/main" val="2016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r>
              <a:rPr lang="en-US" dirty="0"/>
              <a:t>Conclusion: Life Expectancy vs. Schooling</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lstStyle/>
          <a:p>
            <a:r>
              <a:rPr lang="en-US" sz="4000" dirty="0"/>
              <a:t>Strong correlation overall and specifically for developing countries</a:t>
            </a:r>
          </a:p>
          <a:p>
            <a:r>
              <a:rPr lang="en-US" sz="4000" dirty="0"/>
              <a:t>Weak correlation for developed countries</a:t>
            </a:r>
          </a:p>
          <a:p>
            <a:r>
              <a:rPr lang="en-US" sz="4000" dirty="0"/>
              <a:t>Correlation not causation</a:t>
            </a:r>
          </a:p>
          <a:p>
            <a:endParaRPr lang="en-US" dirty="0"/>
          </a:p>
        </p:txBody>
      </p:sp>
    </p:spTree>
    <p:extLst>
      <p:ext uri="{BB962C8B-B14F-4D97-AF65-F5344CB8AC3E}">
        <p14:creationId xmlns:p14="http://schemas.microsoft.com/office/powerpoint/2010/main" val="12055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7AF3-D9B0-4BA0-AF81-C3ED092A3144}"/>
              </a:ext>
            </a:extLst>
          </p:cNvPr>
          <p:cNvSpPr>
            <a:spLocks noGrp="1"/>
          </p:cNvSpPr>
          <p:nvPr>
            <p:ph type="title"/>
          </p:nvPr>
        </p:nvSpPr>
        <p:spPr/>
        <p:txBody>
          <a:bodyPr/>
          <a:lstStyle/>
          <a:p>
            <a:r>
              <a:rPr lang="en-US" dirty="0"/>
              <a:t>Life Expectancy vs. Schooling</a:t>
            </a:r>
          </a:p>
        </p:txBody>
      </p:sp>
      <p:sp>
        <p:nvSpPr>
          <p:cNvPr id="3" name="Content Placeholder 2">
            <a:extLst>
              <a:ext uri="{FF2B5EF4-FFF2-40B4-BE49-F238E27FC236}">
                <a16:creationId xmlns:a16="http://schemas.microsoft.com/office/drawing/2014/main" id="{0EA5464F-6484-4D22-B14C-8AD0C1D1C945}"/>
              </a:ext>
            </a:extLst>
          </p:cNvPr>
          <p:cNvSpPr>
            <a:spLocks noGrp="1"/>
          </p:cNvSpPr>
          <p:nvPr>
            <p:ph idx="1"/>
          </p:nvPr>
        </p:nvSpPr>
        <p:spPr/>
        <p:txBody>
          <a:bodyPr/>
          <a:lstStyle/>
          <a:p>
            <a:r>
              <a:rPr lang="en-US" dirty="0"/>
              <a:t>Schooling = avg. # of years of formal education per capita</a:t>
            </a:r>
          </a:p>
        </p:txBody>
      </p:sp>
      <p:pic>
        <p:nvPicPr>
          <p:cNvPr id="5" name="Picture 4" descr="A closeup photo of an open book">
            <a:extLst>
              <a:ext uri="{FF2B5EF4-FFF2-40B4-BE49-F238E27FC236}">
                <a16:creationId xmlns:a16="http://schemas.microsoft.com/office/drawing/2014/main" id="{0ABCA42B-6B35-437A-B7D5-A69B36132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809" y="2871262"/>
            <a:ext cx="6019192" cy="3986738"/>
          </a:xfrm>
          <a:prstGeom prst="rect">
            <a:avLst/>
          </a:prstGeom>
        </p:spPr>
      </p:pic>
    </p:spTree>
    <p:extLst>
      <p:ext uri="{BB962C8B-B14F-4D97-AF65-F5344CB8AC3E}">
        <p14:creationId xmlns:p14="http://schemas.microsoft.com/office/powerpoint/2010/main" val="153278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2" name="Freeform: Shape 41">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3" name="Freeform: Shape 42">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8D4826F-D05D-4313-9DDF-8DF8C65120F2}"/>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a:t>
            </a:r>
          </a:p>
        </p:txBody>
      </p:sp>
      <p:grpSp>
        <p:nvGrpSpPr>
          <p:cNvPr id="49"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Mop and bucket">
            <a:extLst>
              <a:ext uri="{FF2B5EF4-FFF2-40B4-BE49-F238E27FC236}">
                <a16:creationId xmlns:a16="http://schemas.microsoft.com/office/drawing/2014/main" id="{766B34EC-8039-4B29-A4C9-5D2765E59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6153" y="2385716"/>
            <a:ext cx="3919694" cy="3919694"/>
          </a:xfrm>
          <a:prstGeom prst="rect">
            <a:avLst/>
          </a:prstGeom>
        </p:spPr>
      </p:pic>
      <p:grpSp>
        <p:nvGrpSpPr>
          <p:cNvPr id="53"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9" name="Freeform: Shape 58">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0" name="Freeform: Shape 59">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1" name="Freeform: Shape 60">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2" name="Freeform: Shape 61">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3" name="Freeform: Shape 62">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56" name="Freeform: Shape 55">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14953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91FF85-D546-415F-8DE4-9E800F9FEDFA}"/>
              </a:ext>
            </a:extLst>
          </p:cNvPr>
          <p:cNvPicPr>
            <a:picLocks noChangeAspect="1"/>
          </p:cNvPicPr>
          <p:nvPr/>
        </p:nvPicPr>
        <p:blipFill>
          <a:blip r:embed="rId2"/>
          <a:stretch>
            <a:fillRect/>
          </a:stretch>
        </p:blipFill>
        <p:spPr>
          <a:xfrm>
            <a:off x="2555549" y="1286358"/>
            <a:ext cx="7422786" cy="4401519"/>
          </a:xfrm>
          <a:prstGeom prst="rect">
            <a:avLst/>
          </a:prstGeom>
        </p:spPr>
      </p:pic>
      <p:sp>
        <p:nvSpPr>
          <p:cNvPr id="6" name="Title 1">
            <a:extLst>
              <a:ext uri="{FF2B5EF4-FFF2-40B4-BE49-F238E27FC236}">
                <a16:creationId xmlns:a16="http://schemas.microsoft.com/office/drawing/2014/main" id="{DE9DF070-084A-4AC8-A629-8BE1BCD91B51}"/>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154471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AA2DB-1800-41F3-ACD0-603011FE097D}"/>
              </a:ext>
            </a:extLst>
          </p:cNvPr>
          <p:cNvPicPr>
            <a:picLocks noChangeAspect="1"/>
          </p:cNvPicPr>
          <p:nvPr/>
        </p:nvPicPr>
        <p:blipFill>
          <a:blip r:embed="rId2"/>
          <a:stretch>
            <a:fillRect/>
          </a:stretch>
        </p:blipFill>
        <p:spPr>
          <a:xfrm>
            <a:off x="2854342" y="1632315"/>
            <a:ext cx="6483315" cy="4267890"/>
          </a:xfrm>
          <a:prstGeom prst="rect">
            <a:avLst/>
          </a:prstGeom>
        </p:spPr>
      </p:pic>
      <p:sp>
        <p:nvSpPr>
          <p:cNvPr id="6" name="Title 1">
            <a:extLst>
              <a:ext uri="{FF2B5EF4-FFF2-40B4-BE49-F238E27FC236}">
                <a16:creationId xmlns:a16="http://schemas.microsoft.com/office/drawing/2014/main" id="{33360B72-1315-4F90-903A-EA38967AF43E}"/>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0265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656F2-19E3-4190-A91F-3338939A1695}"/>
              </a:ext>
            </a:extLst>
          </p:cNvPr>
          <p:cNvPicPr>
            <a:picLocks noChangeAspect="1"/>
          </p:cNvPicPr>
          <p:nvPr/>
        </p:nvPicPr>
        <p:blipFill>
          <a:blip r:embed="rId2"/>
          <a:stretch>
            <a:fillRect/>
          </a:stretch>
        </p:blipFill>
        <p:spPr>
          <a:xfrm>
            <a:off x="2553131" y="2093562"/>
            <a:ext cx="7520444" cy="4380328"/>
          </a:xfrm>
          <a:prstGeom prst="rect">
            <a:avLst/>
          </a:prstGeom>
        </p:spPr>
      </p:pic>
      <p:sp>
        <p:nvSpPr>
          <p:cNvPr id="6" name="Title 1">
            <a:extLst>
              <a:ext uri="{FF2B5EF4-FFF2-40B4-BE49-F238E27FC236}">
                <a16:creationId xmlns:a16="http://schemas.microsoft.com/office/drawing/2014/main" id="{AF81925E-4D64-4B78-861F-F221F51A2B47}"/>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22369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Schooling (Consolidated)</a:t>
            </a:r>
          </a:p>
        </p:txBody>
      </p:sp>
      <p:pic>
        <p:nvPicPr>
          <p:cNvPr id="4" name="Picture 3" descr="Chart, scatter chart&#10;&#10;Description automatically generated">
            <a:extLst>
              <a:ext uri="{FF2B5EF4-FFF2-40B4-BE49-F238E27FC236}">
                <a16:creationId xmlns:a16="http://schemas.microsoft.com/office/drawing/2014/main" id="{3E771EB8-BF9D-4459-B7FA-B5BE23F9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80" y="821841"/>
            <a:ext cx="9054239" cy="6036159"/>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Schooling (Developing)</a:t>
            </a:r>
          </a:p>
        </p:txBody>
      </p:sp>
      <p:pic>
        <p:nvPicPr>
          <p:cNvPr id="5" name="Picture 4" descr="Chart, scatter chart&#10;&#10;Description automatically generated">
            <a:extLst>
              <a:ext uri="{FF2B5EF4-FFF2-40B4-BE49-F238E27FC236}">
                <a16:creationId xmlns:a16="http://schemas.microsoft.com/office/drawing/2014/main" id="{85CC26E7-F1F8-438B-B8FE-E9E92C333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16" y="908373"/>
            <a:ext cx="8790768" cy="5860512"/>
          </a:xfrm>
          <a:prstGeom prst="rect">
            <a:avLst/>
          </a:prstGeom>
        </p:spPr>
      </p:pic>
    </p:spTree>
    <p:extLst>
      <p:ext uri="{BB962C8B-B14F-4D97-AF65-F5344CB8AC3E}">
        <p14:creationId xmlns:p14="http://schemas.microsoft.com/office/powerpoint/2010/main" val="15477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Schooling (Developed)</a:t>
            </a:r>
          </a:p>
        </p:txBody>
      </p:sp>
      <p:pic>
        <p:nvPicPr>
          <p:cNvPr id="5" name="Picture 4" descr="Chart, scatter chart&#10;&#10;Description automatically generated">
            <a:extLst>
              <a:ext uri="{FF2B5EF4-FFF2-40B4-BE49-F238E27FC236}">
                <a16:creationId xmlns:a16="http://schemas.microsoft.com/office/drawing/2014/main" id="{DD98B32C-4F1E-448C-A444-7AB8BC6D0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101" y="981990"/>
            <a:ext cx="8511798" cy="5674532"/>
          </a:xfrm>
          <a:prstGeom prst="rect">
            <a:avLst/>
          </a:prstGeom>
        </p:spPr>
      </p:pic>
    </p:spTree>
    <p:extLst>
      <p:ext uri="{BB962C8B-B14F-4D97-AF65-F5344CB8AC3E}">
        <p14:creationId xmlns:p14="http://schemas.microsoft.com/office/powerpoint/2010/main" val="1094882594"/>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702</Words>
  <Application>Microsoft Office PowerPoint</Application>
  <PresentationFormat>Widescreen</PresentationFormat>
  <Paragraphs>48</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Calibri</vt:lpstr>
      <vt:lpstr>Sagona Book</vt:lpstr>
      <vt:lpstr>ExploreVTI</vt:lpstr>
      <vt:lpstr>Life Expectancy: Unpacking the Global Drivers of a Long Life</vt:lpstr>
      <vt:lpstr>Life Expectancy vs. Schooling</vt:lpstr>
      <vt:lpstr>Data Cleaning</vt:lpstr>
      <vt:lpstr>Data Cleaning cont.</vt:lpstr>
      <vt:lpstr>Data Cleaning cont.</vt:lpstr>
      <vt:lpstr>Data Cleaning cont.</vt:lpstr>
      <vt:lpstr>Life Expectancy vs. Schooling (Consolidated)</vt:lpstr>
      <vt:lpstr>Life Expectancy vs. Schooling (Developing)</vt:lpstr>
      <vt:lpstr>Life Expectancy vs. Schooling (Developed)</vt:lpstr>
      <vt:lpstr>Conclusion: Life Expectancy vs. Schooling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Primary Drivers of a Long Life</dc:title>
  <dc:creator>Colin O'Neill</dc:creator>
  <cp:lastModifiedBy>Colin O'Neill</cp:lastModifiedBy>
  <cp:revision>26</cp:revision>
  <dcterms:created xsi:type="dcterms:W3CDTF">2021-02-02T22:38:00Z</dcterms:created>
  <dcterms:modified xsi:type="dcterms:W3CDTF">2021-02-05T23:47:36Z</dcterms:modified>
</cp:coreProperties>
</file>