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34"/>
  </p:notesMasterIdLst>
  <p:sldIdLst>
    <p:sldId id="256" r:id="rId2"/>
    <p:sldId id="271" r:id="rId3"/>
    <p:sldId id="269" r:id="rId4"/>
    <p:sldId id="265" r:id="rId5"/>
    <p:sldId id="266" r:id="rId6"/>
    <p:sldId id="267" r:id="rId7"/>
    <p:sldId id="268" r:id="rId8"/>
    <p:sldId id="258" r:id="rId9"/>
    <p:sldId id="259" r:id="rId10"/>
    <p:sldId id="260" r:id="rId11"/>
    <p:sldId id="264" r:id="rId12"/>
    <p:sldId id="272" r:id="rId13"/>
    <p:sldId id="293" r:id="rId14"/>
    <p:sldId id="273" r:id="rId15"/>
    <p:sldId id="275" r:id="rId16"/>
    <p:sldId id="274" r:id="rId17"/>
    <p:sldId id="291" r:id="rId18"/>
    <p:sldId id="294" r:id="rId19"/>
    <p:sldId id="295" r:id="rId20"/>
    <p:sldId id="296" r:id="rId21"/>
    <p:sldId id="278" r:id="rId22"/>
    <p:sldId id="263" r:id="rId23"/>
    <p:sldId id="279" r:id="rId24"/>
    <p:sldId id="280" r:id="rId25"/>
    <p:sldId id="262" r:id="rId26"/>
    <p:sldId id="281" r:id="rId27"/>
    <p:sldId id="282" r:id="rId28"/>
    <p:sldId id="283" r:id="rId29"/>
    <p:sldId id="284" r:id="rId30"/>
    <p:sldId id="289"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79083" autoAdjust="0"/>
  </p:normalViewPr>
  <p:slideViewPr>
    <p:cSldViewPr snapToGrid="0">
      <p:cViewPr varScale="1">
        <p:scale>
          <a:sx n="61" d="100"/>
          <a:sy n="61" d="100"/>
        </p:scale>
        <p:origin x="72"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72C2C-C84B-4109-BD94-13BFFACFD1A3}" type="datetimeFigureOut">
              <a:rPr lang="en-US" smtClean="0"/>
              <a:t>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052AD6-045D-4B63-A45C-D242A7CB2427}" type="slidenum">
              <a:rPr lang="en-US" smtClean="0"/>
              <a:t>‹#›</a:t>
            </a:fld>
            <a:endParaRPr lang="en-US" dirty="0"/>
          </a:p>
        </p:txBody>
      </p:sp>
    </p:spTree>
    <p:extLst>
      <p:ext uri="{BB962C8B-B14F-4D97-AF65-F5344CB8AC3E}">
        <p14:creationId xmlns:p14="http://schemas.microsoft.com/office/powerpoint/2010/main" val="232658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Read in a csv of life expectancy data compiled by the World Health Organization</a:t>
            </a:r>
          </a:p>
          <a:p>
            <a:pPr marL="171450" indent="-171450">
              <a:buFont typeface="Arial" panose="020B0604020202020204" pitchFamily="34" charset="0"/>
              <a:buChar char="•"/>
            </a:pPr>
            <a:r>
              <a:rPr lang="en-US" dirty="0"/>
              <a:t>Do a df.columns in order to get view into how many columns are in the dataset and determine which variables/columns are most vital for our life expectancy analysis</a:t>
            </a:r>
          </a:p>
          <a:p>
            <a:pPr marL="628650" lvl="1" indent="-171450">
              <a:buFont typeface="Arial" panose="020B0604020202020204" pitchFamily="34" charset="0"/>
              <a:buChar char="•"/>
            </a:pPr>
            <a:r>
              <a:rPr lang="en-US" dirty="0"/>
              <a:t>We chose *insert variables that we chose as a team*</a:t>
            </a:r>
          </a:p>
          <a:p>
            <a:pPr marL="171450" indent="-171450">
              <a:buFont typeface="Arial" panose="020B0604020202020204" pitchFamily="34" charset="0"/>
              <a:buChar char="•"/>
            </a:pPr>
            <a:r>
              <a:rPr lang="en-US" dirty="0"/>
              <a:t>Each team member trim the columns in the dataframe to focus on their assigned column/variable</a:t>
            </a:r>
          </a:p>
          <a:p>
            <a:pPr marL="171450" indent="-171450">
              <a:buFont typeface="Arial" panose="020B0604020202020204" pitchFamily="34" charset="0"/>
              <a:buChar char="•"/>
            </a:pPr>
            <a:r>
              <a:rPr lang="en-US" dirty="0"/>
              <a:t>Do a df.count to ensure there are uniform counts in each column of your trimmed dataframe</a:t>
            </a:r>
          </a:p>
          <a:p>
            <a:pPr marL="628650" lvl="1" indent="-171450">
              <a:buFont typeface="Arial" panose="020B0604020202020204" pitchFamily="34" charset="0"/>
              <a:buChar char="•"/>
            </a:pPr>
            <a:r>
              <a:rPr lang="en-US" dirty="0"/>
              <a:t>Investigate the discrepancies</a:t>
            </a:r>
          </a:p>
          <a:p>
            <a:pPr marL="171450" lvl="0" indent="-171450">
              <a:buFont typeface="Arial" panose="020B0604020202020204" pitchFamily="34" charset="0"/>
              <a:buChar char="•"/>
            </a:pPr>
            <a:r>
              <a:rPr lang="en-US" dirty="0"/>
              <a:t>For the schooling df, there were ~160 “NaN” values and ~7 “0” values</a:t>
            </a:r>
          </a:p>
          <a:p>
            <a:pPr marL="628650" lvl="1" indent="-171450">
              <a:buFont typeface="Arial" panose="020B0604020202020204" pitchFamily="34" charset="0"/>
              <a:buChar char="•"/>
            </a:pPr>
            <a:r>
              <a:rPr lang="en-US" dirty="0"/>
              <a:t>Decided to drop these from the data rather than filling in replacement values as we still had a healthy dataset despite the rows dropped</a:t>
            </a:r>
          </a:p>
          <a:p>
            <a:pPr marL="171450" lvl="0" indent="-171450">
              <a:buFont typeface="Arial" panose="020B0604020202020204" pitchFamily="34" charset="0"/>
              <a:buChar char="•"/>
            </a:pPr>
            <a:r>
              <a:rPr lang="en-US" dirty="0"/>
              <a:t>Ended with a  clean/trimmed df of 2742 records for schooling</a:t>
            </a:r>
          </a:p>
        </p:txBody>
      </p:sp>
      <p:sp>
        <p:nvSpPr>
          <p:cNvPr id="4" name="Slide Number Placeholder 3"/>
          <p:cNvSpPr>
            <a:spLocks noGrp="1"/>
          </p:cNvSpPr>
          <p:nvPr>
            <p:ph type="sldNum" sz="quarter" idx="5"/>
          </p:nvPr>
        </p:nvSpPr>
        <p:spPr/>
        <p:txBody>
          <a:bodyPr/>
          <a:lstStyle/>
          <a:p>
            <a:fld id="{2C052AD6-045D-4B63-A45C-D242A7CB2427}" type="slidenum">
              <a:rPr lang="en-US" smtClean="0"/>
              <a:t>4</a:t>
            </a:fld>
            <a:endParaRPr lang="en-US" dirty="0"/>
          </a:p>
        </p:txBody>
      </p:sp>
    </p:spTree>
    <p:extLst>
      <p:ext uri="{BB962C8B-B14F-4D97-AF65-F5344CB8AC3E}">
        <p14:creationId xmlns:p14="http://schemas.microsoft.com/office/powerpoint/2010/main" val="4155023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Hungary alcohol consumption vs. Life Expectancy has been expanded to include the actual data instead of the average</a:t>
            </a:r>
          </a:p>
          <a:p>
            <a:pPr marL="171450" indent="-171450">
              <a:buFont typeface="Arial" panose="020B0604020202020204" pitchFamily="34" charset="0"/>
              <a:buChar char="•"/>
            </a:pPr>
            <a:r>
              <a:rPr lang="en-US" dirty="0"/>
              <a:t>The average life span was identified to be  73.69 years  based on an average alcohol consumption of  11.42 </a:t>
            </a:r>
            <a:r>
              <a:rPr lang="en-US" dirty="0" err="1"/>
              <a:t>litres</a:t>
            </a:r>
            <a:r>
              <a:rPr lang="en-US" dirty="0"/>
              <a:t> of pure alcohol</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C052AD6-045D-4B63-A45C-D242A7CB2427}" type="slidenum">
              <a:rPr lang="en-US" smtClean="0"/>
              <a:t>25</a:t>
            </a:fld>
            <a:endParaRPr lang="en-US" dirty="0"/>
          </a:p>
        </p:txBody>
      </p:sp>
    </p:spTree>
    <p:extLst>
      <p:ext uri="{BB962C8B-B14F-4D97-AF65-F5344CB8AC3E}">
        <p14:creationId xmlns:p14="http://schemas.microsoft.com/office/powerpoint/2010/main" val="2614031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Something to note  here…</a:t>
            </a:r>
          </a:p>
          <a:p>
            <a:pPr marL="171450" indent="-171450">
              <a:buFont typeface="Arial" panose="020B0604020202020204" pitchFamily="34" charset="0"/>
              <a:buChar char="•"/>
            </a:pPr>
            <a:r>
              <a:rPr lang="en-US" dirty="0"/>
              <a:t>Although the alcohol consumption is averaging 11.42, it is noted that alcohol consumption is decreasing ever so slightly over the years.</a:t>
            </a:r>
          </a:p>
          <a:p>
            <a:pPr marL="171450" indent="-171450">
              <a:buFont typeface="Arial" panose="020B0604020202020204" pitchFamily="34" charset="0"/>
              <a:buChar char="•"/>
            </a:pPr>
            <a:r>
              <a:rPr lang="en-US" dirty="0"/>
              <a:t>This could be attributing to an increase in life expectancy,</a:t>
            </a:r>
          </a:p>
          <a:p>
            <a:pPr marL="171450" indent="-171450">
              <a:buFont typeface="Arial" panose="020B0604020202020204" pitchFamily="34" charset="0"/>
              <a:buChar char="•"/>
            </a:pPr>
            <a:r>
              <a:rPr lang="en-US" dirty="0"/>
              <a:t>Suspect other factors are in play which contribute to this  and there was not enough time or data to dig deeper.</a:t>
            </a:r>
          </a:p>
          <a:p>
            <a:pPr marL="171450" indent="-171450">
              <a:buFont typeface="Arial" panose="020B0604020202020204" pitchFamily="34" charset="0"/>
              <a:buChar char="•"/>
            </a:pPr>
            <a:r>
              <a:rPr lang="en-US" dirty="0"/>
              <a:t> and  the life expectancy is increasing even though there is a higher consumption</a:t>
            </a:r>
          </a:p>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C052AD6-045D-4B63-A45C-D242A7CB2427}" type="slidenum">
              <a:rPr lang="en-US" smtClean="0"/>
              <a:t>26</a:t>
            </a:fld>
            <a:endParaRPr lang="en-US" dirty="0"/>
          </a:p>
        </p:txBody>
      </p:sp>
    </p:spTree>
    <p:extLst>
      <p:ext uri="{BB962C8B-B14F-4D97-AF65-F5344CB8AC3E}">
        <p14:creationId xmlns:p14="http://schemas.microsoft.com/office/powerpoint/2010/main" val="2616996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C052AD6-045D-4B63-A45C-D242A7CB2427}" type="slidenum">
              <a:rPr lang="en-US" smtClean="0"/>
              <a:t>27</a:t>
            </a:fld>
            <a:endParaRPr lang="en-US" dirty="0"/>
          </a:p>
        </p:txBody>
      </p:sp>
    </p:spTree>
    <p:extLst>
      <p:ext uri="{BB962C8B-B14F-4D97-AF65-F5344CB8AC3E}">
        <p14:creationId xmlns:p14="http://schemas.microsoft.com/office/powerpoint/2010/main" val="2495571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052AD6-045D-4B63-A45C-D242A7CB24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9344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C052AD6-045D-4B63-A45C-D242A7CB2427}" type="slidenum">
              <a:rPr lang="en-US" smtClean="0"/>
              <a:t>29</a:t>
            </a:fld>
            <a:endParaRPr lang="en-US"/>
          </a:p>
        </p:txBody>
      </p:sp>
    </p:spTree>
    <p:extLst>
      <p:ext uri="{BB962C8B-B14F-4D97-AF65-F5344CB8AC3E}">
        <p14:creationId xmlns:p14="http://schemas.microsoft.com/office/powerpoint/2010/main" val="2112454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C052AD6-045D-4B63-A45C-D242A7CB2427}" type="slidenum">
              <a:rPr lang="en-US" smtClean="0"/>
              <a:t>30</a:t>
            </a:fld>
            <a:endParaRPr lang="en-US" dirty="0"/>
          </a:p>
        </p:txBody>
      </p:sp>
    </p:spTree>
    <p:extLst>
      <p:ext uri="{BB962C8B-B14F-4D97-AF65-F5344CB8AC3E}">
        <p14:creationId xmlns:p14="http://schemas.microsoft.com/office/powerpoint/2010/main" val="1040316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1753-E145-422A-8DF0-720B4B3923EC}" type="slidenum">
              <a:rPr lang="en-US" smtClean="0"/>
              <a:t>31</a:t>
            </a:fld>
            <a:endParaRPr lang="en-US"/>
          </a:p>
        </p:txBody>
      </p:sp>
    </p:spTree>
    <p:extLst>
      <p:ext uri="{BB962C8B-B14F-4D97-AF65-F5344CB8AC3E}">
        <p14:creationId xmlns:p14="http://schemas.microsoft.com/office/powerpoint/2010/main" val="3951649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C052AD6-045D-4B63-A45C-D242A7CB2427}" type="slidenum">
              <a:rPr lang="en-US" smtClean="0"/>
              <a:t>32</a:t>
            </a:fld>
            <a:endParaRPr lang="en-US" dirty="0"/>
          </a:p>
        </p:txBody>
      </p:sp>
    </p:spTree>
    <p:extLst>
      <p:ext uri="{BB962C8B-B14F-4D97-AF65-F5344CB8AC3E}">
        <p14:creationId xmlns:p14="http://schemas.microsoft.com/office/powerpoint/2010/main" val="370320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slide is looking at Life Expectancy vs. Years of Schooling consolidated (both Developing and Developed countries included in the dataset)</a:t>
            </a:r>
          </a:p>
          <a:p>
            <a:pPr marL="171450" indent="-171450">
              <a:buFont typeface="Arial" panose="020B0604020202020204" pitchFamily="34" charset="0"/>
              <a:buChar char="•"/>
            </a:pPr>
            <a:r>
              <a:rPr lang="en-US" dirty="0"/>
              <a:t>Correlation coefficient of .78 suggests strong correlation between a country’s education increases and increase in its life expectancy</a:t>
            </a:r>
          </a:p>
          <a:p>
            <a:pPr marL="171450" indent="-171450">
              <a:buFont typeface="Arial" panose="020B0604020202020204" pitchFamily="34" charset="0"/>
              <a:buChar char="•"/>
            </a:pPr>
            <a:r>
              <a:rPr lang="en-US" dirty="0"/>
              <a:t>Positive slope and positive correlation coefficient means a direct relationship which is what we would expect</a:t>
            </a:r>
          </a:p>
          <a:p>
            <a:pPr marL="171450" indent="-171450">
              <a:buFont typeface="Arial" panose="020B0604020202020204" pitchFamily="34" charset="0"/>
              <a:buChar char="•"/>
            </a:pPr>
            <a:r>
              <a:rPr lang="en-US" dirty="0"/>
              <a:t>Whether this is causation or simply correlation is unclear, to be investigated in the next couple slides (obviously causation cannot be implied unless there is a randomized controlled experiment, but we can conjecture about the possible relationship).</a:t>
            </a:r>
          </a:p>
        </p:txBody>
      </p:sp>
      <p:sp>
        <p:nvSpPr>
          <p:cNvPr id="4" name="Slide Number Placeholder 3"/>
          <p:cNvSpPr>
            <a:spLocks noGrp="1"/>
          </p:cNvSpPr>
          <p:nvPr>
            <p:ph type="sldNum" sz="quarter" idx="5"/>
          </p:nvPr>
        </p:nvSpPr>
        <p:spPr/>
        <p:txBody>
          <a:bodyPr/>
          <a:lstStyle/>
          <a:p>
            <a:fld id="{2C052AD6-045D-4B63-A45C-D242A7CB2427}" type="slidenum">
              <a:rPr lang="en-US" smtClean="0"/>
              <a:t>8</a:t>
            </a:fld>
            <a:endParaRPr lang="en-US" dirty="0"/>
          </a:p>
        </p:txBody>
      </p:sp>
    </p:spTree>
    <p:extLst>
      <p:ext uri="{BB962C8B-B14F-4D97-AF65-F5344CB8AC3E}">
        <p14:creationId xmlns:p14="http://schemas.microsoft.com/office/powerpoint/2010/main" val="144894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slide is looking at life expectancy vs schooling for Developing countries</a:t>
            </a:r>
          </a:p>
          <a:p>
            <a:pPr marL="171450" indent="-171450">
              <a:buFont typeface="Arial" panose="020B0604020202020204" pitchFamily="34" charset="0"/>
              <a:buChar char="•"/>
            </a:pPr>
            <a:r>
              <a:rPr lang="en-US" dirty="0"/>
              <a:t>Strong correlation coefficient and positive linear relationship</a:t>
            </a:r>
          </a:p>
          <a:p>
            <a:pPr marL="171450" indent="-171450">
              <a:buFont typeface="Arial" panose="020B0604020202020204" pitchFamily="34" charset="0"/>
              <a:buChar char="•"/>
            </a:pPr>
            <a:r>
              <a:rPr lang="en-US" dirty="0"/>
              <a:t>Potential confounding variables – as a country strives for development, education and health will improve independent of each other but both will show improvements over time, and thus show strong correlation. This is evident in the next graph, as Developed countries schooling and life expectancy showed a weak relationship, indicating that there is not causation between a countries increase in schooling and increase in life expectancy, but rather the strong correlation seen here is influenced by some confounding variable as Developing countries seek development.</a:t>
            </a:r>
          </a:p>
        </p:txBody>
      </p:sp>
      <p:sp>
        <p:nvSpPr>
          <p:cNvPr id="4" name="Slide Number Placeholder 3"/>
          <p:cNvSpPr>
            <a:spLocks noGrp="1"/>
          </p:cNvSpPr>
          <p:nvPr>
            <p:ph type="sldNum" sz="quarter" idx="5"/>
          </p:nvPr>
        </p:nvSpPr>
        <p:spPr/>
        <p:txBody>
          <a:bodyPr/>
          <a:lstStyle/>
          <a:p>
            <a:fld id="{2C052AD6-045D-4B63-A45C-D242A7CB2427}" type="slidenum">
              <a:rPr lang="en-US" smtClean="0"/>
              <a:t>9</a:t>
            </a:fld>
            <a:endParaRPr lang="en-US" dirty="0"/>
          </a:p>
        </p:txBody>
      </p:sp>
    </p:spTree>
    <p:extLst>
      <p:ext uri="{BB962C8B-B14F-4D97-AF65-F5344CB8AC3E}">
        <p14:creationId xmlns:p14="http://schemas.microsoft.com/office/powerpoint/2010/main" val="3244477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slide is looking at Life Expectancy vs. Education for Developed countries</a:t>
            </a:r>
          </a:p>
          <a:p>
            <a:pPr marL="171450" indent="-171450">
              <a:buFont typeface="Arial" panose="020B0604020202020204" pitchFamily="34" charset="0"/>
              <a:buChar char="•"/>
            </a:pPr>
            <a:r>
              <a:rPr lang="en-US" dirty="0"/>
              <a:t>Weak to moderate correlation coefficient of .4</a:t>
            </a:r>
          </a:p>
          <a:p>
            <a:pPr marL="171450" indent="-171450">
              <a:buFont typeface="Arial" panose="020B0604020202020204" pitchFamily="34" charset="0"/>
              <a:buChar char="•"/>
            </a:pPr>
            <a:r>
              <a:rPr lang="en-US" dirty="0"/>
              <a:t>Weak relationship because Developed countries already have strong education sectors. So, we see life expectancy increasing at a faster rate than schooling (as indicated by the individual slopes of life expectancy and education over time). The higher slopes for Life expectancy in the individual over time graphs also points to additional factors outside of schooling that would increase a country’s life expectancy. The Developed countries already have strong education systems in place, so the schooling will not increase as fast as life expectancy.</a:t>
            </a:r>
          </a:p>
        </p:txBody>
      </p:sp>
      <p:sp>
        <p:nvSpPr>
          <p:cNvPr id="4" name="Slide Number Placeholder 3"/>
          <p:cNvSpPr>
            <a:spLocks noGrp="1"/>
          </p:cNvSpPr>
          <p:nvPr>
            <p:ph type="sldNum" sz="quarter" idx="5"/>
          </p:nvPr>
        </p:nvSpPr>
        <p:spPr/>
        <p:txBody>
          <a:bodyPr/>
          <a:lstStyle/>
          <a:p>
            <a:fld id="{2C052AD6-045D-4B63-A45C-D242A7CB2427}" type="slidenum">
              <a:rPr lang="en-US" smtClean="0"/>
              <a:t>10</a:t>
            </a:fld>
            <a:endParaRPr lang="en-US" dirty="0"/>
          </a:p>
        </p:txBody>
      </p:sp>
    </p:spTree>
    <p:extLst>
      <p:ext uri="{BB962C8B-B14F-4D97-AF65-F5344CB8AC3E}">
        <p14:creationId xmlns:p14="http://schemas.microsoft.com/office/powerpoint/2010/main" val="2596538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Based on the data analysis, we conclude that the relationship between a country’s schooling and its life expectancy is one of correlation rather than causation. This is driven by the face that there is a weak correlation coefficient between Life Expectancy and Schooling for developed countries. This indicates that the reason there is strong correlation between life expectancy and schooling for developing countries is because both variable are increasing independent of the other as a developing country becomes more developed in the 21</a:t>
            </a:r>
            <a:r>
              <a:rPr lang="en-US" baseline="30000" dirty="0"/>
              <a:t>st</a:t>
            </a:r>
            <a:r>
              <a:rPr lang="en-US" dirty="0"/>
              <a:t> century. Countries will spend more on healthcare, vaccinations, and schooling and thus life expectancy and schooling will improve in congruence. However, I don’t believe there is a causal relationship.</a:t>
            </a:r>
          </a:p>
        </p:txBody>
      </p:sp>
      <p:sp>
        <p:nvSpPr>
          <p:cNvPr id="4" name="Slide Number Placeholder 3"/>
          <p:cNvSpPr>
            <a:spLocks noGrp="1"/>
          </p:cNvSpPr>
          <p:nvPr>
            <p:ph type="sldNum" sz="quarter" idx="5"/>
          </p:nvPr>
        </p:nvSpPr>
        <p:spPr/>
        <p:txBody>
          <a:bodyPr/>
          <a:lstStyle/>
          <a:p>
            <a:fld id="{2C052AD6-045D-4B63-A45C-D242A7CB2427}" type="slidenum">
              <a:rPr lang="en-US" smtClean="0"/>
              <a:t>11</a:t>
            </a:fld>
            <a:endParaRPr lang="en-US" dirty="0"/>
          </a:p>
        </p:txBody>
      </p:sp>
    </p:spTree>
    <p:extLst>
      <p:ext uri="{BB962C8B-B14F-4D97-AF65-F5344CB8AC3E}">
        <p14:creationId xmlns:p14="http://schemas.microsoft.com/office/powerpoint/2010/main" val="2495571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C052AD6-045D-4B63-A45C-D242A7CB2427}" type="slidenum">
              <a:rPr lang="en-US" smtClean="0"/>
              <a:t>21</a:t>
            </a:fld>
            <a:endParaRPr lang="en-US" dirty="0"/>
          </a:p>
        </p:txBody>
      </p:sp>
    </p:spTree>
    <p:extLst>
      <p:ext uri="{BB962C8B-B14F-4D97-AF65-F5344CB8AC3E}">
        <p14:creationId xmlns:p14="http://schemas.microsoft.com/office/powerpoint/2010/main" val="4155023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Both average Life Expectancy for developed countries and for developing countries since 2000-2015  </a:t>
            </a:r>
          </a:p>
          <a:p>
            <a:pPr marL="171450" indent="-171450">
              <a:buFont typeface="Arial" panose="020B0604020202020204" pitchFamily="34" charset="0"/>
              <a:buChar char="•"/>
            </a:pPr>
            <a:r>
              <a:rPr lang="en-US" dirty="0"/>
              <a:t>I was surprised to see that it was mixed information and was not as clear cut as expected.</a:t>
            </a:r>
          </a:p>
          <a:p>
            <a:pPr marL="171450" indent="-171450">
              <a:buFont typeface="Arial" panose="020B0604020202020204" pitchFamily="34" charset="0"/>
              <a:buChar char="•"/>
            </a:pPr>
            <a:r>
              <a:rPr lang="en-US" dirty="0"/>
              <a:t>In looking at the upper right of the quadrant, it gives the impression that there is a link between drinking and life expectancy.</a:t>
            </a:r>
          </a:p>
          <a:p>
            <a:pPr marL="171450" indent="-171450">
              <a:buFont typeface="Arial" panose="020B0604020202020204" pitchFamily="34" charset="0"/>
              <a:buChar char="•"/>
            </a:pPr>
            <a:r>
              <a:rPr lang="en-US" dirty="0"/>
              <a:t>However, when looking at the left half of the screen, there does not appear to be any link with drinking less alcohol/ The life expectancies are </a:t>
            </a:r>
          </a:p>
          <a:p>
            <a:pPr marL="0" indent="0">
              <a:buFont typeface="Arial" panose="020B0604020202020204" pitchFamily="34" charset="0"/>
              <a:buNone/>
            </a:pPr>
            <a:r>
              <a:rPr lang="en-US" dirty="0"/>
              <a:t>         varied for the same range of alcohol consumption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C052AD6-045D-4B63-A45C-D242A7CB2427}" type="slidenum">
              <a:rPr lang="en-US" smtClean="0"/>
              <a:t>22</a:t>
            </a:fld>
            <a:endParaRPr lang="en-US" dirty="0"/>
          </a:p>
        </p:txBody>
      </p:sp>
    </p:spTree>
    <p:extLst>
      <p:ext uri="{BB962C8B-B14F-4D97-AF65-F5344CB8AC3E}">
        <p14:creationId xmlns:p14="http://schemas.microsoft.com/office/powerpoint/2010/main" val="2850612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Afghanistan alcohol consumption vs. Life Expectancy has been expanded to include the actual data instead of the average</a:t>
            </a:r>
          </a:p>
          <a:p>
            <a:pPr marL="171450" indent="-171450">
              <a:buFont typeface="Arial" panose="020B0604020202020204" pitchFamily="34" charset="0"/>
              <a:buChar char="•"/>
            </a:pPr>
            <a:r>
              <a:rPr lang="en-US" dirty="0"/>
              <a:t>The average life span was identified to be  59+ years  based on an average alcohol consumption of  0.014 </a:t>
            </a:r>
            <a:r>
              <a:rPr lang="en-US" dirty="0" err="1"/>
              <a:t>litres</a:t>
            </a:r>
            <a:r>
              <a:rPr lang="en-US" dirty="0"/>
              <a:t> of pure alcohol</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C052AD6-045D-4B63-A45C-D242A7CB2427}" type="slidenum">
              <a:rPr lang="en-US" smtClean="0"/>
              <a:t>23</a:t>
            </a:fld>
            <a:endParaRPr lang="en-US" dirty="0"/>
          </a:p>
        </p:txBody>
      </p:sp>
    </p:spTree>
    <p:extLst>
      <p:ext uri="{BB962C8B-B14F-4D97-AF65-F5344CB8AC3E}">
        <p14:creationId xmlns:p14="http://schemas.microsoft.com/office/powerpoint/2010/main" val="266646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Something to note  here…</a:t>
            </a:r>
          </a:p>
          <a:p>
            <a:pPr marL="171450" indent="-171450">
              <a:buFont typeface="Arial" panose="020B0604020202020204" pitchFamily="34" charset="0"/>
              <a:buChar char="•"/>
            </a:pPr>
            <a:r>
              <a:rPr lang="en-US" dirty="0"/>
              <a:t>In general, the alcohol consumption is averaging 0.014, the life expectancy is increasing,</a:t>
            </a:r>
          </a:p>
          <a:p>
            <a:pPr marL="171450" indent="-171450">
              <a:buFont typeface="Arial" panose="020B0604020202020204" pitchFamily="34" charset="0"/>
              <a:buChar char="•"/>
            </a:pPr>
            <a:r>
              <a:rPr lang="en-US" dirty="0"/>
              <a:t>Even when alcohol  consumption increases a bit, life expectancy us still rising.</a:t>
            </a:r>
          </a:p>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C052AD6-045D-4B63-A45C-D242A7CB2427}" type="slidenum">
              <a:rPr lang="en-US" smtClean="0"/>
              <a:t>24</a:t>
            </a:fld>
            <a:endParaRPr lang="en-US" dirty="0"/>
          </a:p>
        </p:txBody>
      </p:sp>
    </p:spTree>
    <p:extLst>
      <p:ext uri="{BB962C8B-B14F-4D97-AF65-F5344CB8AC3E}">
        <p14:creationId xmlns:p14="http://schemas.microsoft.com/office/powerpoint/2010/main" val="895429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2/6/2021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73841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2/6/2021</a:t>
            </a:fld>
            <a:endParaRPr lang="en-US" dirty="0"/>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534552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2/6/2021</a:t>
            </a:fld>
            <a:endParaRPr lang="en-US" dirty="0"/>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143201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2/6/2021</a:t>
            </a:fld>
            <a:endParaRPr lang="en-US" dirty="0"/>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238393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2/6/2021</a:t>
            </a:fld>
            <a:endParaRPr lang="en-US" dirty="0"/>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072072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2/6/2021</a:t>
            </a:fld>
            <a:endParaRPr lang="en-US" dirty="0"/>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947766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2/6/2021</a:t>
            </a:fld>
            <a:endParaRPr lang="en-US" dirty="0"/>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4166560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2/6/2021</a:t>
            </a:fld>
            <a:endParaRPr lang="en-US" dirty="0"/>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646920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2/6/2021</a:t>
            </a:fld>
            <a:endParaRPr lang="en-US" dirty="0"/>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83593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2/6/2021</a:t>
            </a:fld>
            <a:endParaRPr lang="en-US" dirty="0"/>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823408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2/6/2021</a:t>
            </a:fld>
            <a:endParaRPr lang="en-US" dirty="0"/>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490847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dirty="0"/>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dirty="0"/>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dirty="0"/>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2/6/2021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87781171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dirty="0"/>
            </a:p>
          </p:txBody>
        </p:sp>
      </p:grpSp>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FBFC6891-CBA5-427E-98AC-BF56BB033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E236A0FA-21A8-4E1B-904A-BDA01D3BC7A2}"/>
              </a:ext>
            </a:extLst>
          </p:cNvPr>
          <p:cNvSpPr>
            <a:spLocks noGrp="1"/>
          </p:cNvSpPr>
          <p:nvPr>
            <p:ph type="ctrTitle"/>
          </p:nvPr>
        </p:nvSpPr>
        <p:spPr>
          <a:xfrm>
            <a:off x="1198181" y="4087571"/>
            <a:ext cx="4795282" cy="2031941"/>
          </a:xfrm>
        </p:spPr>
        <p:txBody>
          <a:bodyPr vert="horz" lIns="91440" tIns="45720" rIns="91440" bIns="45720" rtlCol="0" anchor="ctr">
            <a:normAutofit/>
          </a:bodyPr>
          <a:lstStyle/>
          <a:p>
            <a:pPr algn="l">
              <a:lnSpc>
                <a:spcPct val="90000"/>
              </a:lnSpc>
            </a:pPr>
            <a:r>
              <a:rPr lang="en-US" sz="3400" kern="1200" dirty="0">
                <a:solidFill>
                  <a:schemeClr val="tx2"/>
                </a:solidFill>
                <a:latin typeface="+mj-lt"/>
                <a:ea typeface="+mj-ea"/>
                <a:cs typeface="+mj-cs"/>
              </a:rPr>
              <a:t>Life Expectancy: Unpacking the Global Drivers of a Long Life</a:t>
            </a:r>
          </a:p>
        </p:txBody>
      </p:sp>
      <p:grpSp>
        <p:nvGrpSpPr>
          <p:cNvPr id="39" name="Bottom RIght">
            <a:extLst>
              <a:ext uri="{FF2B5EF4-FFF2-40B4-BE49-F238E27FC236}">
                <a16:creationId xmlns:a16="http://schemas.microsoft.com/office/drawing/2014/main" id="{F4436A75-A020-494B-B70E-85CBD21EA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0" name="Freeform: Shape 39">
              <a:extLst>
                <a:ext uri="{FF2B5EF4-FFF2-40B4-BE49-F238E27FC236}">
                  <a16:creationId xmlns:a16="http://schemas.microsoft.com/office/drawing/2014/main" id="{4D9AC34A-4733-4246-B384-5BBE066AB1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Graphic 157">
              <a:extLst>
                <a:ext uri="{FF2B5EF4-FFF2-40B4-BE49-F238E27FC236}">
                  <a16:creationId xmlns:a16="http://schemas.microsoft.com/office/drawing/2014/main" id="{C84724B9-1248-4CA6-931C-9B9E630049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3" name="Freeform: Shape 42">
                <a:extLst>
                  <a:ext uri="{FF2B5EF4-FFF2-40B4-BE49-F238E27FC236}">
                    <a16:creationId xmlns:a16="http://schemas.microsoft.com/office/drawing/2014/main" id="{4C9DE4C6-CB01-4D68-93A6-8607C5D23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44" name="Freeform: Shape 43">
                <a:extLst>
                  <a:ext uri="{FF2B5EF4-FFF2-40B4-BE49-F238E27FC236}">
                    <a16:creationId xmlns:a16="http://schemas.microsoft.com/office/drawing/2014/main" id="{C59DA521-D2B0-460E-983D-FAE00EFB2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45" name="Freeform: Shape 44">
                <a:extLst>
                  <a:ext uri="{FF2B5EF4-FFF2-40B4-BE49-F238E27FC236}">
                    <a16:creationId xmlns:a16="http://schemas.microsoft.com/office/drawing/2014/main" id="{09CECFA9-7A18-4264-BC92-C7C99477A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46" name="Freeform: Shape 45">
                <a:extLst>
                  <a:ext uri="{FF2B5EF4-FFF2-40B4-BE49-F238E27FC236}">
                    <a16:creationId xmlns:a16="http://schemas.microsoft.com/office/drawing/2014/main" id="{701834A6-ABDA-4C9E-A44A-7D52EEDBE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47" name="Freeform: Shape 46">
                <a:extLst>
                  <a:ext uri="{FF2B5EF4-FFF2-40B4-BE49-F238E27FC236}">
                    <a16:creationId xmlns:a16="http://schemas.microsoft.com/office/drawing/2014/main" id="{3B3C39CA-57CB-43E8-89BC-497ECBAFB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48" name="Freeform: Shape 47">
                <a:extLst>
                  <a:ext uri="{FF2B5EF4-FFF2-40B4-BE49-F238E27FC236}">
                    <a16:creationId xmlns:a16="http://schemas.microsoft.com/office/drawing/2014/main" id="{1B05384B-92F3-4CC1-8748-7BFCD27B7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49" name="Freeform: Shape 48">
                <a:extLst>
                  <a:ext uri="{FF2B5EF4-FFF2-40B4-BE49-F238E27FC236}">
                    <a16:creationId xmlns:a16="http://schemas.microsoft.com/office/drawing/2014/main" id="{C7E4B4AC-919A-46C3-A98F-B36F103A2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dirty="0"/>
              </a:p>
            </p:txBody>
          </p:sp>
        </p:grpSp>
        <p:sp>
          <p:nvSpPr>
            <p:cNvPr id="42" name="Freeform: Shape 41">
              <a:extLst>
                <a:ext uri="{FF2B5EF4-FFF2-40B4-BE49-F238E27FC236}">
                  <a16:creationId xmlns:a16="http://schemas.microsoft.com/office/drawing/2014/main" id="{EB61039B-1FD3-401E-83AC-C05C971D1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4" name="Picture 3">
            <a:extLst>
              <a:ext uri="{FF2B5EF4-FFF2-40B4-BE49-F238E27FC236}">
                <a16:creationId xmlns:a16="http://schemas.microsoft.com/office/drawing/2014/main" id="{5CA33D6F-2E2A-4552-B2B3-EB9A461677A7}"/>
              </a:ext>
            </a:extLst>
          </p:cNvPr>
          <p:cNvPicPr>
            <a:picLocks noChangeAspect="1"/>
          </p:cNvPicPr>
          <p:nvPr/>
        </p:nvPicPr>
        <p:blipFill rotWithShape="1">
          <a:blip r:embed="rId2"/>
          <a:srcRect t="29941" r="-2" b="35288"/>
          <a:stretch/>
        </p:blipFill>
        <p:spPr>
          <a:xfrm>
            <a:off x="619840" y="10"/>
            <a:ext cx="11084189" cy="3854020"/>
          </a:xfrm>
          <a:custGeom>
            <a:avLst/>
            <a:gdLst/>
            <a:ahLst/>
            <a:cxnLst/>
            <a:rect l="l" t="t" r="r" b="b"/>
            <a:pathLst>
              <a:path w="11084189" h="3854030">
                <a:moveTo>
                  <a:pt x="0" y="0"/>
                </a:moveTo>
                <a:lnTo>
                  <a:pt x="11084189" y="0"/>
                </a:lnTo>
                <a:lnTo>
                  <a:pt x="11061526" y="105743"/>
                </a:lnTo>
                <a:cubicBezTo>
                  <a:pt x="10536187" y="2244886"/>
                  <a:pt x="8264669" y="3854030"/>
                  <a:pt x="5542096" y="3854030"/>
                </a:cubicBezTo>
                <a:cubicBezTo>
                  <a:pt x="2819521" y="3854030"/>
                  <a:pt x="548003" y="2244886"/>
                  <a:pt x="22664" y="105743"/>
                </a:cubicBezTo>
                <a:close/>
              </a:path>
            </a:pathLst>
          </a:custGeom>
        </p:spPr>
      </p:pic>
      <p:grpSp>
        <p:nvGrpSpPr>
          <p:cNvPr id="51" name="Top Left">
            <a:extLst>
              <a:ext uri="{FF2B5EF4-FFF2-40B4-BE49-F238E27FC236}">
                <a16:creationId xmlns:a16="http://schemas.microsoft.com/office/drawing/2014/main" id="{DB8ED0A1-FF45-4EE6-ADE8-2F2ED0D394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52" name="Freeform: Shape 51">
              <a:extLst>
                <a:ext uri="{FF2B5EF4-FFF2-40B4-BE49-F238E27FC236}">
                  <a16:creationId xmlns:a16="http://schemas.microsoft.com/office/drawing/2014/main" id="{71A8A514-3FF4-4ADA-AF55-B44C969B5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53" name="Freeform: Shape 52">
              <a:extLst>
                <a:ext uri="{FF2B5EF4-FFF2-40B4-BE49-F238E27FC236}">
                  <a16:creationId xmlns:a16="http://schemas.microsoft.com/office/drawing/2014/main" id="{AEDA4578-CC87-43DF-B783-3B5D770C3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54" name="Freeform: Shape 53">
              <a:extLst>
                <a:ext uri="{FF2B5EF4-FFF2-40B4-BE49-F238E27FC236}">
                  <a16:creationId xmlns:a16="http://schemas.microsoft.com/office/drawing/2014/main" id="{FB4F1C15-5B2E-483A-AA12-C47B50007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55" name="Freeform: Shape 54">
              <a:extLst>
                <a:ext uri="{FF2B5EF4-FFF2-40B4-BE49-F238E27FC236}">
                  <a16:creationId xmlns:a16="http://schemas.microsoft.com/office/drawing/2014/main" id="{AEF72001-4788-44E6-8592-7099340CA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56" name="Freeform: Shape 55">
              <a:extLst>
                <a:ext uri="{FF2B5EF4-FFF2-40B4-BE49-F238E27FC236}">
                  <a16:creationId xmlns:a16="http://schemas.microsoft.com/office/drawing/2014/main" id="{EA8C8919-696C-4290-B3EE-DDC5EDA43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57" name="Freeform: Shape 56">
              <a:extLst>
                <a:ext uri="{FF2B5EF4-FFF2-40B4-BE49-F238E27FC236}">
                  <a16:creationId xmlns:a16="http://schemas.microsoft.com/office/drawing/2014/main" id="{437F8271-7580-41CA-B352-6393A3EA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58" name="Freeform: Shape 57">
              <a:extLst>
                <a:ext uri="{FF2B5EF4-FFF2-40B4-BE49-F238E27FC236}">
                  <a16:creationId xmlns:a16="http://schemas.microsoft.com/office/drawing/2014/main" id="{1E1B97F8-5B65-43A1-9BC3-FEF0AD7C7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 name="Subtitle 2">
            <a:extLst>
              <a:ext uri="{FF2B5EF4-FFF2-40B4-BE49-F238E27FC236}">
                <a16:creationId xmlns:a16="http://schemas.microsoft.com/office/drawing/2014/main" id="{77A53964-E5EC-4BB4-8919-21BEF508FC4F}"/>
              </a:ext>
            </a:extLst>
          </p:cNvPr>
          <p:cNvSpPr>
            <a:spLocks noGrp="1"/>
          </p:cNvSpPr>
          <p:nvPr>
            <p:ph type="subTitle" idx="1"/>
          </p:nvPr>
        </p:nvSpPr>
        <p:spPr>
          <a:xfrm>
            <a:off x="6195372" y="4088049"/>
            <a:ext cx="4977905" cy="2031475"/>
          </a:xfrm>
        </p:spPr>
        <p:txBody>
          <a:bodyPr vert="horz" lIns="91440" tIns="45720" rIns="91440" bIns="45720" rtlCol="0" anchor="ctr">
            <a:normAutofit/>
          </a:bodyPr>
          <a:lstStyle/>
          <a:p>
            <a:pPr indent="-228600" algn="l">
              <a:lnSpc>
                <a:spcPct val="100000"/>
              </a:lnSpc>
              <a:buFont typeface="Avenir Next LT Pro" panose="020B0504020202020204" pitchFamily="34" charset="0"/>
              <a:buChar char="+"/>
            </a:pPr>
            <a:r>
              <a:rPr lang="en-US" sz="1800" dirty="0"/>
              <a:t>Alex Ryan</a:t>
            </a:r>
          </a:p>
          <a:p>
            <a:pPr indent="-228600" algn="l">
              <a:lnSpc>
                <a:spcPct val="100000"/>
              </a:lnSpc>
              <a:buFont typeface="Avenir Next LT Pro" panose="020B0504020202020204" pitchFamily="34" charset="0"/>
              <a:buChar char="+"/>
            </a:pPr>
            <a:r>
              <a:rPr lang="en-US" sz="1800" dirty="0"/>
              <a:t>Catie Lutz</a:t>
            </a:r>
          </a:p>
          <a:p>
            <a:pPr indent="-228600" algn="l">
              <a:lnSpc>
                <a:spcPct val="100000"/>
              </a:lnSpc>
              <a:buFont typeface="Avenir Next LT Pro" panose="020B0504020202020204" pitchFamily="34" charset="0"/>
              <a:buChar char="+"/>
            </a:pPr>
            <a:r>
              <a:rPr lang="en-US" sz="1800" dirty="0"/>
              <a:t>Summer Baptiste</a:t>
            </a:r>
          </a:p>
          <a:p>
            <a:pPr indent="-228600" algn="l">
              <a:lnSpc>
                <a:spcPct val="100000"/>
              </a:lnSpc>
              <a:buFont typeface="Avenir Next LT Pro" panose="020B0504020202020204" pitchFamily="34" charset="0"/>
              <a:buChar char="+"/>
            </a:pPr>
            <a:r>
              <a:rPr lang="en-US" sz="1800" dirty="0"/>
              <a:t>Judy Samuels</a:t>
            </a:r>
          </a:p>
          <a:p>
            <a:pPr indent="-228600" algn="l">
              <a:lnSpc>
                <a:spcPct val="100000"/>
              </a:lnSpc>
              <a:buFont typeface="Avenir Next LT Pro" panose="020B0504020202020204" pitchFamily="34" charset="0"/>
              <a:buChar char="+"/>
            </a:pPr>
            <a:r>
              <a:rPr lang="en-US" sz="1800" dirty="0"/>
              <a:t>Colin O’Neill</a:t>
            </a:r>
          </a:p>
        </p:txBody>
      </p:sp>
    </p:spTree>
    <p:extLst>
      <p:ext uri="{BB962C8B-B14F-4D97-AF65-F5344CB8AC3E}">
        <p14:creationId xmlns:p14="http://schemas.microsoft.com/office/powerpoint/2010/main" val="2016760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B9B5C-D29B-4F03-8A24-2719455BD04D}"/>
              </a:ext>
            </a:extLst>
          </p:cNvPr>
          <p:cNvSpPr>
            <a:spLocks noGrp="1"/>
          </p:cNvSpPr>
          <p:nvPr>
            <p:ph type="title"/>
          </p:nvPr>
        </p:nvSpPr>
        <p:spPr>
          <a:xfrm>
            <a:off x="106680" y="-108708"/>
            <a:ext cx="11231880" cy="1325563"/>
          </a:xfrm>
        </p:spPr>
        <p:txBody>
          <a:bodyPr>
            <a:normAutofit fontScale="90000"/>
          </a:bodyPr>
          <a:lstStyle/>
          <a:p>
            <a:r>
              <a:rPr lang="en-US" dirty="0"/>
              <a:t>Life Expectancy vs. Schooling (Developed)</a:t>
            </a:r>
          </a:p>
        </p:txBody>
      </p:sp>
      <p:pic>
        <p:nvPicPr>
          <p:cNvPr id="5" name="Picture 4" descr="Chart, scatter chart&#10;&#10;Description automatically generated">
            <a:extLst>
              <a:ext uri="{FF2B5EF4-FFF2-40B4-BE49-F238E27FC236}">
                <a16:creationId xmlns:a16="http://schemas.microsoft.com/office/drawing/2014/main" id="{DD98B32C-4F1E-448C-A444-7AB8BC6D0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0101" y="981990"/>
            <a:ext cx="8511798" cy="5674532"/>
          </a:xfrm>
          <a:prstGeom prst="rect">
            <a:avLst/>
          </a:prstGeom>
        </p:spPr>
      </p:pic>
    </p:spTree>
    <p:extLst>
      <p:ext uri="{BB962C8B-B14F-4D97-AF65-F5344CB8AC3E}">
        <p14:creationId xmlns:p14="http://schemas.microsoft.com/office/powerpoint/2010/main" val="1094882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F223C-0FCC-43BA-A99E-FF90DD0C1AB1}"/>
              </a:ext>
            </a:extLst>
          </p:cNvPr>
          <p:cNvSpPr>
            <a:spLocks noGrp="1"/>
          </p:cNvSpPr>
          <p:nvPr>
            <p:ph type="title"/>
          </p:nvPr>
        </p:nvSpPr>
        <p:spPr>
          <a:xfrm>
            <a:off x="289560" y="18255"/>
            <a:ext cx="10515600" cy="1325563"/>
          </a:xfrm>
        </p:spPr>
        <p:txBody>
          <a:bodyPr>
            <a:normAutofit fontScale="90000"/>
          </a:bodyPr>
          <a:lstStyle/>
          <a:p>
            <a:r>
              <a:rPr lang="en-US" dirty="0"/>
              <a:t>Conclusion: Life Expectancy vs. Schooling</a:t>
            </a:r>
          </a:p>
        </p:txBody>
      </p:sp>
      <p:sp>
        <p:nvSpPr>
          <p:cNvPr id="3" name="Content Placeholder 2">
            <a:extLst>
              <a:ext uri="{FF2B5EF4-FFF2-40B4-BE49-F238E27FC236}">
                <a16:creationId xmlns:a16="http://schemas.microsoft.com/office/drawing/2014/main" id="{D328FE82-30EF-4D92-A4B6-8F4E28660C1E}"/>
              </a:ext>
            </a:extLst>
          </p:cNvPr>
          <p:cNvSpPr>
            <a:spLocks noGrp="1"/>
          </p:cNvSpPr>
          <p:nvPr>
            <p:ph idx="1"/>
          </p:nvPr>
        </p:nvSpPr>
        <p:spPr>
          <a:xfrm>
            <a:off x="655320" y="1514729"/>
            <a:ext cx="10515600" cy="4351338"/>
          </a:xfrm>
        </p:spPr>
        <p:txBody>
          <a:bodyPr/>
          <a:lstStyle/>
          <a:p>
            <a:r>
              <a:rPr lang="en-US" sz="4000" dirty="0"/>
              <a:t>Strong correlation overall and specifically for developing countries</a:t>
            </a:r>
          </a:p>
          <a:p>
            <a:r>
              <a:rPr lang="en-US" sz="4000" dirty="0"/>
              <a:t>Weak correlation for developed countries</a:t>
            </a:r>
          </a:p>
          <a:p>
            <a:r>
              <a:rPr lang="en-US" sz="4000" dirty="0"/>
              <a:t>Correlation not causation</a:t>
            </a:r>
          </a:p>
          <a:p>
            <a:endParaRPr lang="en-US" dirty="0"/>
          </a:p>
        </p:txBody>
      </p:sp>
    </p:spTree>
    <p:extLst>
      <p:ext uri="{BB962C8B-B14F-4D97-AF65-F5344CB8AC3E}">
        <p14:creationId xmlns:p14="http://schemas.microsoft.com/office/powerpoint/2010/main" val="1205530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07A15-9A22-4478-BDE9-D1903BF7E913}"/>
              </a:ext>
            </a:extLst>
          </p:cNvPr>
          <p:cNvSpPr>
            <a:spLocks noGrp="1"/>
          </p:cNvSpPr>
          <p:nvPr>
            <p:ph type="title"/>
          </p:nvPr>
        </p:nvSpPr>
        <p:spPr/>
        <p:txBody>
          <a:bodyPr/>
          <a:lstStyle/>
          <a:p>
            <a:r>
              <a:rPr lang="en-US" dirty="0"/>
              <a:t>Immunizations/Disease</a:t>
            </a:r>
          </a:p>
        </p:txBody>
      </p:sp>
      <p:sp>
        <p:nvSpPr>
          <p:cNvPr id="3" name="Content Placeholder 2">
            <a:extLst>
              <a:ext uri="{FF2B5EF4-FFF2-40B4-BE49-F238E27FC236}">
                <a16:creationId xmlns:a16="http://schemas.microsoft.com/office/drawing/2014/main" id="{78D81EED-D6BC-4750-9898-98C987BF8191}"/>
              </a:ext>
            </a:extLst>
          </p:cNvPr>
          <p:cNvSpPr>
            <a:spLocks noGrp="1"/>
          </p:cNvSpPr>
          <p:nvPr>
            <p:ph idx="1"/>
          </p:nvPr>
        </p:nvSpPr>
        <p:spPr/>
        <p:txBody>
          <a:bodyPr/>
          <a:lstStyle/>
          <a:p>
            <a:r>
              <a:rPr lang="en-US" dirty="0"/>
              <a:t>Variables</a:t>
            </a:r>
          </a:p>
          <a:p>
            <a:pPr lvl="1"/>
            <a:r>
              <a:rPr lang="en-US" dirty="0"/>
              <a:t>Diseases</a:t>
            </a:r>
          </a:p>
          <a:p>
            <a:pPr lvl="2"/>
            <a:r>
              <a:rPr lang="en-US" dirty="0"/>
              <a:t>HIV/AIDS (Deaths per 1,000 births 0-4 years old)</a:t>
            </a:r>
          </a:p>
          <a:p>
            <a:pPr lvl="2"/>
            <a:r>
              <a:rPr lang="en-US" dirty="0"/>
              <a:t>Measles (reported cases per 1,000 of population)</a:t>
            </a:r>
          </a:p>
          <a:p>
            <a:pPr marL="914400" lvl="2" indent="0">
              <a:buNone/>
            </a:pPr>
            <a:endParaRPr lang="en-US" dirty="0"/>
          </a:p>
          <a:p>
            <a:pPr lvl="1"/>
            <a:r>
              <a:rPr lang="en-US" dirty="0"/>
              <a:t>Immunization Coverage among 1 year-olds (%)</a:t>
            </a:r>
          </a:p>
          <a:p>
            <a:pPr lvl="2"/>
            <a:r>
              <a:rPr lang="en-US" dirty="0"/>
              <a:t>Polio </a:t>
            </a:r>
          </a:p>
          <a:p>
            <a:pPr lvl="2"/>
            <a:r>
              <a:rPr lang="en-US" dirty="0"/>
              <a:t>Hepatitis B</a:t>
            </a:r>
          </a:p>
          <a:p>
            <a:pPr lvl="2"/>
            <a:r>
              <a:rPr lang="en-US" dirty="0"/>
              <a:t>Diphtheria-Tetanus-Pertussis (DTP3) Vaccination</a:t>
            </a:r>
          </a:p>
        </p:txBody>
      </p:sp>
    </p:spTree>
    <p:extLst>
      <p:ext uri="{BB962C8B-B14F-4D97-AF65-F5344CB8AC3E}">
        <p14:creationId xmlns:p14="http://schemas.microsoft.com/office/powerpoint/2010/main" val="1286288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A969B-46C7-441C-B694-90BB07E4EC2D}"/>
              </a:ext>
            </a:extLst>
          </p:cNvPr>
          <p:cNvSpPr>
            <a:spLocks noGrp="1"/>
          </p:cNvSpPr>
          <p:nvPr>
            <p:ph type="ctrTitle"/>
          </p:nvPr>
        </p:nvSpPr>
        <p:spPr>
          <a:xfrm>
            <a:off x="1524000" y="1122363"/>
            <a:ext cx="9144000" cy="1126567"/>
          </a:xfrm>
        </p:spPr>
        <p:txBody>
          <a:bodyPr>
            <a:normAutofit fontScale="90000"/>
          </a:bodyPr>
          <a:lstStyle/>
          <a:p>
            <a:r>
              <a:rPr lang="en-US"/>
              <a:t>DTP3 Compared: Developing vs. Developed</a:t>
            </a:r>
            <a:endParaRPr lang="en-US" dirty="0"/>
          </a:p>
        </p:txBody>
      </p:sp>
      <p:pic>
        <p:nvPicPr>
          <p:cNvPr id="5" name="Picture 4">
            <a:extLst>
              <a:ext uri="{FF2B5EF4-FFF2-40B4-BE49-F238E27FC236}">
                <a16:creationId xmlns:a16="http://schemas.microsoft.com/office/drawing/2014/main" id="{77D739BC-B625-4CA4-AFE4-B59C98CBCDBC}"/>
              </a:ext>
            </a:extLst>
          </p:cNvPr>
          <p:cNvPicPr>
            <a:picLocks noChangeAspect="1"/>
          </p:cNvPicPr>
          <p:nvPr/>
        </p:nvPicPr>
        <p:blipFill>
          <a:blip r:embed="rId2"/>
          <a:stretch>
            <a:fillRect/>
          </a:stretch>
        </p:blipFill>
        <p:spPr>
          <a:xfrm>
            <a:off x="6250067" y="2441533"/>
            <a:ext cx="5294376" cy="4142231"/>
          </a:xfrm>
          <a:prstGeom prst="rect">
            <a:avLst/>
          </a:prstGeom>
        </p:spPr>
      </p:pic>
      <p:pic>
        <p:nvPicPr>
          <p:cNvPr id="7" name="Picture 6">
            <a:extLst>
              <a:ext uri="{FF2B5EF4-FFF2-40B4-BE49-F238E27FC236}">
                <a16:creationId xmlns:a16="http://schemas.microsoft.com/office/drawing/2014/main" id="{0299BFDB-8614-4FD4-9FB3-DDCF378C4832}"/>
              </a:ext>
            </a:extLst>
          </p:cNvPr>
          <p:cNvPicPr>
            <a:picLocks noChangeAspect="1"/>
          </p:cNvPicPr>
          <p:nvPr/>
        </p:nvPicPr>
        <p:blipFill>
          <a:blip r:embed="rId3"/>
          <a:stretch>
            <a:fillRect/>
          </a:stretch>
        </p:blipFill>
        <p:spPr>
          <a:xfrm>
            <a:off x="647557" y="2587837"/>
            <a:ext cx="5381388" cy="3849624"/>
          </a:xfrm>
          <a:prstGeom prst="rect">
            <a:avLst/>
          </a:prstGeom>
        </p:spPr>
      </p:pic>
    </p:spTree>
    <p:extLst>
      <p:ext uri="{BB962C8B-B14F-4D97-AF65-F5344CB8AC3E}">
        <p14:creationId xmlns:p14="http://schemas.microsoft.com/office/powerpoint/2010/main" val="2762254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BE69-033C-40B7-AC66-1D62198550B3}"/>
              </a:ext>
            </a:extLst>
          </p:cNvPr>
          <p:cNvSpPr>
            <a:spLocks noGrp="1"/>
          </p:cNvSpPr>
          <p:nvPr>
            <p:ph type="title"/>
          </p:nvPr>
        </p:nvSpPr>
        <p:spPr/>
        <p:txBody>
          <a:bodyPr/>
          <a:lstStyle/>
          <a:p>
            <a:r>
              <a:rPr lang="en-US" dirty="0"/>
              <a:t>Multi Linear Regression</a:t>
            </a:r>
          </a:p>
        </p:txBody>
      </p:sp>
      <p:sp>
        <p:nvSpPr>
          <p:cNvPr id="7" name="Content Placeholder 6">
            <a:extLst>
              <a:ext uri="{FF2B5EF4-FFF2-40B4-BE49-F238E27FC236}">
                <a16:creationId xmlns:a16="http://schemas.microsoft.com/office/drawing/2014/main" id="{1F20E0DC-DFAC-4C86-B3BD-2E0F0ED668E7}"/>
              </a:ext>
            </a:extLst>
          </p:cNvPr>
          <p:cNvSpPr>
            <a:spLocks noGrp="1"/>
          </p:cNvSpPr>
          <p:nvPr>
            <p:ph idx="1"/>
          </p:nvPr>
        </p:nvSpPr>
        <p:spPr/>
        <p:txBody>
          <a:bodyPr/>
          <a:lstStyle/>
          <a:p>
            <a:r>
              <a:rPr lang="en-US" dirty="0"/>
              <a:t>Compound Variables vs. Life Expectancy</a:t>
            </a:r>
          </a:p>
          <a:p>
            <a:pPr lvl="1"/>
            <a:r>
              <a:rPr lang="en-US" dirty="0"/>
              <a:t>3 Vaccinations in Developing Countries:</a:t>
            </a:r>
          </a:p>
          <a:p>
            <a:pPr lvl="2"/>
            <a:r>
              <a:rPr lang="en-US" dirty="0"/>
              <a:t>R-squared: 0.107 (10% of variance in Life Expectancy)</a:t>
            </a:r>
          </a:p>
          <a:p>
            <a:pPr lvl="1"/>
            <a:r>
              <a:rPr lang="en-US" dirty="0"/>
              <a:t>2 Diseases in Developing Countries</a:t>
            </a:r>
          </a:p>
          <a:p>
            <a:pPr lvl="2"/>
            <a:r>
              <a:rPr lang="en-US" dirty="0"/>
              <a:t>R-squared: 0.345 (34% of variance in Life Expectancy)</a:t>
            </a:r>
          </a:p>
          <a:p>
            <a:pPr lvl="2"/>
            <a:r>
              <a:rPr lang="en-US" dirty="0"/>
              <a:t>HIV/AIDS Coeff: ~1</a:t>
            </a:r>
          </a:p>
          <a:p>
            <a:pPr lvl="1"/>
            <a:r>
              <a:rPr lang="en-US" dirty="0"/>
              <a:t>Wide Confidence Interval: [0.025 to 0.975]</a:t>
            </a:r>
          </a:p>
          <a:p>
            <a:pPr lvl="2"/>
            <a:r>
              <a:rPr lang="en-US" dirty="0"/>
              <a:t>Other factors distort meaning</a:t>
            </a:r>
          </a:p>
          <a:p>
            <a:pPr marL="457200" lvl="1" indent="0">
              <a:buNone/>
            </a:pPr>
            <a:endParaRPr lang="en-US" dirty="0"/>
          </a:p>
          <a:p>
            <a:pPr lvl="2"/>
            <a:endParaRPr lang="en-US" dirty="0"/>
          </a:p>
          <a:p>
            <a:pPr lvl="2"/>
            <a:endParaRPr lang="en-US" dirty="0"/>
          </a:p>
        </p:txBody>
      </p:sp>
    </p:spTree>
    <p:extLst>
      <p:ext uri="{BB962C8B-B14F-4D97-AF65-F5344CB8AC3E}">
        <p14:creationId xmlns:p14="http://schemas.microsoft.com/office/powerpoint/2010/main" val="1999604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BB4F6-3EB3-4DC3-98DB-69B3463C175C}"/>
              </a:ext>
            </a:extLst>
          </p:cNvPr>
          <p:cNvSpPr>
            <a:spLocks noGrp="1"/>
          </p:cNvSpPr>
          <p:nvPr>
            <p:ph type="title"/>
          </p:nvPr>
        </p:nvSpPr>
        <p:spPr>
          <a:xfrm>
            <a:off x="838200" y="4102443"/>
            <a:ext cx="5167184" cy="2261287"/>
          </a:xfrm>
        </p:spPr>
        <p:txBody>
          <a:bodyPr>
            <a:noAutofit/>
          </a:bodyPr>
          <a:lstStyle/>
          <a:p>
            <a:r>
              <a:rPr lang="en-US" dirty="0"/>
              <a:t>HIV Outliers</a:t>
            </a:r>
            <a:br>
              <a:rPr lang="en-US" dirty="0"/>
            </a:br>
            <a:br>
              <a:rPr lang="en-US" dirty="0"/>
            </a:br>
            <a:r>
              <a:rPr lang="en-US" sz="2800" dirty="0"/>
              <a:t>Extreme outbreaks decrease</a:t>
            </a:r>
            <a:br>
              <a:rPr lang="en-US" sz="2800" dirty="0"/>
            </a:br>
            <a:r>
              <a:rPr lang="en-US" sz="2800" dirty="0"/>
              <a:t>overall life expectancy</a:t>
            </a:r>
            <a:br>
              <a:rPr lang="en-US" dirty="0"/>
            </a:br>
            <a:br>
              <a:rPr lang="en-US" dirty="0"/>
            </a:br>
            <a:br>
              <a:rPr lang="en-US" dirty="0"/>
            </a:br>
            <a:br>
              <a:rPr lang="en-US" dirty="0"/>
            </a:br>
            <a:br>
              <a:rPr lang="en-US" dirty="0"/>
            </a:br>
            <a:br>
              <a:rPr lang="en-US" dirty="0"/>
            </a:br>
            <a:br>
              <a:rPr lang="en-US" dirty="0"/>
            </a:br>
            <a:endParaRPr lang="en-US" dirty="0"/>
          </a:p>
        </p:txBody>
      </p:sp>
      <p:pic>
        <p:nvPicPr>
          <p:cNvPr id="5" name="Content Placeholder 4">
            <a:extLst>
              <a:ext uri="{FF2B5EF4-FFF2-40B4-BE49-F238E27FC236}">
                <a16:creationId xmlns:a16="http://schemas.microsoft.com/office/drawing/2014/main" id="{BB8A0D9C-47B7-4AA9-9EAA-87EF8D47556D}"/>
              </a:ext>
            </a:extLst>
          </p:cNvPr>
          <p:cNvPicPr>
            <a:picLocks noGrp="1" noChangeAspect="1"/>
          </p:cNvPicPr>
          <p:nvPr>
            <p:ph idx="1"/>
          </p:nvPr>
        </p:nvPicPr>
        <p:blipFill>
          <a:blip r:embed="rId2"/>
          <a:stretch>
            <a:fillRect/>
          </a:stretch>
        </p:blipFill>
        <p:spPr>
          <a:xfrm>
            <a:off x="7047899" y="3286726"/>
            <a:ext cx="4159679" cy="3077004"/>
          </a:xfrm>
        </p:spPr>
      </p:pic>
      <p:pic>
        <p:nvPicPr>
          <p:cNvPr id="6" name="Content Placeholder 4">
            <a:extLst>
              <a:ext uri="{FF2B5EF4-FFF2-40B4-BE49-F238E27FC236}">
                <a16:creationId xmlns:a16="http://schemas.microsoft.com/office/drawing/2014/main" id="{E9007720-C989-47CE-B6A0-7655BFF031CA}"/>
              </a:ext>
            </a:extLst>
          </p:cNvPr>
          <p:cNvPicPr>
            <a:picLocks noChangeAspect="1"/>
          </p:cNvPicPr>
          <p:nvPr/>
        </p:nvPicPr>
        <p:blipFill>
          <a:blip r:embed="rId3"/>
          <a:stretch>
            <a:fillRect/>
          </a:stretch>
        </p:blipFill>
        <p:spPr>
          <a:xfrm>
            <a:off x="7047899" y="0"/>
            <a:ext cx="3715268" cy="3153215"/>
          </a:xfrm>
          <a:prstGeom prst="rect">
            <a:avLst/>
          </a:prstGeom>
        </p:spPr>
      </p:pic>
      <p:pic>
        <p:nvPicPr>
          <p:cNvPr id="10" name="Picture 9">
            <a:extLst>
              <a:ext uri="{FF2B5EF4-FFF2-40B4-BE49-F238E27FC236}">
                <a16:creationId xmlns:a16="http://schemas.microsoft.com/office/drawing/2014/main" id="{AAB9EBE0-5E86-40AD-B60A-C859BEB98863}"/>
              </a:ext>
            </a:extLst>
          </p:cNvPr>
          <p:cNvPicPr>
            <a:picLocks noChangeAspect="1"/>
          </p:cNvPicPr>
          <p:nvPr/>
        </p:nvPicPr>
        <p:blipFill>
          <a:blip r:embed="rId4"/>
          <a:stretch>
            <a:fillRect/>
          </a:stretch>
        </p:blipFill>
        <p:spPr>
          <a:xfrm>
            <a:off x="482919" y="4339385"/>
            <a:ext cx="5877745" cy="485843"/>
          </a:xfrm>
          <a:prstGeom prst="rect">
            <a:avLst/>
          </a:prstGeom>
        </p:spPr>
      </p:pic>
      <p:pic>
        <p:nvPicPr>
          <p:cNvPr id="12" name="Picture 11">
            <a:extLst>
              <a:ext uri="{FF2B5EF4-FFF2-40B4-BE49-F238E27FC236}">
                <a16:creationId xmlns:a16="http://schemas.microsoft.com/office/drawing/2014/main" id="{18853811-8BDE-4FB2-A8E6-C784F1B1F591}"/>
              </a:ext>
            </a:extLst>
          </p:cNvPr>
          <p:cNvPicPr>
            <a:picLocks noChangeAspect="1"/>
          </p:cNvPicPr>
          <p:nvPr/>
        </p:nvPicPr>
        <p:blipFill>
          <a:blip r:embed="rId5"/>
          <a:stretch>
            <a:fillRect/>
          </a:stretch>
        </p:blipFill>
        <p:spPr>
          <a:xfrm>
            <a:off x="482919" y="4825228"/>
            <a:ext cx="5363323" cy="562053"/>
          </a:xfrm>
          <a:prstGeom prst="rect">
            <a:avLst/>
          </a:prstGeom>
        </p:spPr>
      </p:pic>
      <p:pic>
        <p:nvPicPr>
          <p:cNvPr id="14" name="Picture 13">
            <a:extLst>
              <a:ext uri="{FF2B5EF4-FFF2-40B4-BE49-F238E27FC236}">
                <a16:creationId xmlns:a16="http://schemas.microsoft.com/office/drawing/2014/main" id="{014E9480-7AF7-47C5-B3FE-80FB9936FB65}"/>
              </a:ext>
            </a:extLst>
          </p:cNvPr>
          <p:cNvPicPr>
            <a:picLocks noChangeAspect="1"/>
          </p:cNvPicPr>
          <p:nvPr/>
        </p:nvPicPr>
        <p:blipFill>
          <a:blip r:embed="rId6"/>
          <a:stretch>
            <a:fillRect/>
          </a:stretch>
        </p:blipFill>
        <p:spPr>
          <a:xfrm>
            <a:off x="480347" y="5408715"/>
            <a:ext cx="5706271" cy="466790"/>
          </a:xfrm>
          <a:prstGeom prst="rect">
            <a:avLst/>
          </a:prstGeom>
        </p:spPr>
      </p:pic>
    </p:spTree>
    <p:extLst>
      <p:ext uri="{BB962C8B-B14F-4D97-AF65-F5344CB8AC3E}">
        <p14:creationId xmlns:p14="http://schemas.microsoft.com/office/powerpoint/2010/main" val="3306333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DCEAA-490A-4662-B64B-641986BA6031}"/>
              </a:ext>
            </a:extLst>
          </p:cNvPr>
          <p:cNvSpPr>
            <a:spLocks noGrp="1"/>
          </p:cNvSpPr>
          <p:nvPr>
            <p:ph type="title"/>
          </p:nvPr>
        </p:nvSpPr>
        <p:spPr/>
        <p:txBody>
          <a:bodyPr/>
          <a:lstStyle/>
          <a:p>
            <a:r>
              <a:rPr lang="en-US" dirty="0"/>
              <a:t>View </a:t>
            </a:r>
            <a:r>
              <a:rPr lang="en-US" dirty="0" err="1"/>
              <a:t>Plotly</a:t>
            </a:r>
            <a:r>
              <a:rPr lang="en-US" dirty="0"/>
              <a:t> in Notebook</a:t>
            </a:r>
          </a:p>
        </p:txBody>
      </p:sp>
      <p:pic>
        <p:nvPicPr>
          <p:cNvPr id="5" name="Content Placeholder 4">
            <a:extLst>
              <a:ext uri="{FF2B5EF4-FFF2-40B4-BE49-F238E27FC236}">
                <a16:creationId xmlns:a16="http://schemas.microsoft.com/office/drawing/2014/main" id="{C9E7BE15-74ED-48B2-94CB-4C5602B1237A}"/>
              </a:ext>
            </a:extLst>
          </p:cNvPr>
          <p:cNvPicPr>
            <a:picLocks noGrp="1" noChangeAspect="1"/>
          </p:cNvPicPr>
          <p:nvPr>
            <p:ph idx="1"/>
          </p:nvPr>
        </p:nvPicPr>
        <p:blipFill>
          <a:blip r:embed="rId2"/>
          <a:stretch>
            <a:fillRect/>
          </a:stretch>
        </p:blipFill>
        <p:spPr>
          <a:xfrm>
            <a:off x="1075765" y="1690688"/>
            <a:ext cx="8209946" cy="4802187"/>
          </a:xfrm>
        </p:spPr>
      </p:pic>
    </p:spTree>
    <p:extLst>
      <p:ext uri="{BB962C8B-B14F-4D97-AF65-F5344CB8AC3E}">
        <p14:creationId xmlns:p14="http://schemas.microsoft.com/office/powerpoint/2010/main" val="1151910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8FA73-B62A-4DA8-A062-8F89F8F24D42}"/>
              </a:ext>
            </a:extLst>
          </p:cNvPr>
          <p:cNvSpPr>
            <a:spLocks noGrp="1"/>
          </p:cNvSpPr>
          <p:nvPr>
            <p:ph type="title"/>
          </p:nvPr>
        </p:nvSpPr>
        <p:spPr/>
        <p:txBody>
          <a:bodyPr/>
          <a:lstStyle/>
          <a:p>
            <a:r>
              <a:rPr lang="en-US" dirty="0"/>
              <a:t>Conclusions/Further Research</a:t>
            </a:r>
          </a:p>
        </p:txBody>
      </p:sp>
      <p:sp>
        <p:nvSpPr>
          <p:cNvPr id="3" name="Content Placeholder 2">
            <a:extLst>
              <a:ext uri="{FF2B5EF4-FFF2-40B4-BE49-F238E27FC236}">
                <a16:creationId xmlns:a16="http://schemas.microsoft.com/office/drawing/2014/main" id="{53472518-758A-4D54-B592-E95BC3564BC3}"/>
              </a:ext>
            </a:extLst>
          </p:cNvPr>
          <p:cNvSpPr>
            <a:spLocks noGrp="1"/>
          </p:cNvSpPr>
          <p:nvPr>
            <p:ph idx="1"/>
          </p:nvPr>
        </p:nvSpPr>
        <p:spPr/>
        <p:txBody>
          <a:bodyPr>
            <a:normAutofit lnSpcReduction="10000"/>
          </a:bodyPr>
          <a:lstStyle/>
          <a:p>
            <a:r>
              <a:rPr lang="en-US" dirty="0"/>
              <a:t>Wide Confidence Interval</a:t>
            </a:r>
          </a:p>
          <a:p>
            <a:pPr lvl="1"/>
            <a:r>
              <a:rPr lang="en-US" dirty="0"/>
              <a:t>Sample Size: short period of 16 years to see long term effects</a:t>
            </a:r>
          </a:p>
          <a:p>
            <a:pPr lvl="1"/>
            <a:r>
              <a:rPr lang="en-US" dirty="0"/>
              <a:t>Variability: Confounding Factors</a:t>
            </a:r>
          </a:p>
          <a:p>
            <a:r>
              <a:rPr lang="en-US" dirty="0"/>
              <a:t>Low r2 Value</a:t>
            </a:r>
          </a:p>
          <a:p>
            <a:pPr lvl="1"/>
            <a:r>
              <a:rPr lang="en-US" dirty="0"/>
              <a:t>Common in social sciences</a:t>
            </a:r>
          </a:p>
          <a:p>
            <a:r>
              <a:rPr lang="en-US" dirty="0"/>
              <a:t>High HIV/AIDS rates cause Life Expectancy to go down on paper</a:t>
            </a:r>
          </a:p>
          <a:p>
            <a:r>
              <a:rPr lang="en-US" dirty="0"/>
              <a:t>Further Research will need to include longer period of data collection and intro of new variables (specific mortality stats)</a:t>
            </a:r>
          </a:p>
        </p:txBody>
      </p:sp>
    </p:spTree>
    <p:extLst>
      <p:ext uri="{BB962C8B-B14F-4D97-AF65-F5344CB8AC3E}">
        <p14:creationId xmlns:p14="http://schemas.microsoft.com/office/powerpoint/2010/main" val="349999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3367-9738-4A63-8D91-B64081C0B6D6}"/>
              </a:ext>
            </a:extLst>
          </p:cNvPr>
          <p:cNvSpPr>
            <a:spLocks noGrp="1"/>
          </p:cNvSpPr>
          <p:nvPr>
            <p:ph type="title"/>
          </p:nvPr>
        </p:nvSpPr>
        <p:spPr/>
        <p:txBody>
          <a:bodyPr>
            <a:normAutofit fontScale="90000"/>
          </a:bodyPr>
          <a:lstStyle/>
          <a:p>
            <a:r>
              <a:rPr lang="en-US" sz="4400" dirty="0"/>
              <a:t>BMI vs. Life Expectancy: </a:t>
            </a:r>
            <a:br>
              <a:rPr lang="en-US" sz="4400" dirty="0"/>
            </a:br>
            <a:r>
              <a:rPr lang="en-US" dirty="0"/>
              <a:t>Hypotheses &amp; Tests</a:t>
            </a:r>
          </a:p>
        </p:txBody>
      </p:sp>
      <p:sp>
        <p:nvSpPr>
          <p:cNvPr id="3" name="Content Placeholder 2">
            <a:extLst>
              <a:ext uri="{FF2B5EF4-FFF2-40B4-BE49-F238E27FC236}">
                <a16:creationId xmlns:a16="http://schemas.microsoft.com/office/drawing/2014/main" id="{F864D019-4989-4C8A-9DED-9FE7C1CA0F7B}"/>
              </a:ext>
            </a:extLst>
          </p:cNvPr>
          <p:cNvSpPr>
            <a:spLocks noGrp="1"/>
          </p:cNvSpPr>
          <p:nvPr>
            <p:ph idx="1"/>
          </p:nvPr>
        </p:nvSpPr>
        <p:spPr/>
        <p:txBody>
          <a:bodyPr>
            <a:normAutofit/>
          </a:bodyPr>
          <a:lstStyle/>
          <a:p>
            <a:r>
              <a:rPr lang="en-US" dirty="0"/>
              <a:t> Linear Regression</a:t>
            </a:r>
          </a:p>
          <a:p>
            <a:pPr lvl="1"/>
            <a:r>
              <a:rPr lang="en-US" i="1" dirty="0"/>
              <a:t>H</a:t>
            </a:r>
            <a:r>
              <a:rPr lang="en-US" i="1" baseline="-25000" dirty="0"/>
              <a:t>0</a:t>
            </a:r>
            <a:r>
              <a:rPr lang="en-US" dirty="0"/>
              <a:t>: The slope of the regression line is 0 (i.e. </a:t>
            </a:r>
            <a:r>
              <a:rPr lang="el-GR" dirty="0">
                <a:latin typeface="Cambria Math" panose="02040503050406030204" pitchFamily="18" charset="0"/>
                <a:ea typeface="Cambria Math" panose="02040503050406030204" pitchFamily="18" charset="0"/>
              </a:rPr>
              <a:t>β</a:t>
            </a:r>
            <a:r>
              <a:rPr lang="en-US" baseline="-25000" dirty="0">
                <a:latin typeface="Cambria Math" panose="02040503050406030204" pitchFamily="18" charset="0"/>
                <a:ea typeface="Cambria Math" panose="02040503050406030204" pitchFamily="18" charset="0"/>
              </a:rPr>
              <a:t>1</a:t>
            </a:r>
            <a:r>
              <a:rPr lang="en-US" dirty="0">
                <a:latin typeface="Cambria Math" panose="02040503050406030204" pitchFamily="18" charset="0"/>
                <a:ea typeface="Cambria Math" panose="02040503050406030204" pitchFamily="18" charset="0"/>
              </a:rPr>
              <a:t>=0</a:t>
            </a:r>
            <a:r>
              <a:rPr lang="en-US" dirty="0"/>
              <a:t>).</a:t>
            </a:r>
          </a:p>
          <a:p>
            <a:pPr lvl="1"/>
            <a:r>
              <a:rPr lang="en-US" i="1" dirty="0"/>
              <a:t>H</a:t>
            </a:r>
            <a:r>
              <a:rPr lang="en-US" i="1" baseline="-25000" dirty="0"/>
              <a:t>1</a:t>
            </a:r>
            <a:r>
              <a:rPr lang="en-US" dirty="0"/>
              <a:t>: The slope of the regression line is </a:t>
            </a:r>
            <a:r>
              <a:rPr lang="en-US" b="1" dirty="0"/>
              <a:t>not </a:t>
            </a:r>
            <a:r>
              <a:rPr lang="en-US" dirty="0"/>
              <a:t>0 (i.e. </a:t>
            </a:r>
            <a:r>
              <a:rPr lang="el-GR" dirty="0">
                <a:latin typeface="Cambria Math" panose="02040503050406030204" pitchFamily="18" charset="0"/>
                <a:ea typeface="Cambria Math" panose="02040503050406030204" pitchFamily="18" charset="0"/>
              </a:rPr>
              <a:t>β</a:t>
            </a:r>
            <a:r>
              <a:rPr lang="en-US" baseline="-25000" dirty="0">
                <a:latin typeface="Cambria Math" panose="02040503050406030204" pitchFamily="18" charset="0"/>
                <a:ea typeface="Cambria Math" panose="02040503050406030204" pitchFamily="18" charset="0"/>
              </a:rPr>
              <a:t>1</a:t>
            </a:r>
            <a:r>
              <a:rPr lang="en-US" dirty="0">
                <a:latin typeface="Cambria Math" panose="02040503050406030204" pitchFamily="18" charset="0"/>
                <a:ea typeface="Cambria Math" panose="02040503050406030204" pitchFamily="18" charset="0"/>
              </a:rPr>
              <a:t>≠0</a:t>
            </a:r>
            <a:r>
              <a:rPr lang="en-US" dirty="0"/>
              <a:t>).</a:t>
            </a:r>
          </a:p>
          <a:p>
            <a:pPr marL="457200" lvl="1" indent="0">
              <a:buNone/>
            </a:pPr>
            <a:endParaRPr lang="en-US" dirty="0"/>
          </a:p>
          <a:p>
            <a:r>
              <a:rPr lang="en-US" dirty="0"/>
              <a:t>Chi-Squared Test (also called an Association Test)</a:t>
            </a:r>
          </a:p>
          <a:p>
            <a:pPr lvl="1"/>
            <a:r>
              <a:rPr lang="en-US" i="1" dirty="0"/>
              <a:t>H</a:t>
            </a:r>
            <a:r>
              <a:rPr lang="en-US" i="1" baseline="-25000" dirty="0"/>
              <a:t>0</a:t>
            </a:r>
            <a:r>
              <a:rPr lang="en-US" dirty="0"/>
              <a:t>: </a:t>
            </a:r>
            <a:r>
              <a:rPr lang="en-US" dirty="0" err="1"/>
              <a:t>p</a:t>
            </a:r>
            <a:r>
              <a:rPr lang="en-US" baseline="-25000" dirty="0" err="1"/>
              <a:t>Developed,High</a:t>
            </a:r>
            <a:r>
              <a:rPr lang="en-US" baseline="-25000" dirty="0"/>
              <a:t> BMI </a:t>
            </a:r>
            <a:r>
              <a:rPr lang="en-US" dirty="0"/>
              <a:t>= </a:t>
            </a:r>
            <a:r>
              <a:rPr lang="en-US" dirty="0" err="1"/>
              <a:t>p</a:t>
            </a:r>
            <a:r>
              <a:rPr lang="en-US" baseline="-25000" dirty="0" err="1"/>
              <a:t>Developing,High</a:t>
            </a:r>
            <a:r>
              <a:rPr lang="en-US" baseline="-25000" dirty="0"/>
              <a:t> BMI</a:t>
            </a:r>
            <a:endParaRPr lang="en-US" dirty="0"/>
          </a:p>
          <a:p>
            <a:pPr lvl="1"/>
            <a:r>
              <a:rPr lang="en-US" i="1" dirty="0"/>
              <a:t>H</a:t>
            </a:r>
            <a:r>
              <a:rPr lang="en-US" i="1" baseline="-25000" dirty="0"/>
              <a:t>1</a:t>
            </a:r>
            <a:r>
              <a:rPr lang="en-US" dirty="0"/>
              <a:t>: </a:t>
            </a:r>
            <a:r>
              <a:rPr lang="en-US" dirty="0" err="1"/>
              <a:t>p</a:t>
            </a:r>
            <a:r>
              <a:rPr lang="en-US" baseline="-25000" dirty="0" err="1"/>
              <a:t>Developed,High</a:t>
            </a:r>
            <a:r>
              <a:rPr lang="en-US" baseline="-25000" dirty="0"/>
              <a:t> BMI </a:t>
            </a:r>
            <a:r>
              <a:rPr lang="en-US" dirty="0"/>
              <a:t>&gt; </a:t>
            </a:r>
            <a:r>
              <a:rPr lang="en-US" dirty="0" err="1"/>
              <a:t>p</a:t>
            </a:r>
            <a:r>
              <a:rPr lang="en-US" baseline="-25000" dirty="0" err="1"/>
              <a:t>Developing,High</a:t>
            </a:r>
            <a:r>
              <a:rPr lang="en-US" baseline="-25000" dirty="0"/>
              <a:t> BMI</a:t>
            </a:r>
            <a:endParaRPr lang="en-US" dirty="0"/>
          </a:p>
          <a:p>
            <a:pPr marL="457200" lvl="1" indent="0">
              <a:buNone/>
            </a:pPr>
            <a:endParaRPr lang="en-US" dirty="0"/>
          </a:p>
        </p:txBody>
      </p:sp>
      <p:sp>
        <p:nvSpPr>
          <p:cNvPr id="4" name="TextBox 3">
            <a:extLst>
              <a:ext uri="{FF2B5EF4-FFF2-40B4-BE49-F238E27FC236}">
                <a16:creationId xmlns:a16="http://schemas.microsoft.com/office/drawing/2014/main" id="{C00B3C7C-90CE-4546-AFFE-BEDDE9219BC9}"/>
              </a:ext>
            </a:extLst>
          </p:cNvPr>
          <p:cNvSpPr txBox="1"/>
          <p:nvPr/>
        </p:nvSpPr>
        <p:spPr>
          <a:xfrm>
            <a:off x="7541341" y="2276167"/>
            <a:ext cx="275304" cy="369332"/>
          </a:xfrm>
          <a:prstGeom prst="rect">
            <a:avLst/>
          </a:prstGeom>
          <a:noFill/>
        </p:spPr>
        <p:txBody>
          <a:bodyPr wrap="square" rtlCol="0">
            <a:spAutoFit/>
          </a:bodyPr>
          <a:lstStyle/>
          <a:p>
            <a:r>
              <a:rPr lang="en-US" dirty="0"/>
              <a:t>^</a:t>
            </a:r>
          </a:p>
        </p:txBody>
      </p:sp>
      <p:sp>
        <p:nvSpPr>
          <p:cNvPr id="5" name="TextBox 4">
            <a:extLst>
              <a:ext uri="{FF2B5EF4-FFF2-40B4-BE49-F238E27FC236}">
                <a16:creationId xmlns:a16="http://schemas.microsoft.com/office/drawing/2014/main" id="{4081A210-D88C-4601-ABD1-3A330BF125D4}"/>
              </a:ext>
            </a:extLst>
          </p:cNvPr>
          <p:cNvSpPr txBox="1"/>
          <p:nvPr/>
        </p:nvSpPr>
        <p:spPr>
          <a:xfrm>
            <a:off x="8091948" y="2733368"/>
            <a:ext cx="245807"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766644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E551-82D1-4A38-89F1-68F218861C0D}"/>
              </a:ext>
            </a:extLst>
          </p:cNvPr>
          <p:cNvSpPr>
            <a:spLocks noGrp="1"/>
          </p:cNvSpPr>
          <p:nvPr>
            <p:ph type="title"/>
          </p:nvPr>
        </p:nvSpPr>
        <p:spPr>
          <a:xfrm>
            <a:off x="923873" y="1192136"/>
            <a:ext cx="3988369" cy="2236864"/>
          </a:xfrm>
        </p:spPr>
        <p:txBody>
          <a:bodyPr>
            <a:normAutofit/>
          </a:bodyPr>
          <a:lstStyle/>
          <a:p>
            <a:r>
              <a:rPr lang="en-US" sz="4800" dirty="0"/>
              <a:t>BMI vs. Life Expectancy </a:t>
            </a:r>
          </a:p>
        </p:txBody>
      </p:sp>
      <p:pic>
        <p:nvPicPr>
          <p:cNvPr id="1026" name="Picture 2">
            <a:extLst>
              <a:ext uri="{FF2B5EF4-FFF2-40B4-BE49-F238E27FC236}">
                <a16:creationId xmlns:a16="http://schemas.microsoft.com/office/drawing/2014/main" id="{21238104-06DB-4C07-AEDF-855D66E4C7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2242" y="281763"/>
            <a:ext cx="6225363" cy="62253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76C2A57-8242-4755-86E2-5714CA0C5AE8}"/>
              </a:ext>
            </a:extLst>
          </p:cNvPr>
          <p:cNvSpPr txBox="1"/>
          <p:nvPr/>
        </p:nvSpPr>
        <p:spPr>
          <a:xfrm>
            <a:off x="1054395" y="3394444"/>
            <a:ext cx="3563067" cy="954107"/>
          </a:xfrm>
          <a:prstGeom prst="rect">
            <a:avLst/>
          </a:prstGeom>
          <a:noFill/>
        </p:spPr>
        <p:txBody>
          <a:bodyPr wrap="square" rtlCol="0">
            <a:spAutoFit/>
          </a:bodyPr>
          <a:lstStyle/>
          <a:p>
            <a:r>
              <a:rPr lang="en-US" sz="2800" i="1" dirty="0"/>
              <a:t>R = 72.38%</a:t>
            </a:r>
          </a:p>
          <a:p>
            <a:r>
              <a:rPr lang="en-US" sz="2800" i="1" dirty="0"/>
              <a:t>R-Squared = 53.39%</a:t>
            </a:r>
          </a:p>
        </p:txBody>
      </p:sp>
    </p:spTree>
    <p:extLst>
      <p:ext uri="{BB962C8B-B14F-4D97-AF65-F5344CB8AC3E}">
        <p14:creationId xmlns:p14="http://schemas.microsoft.com/office/powerpoint/2010/main" val="1292249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1DCBD-261F-4101-AF7B-40AC7890E3AA}"/>
              </a:ext>
            </a:extLst>
          </p:cNvPr>
          <p:cNvSpPr>
            <a:spLocks noGrp="1"/>
          </p:cNvSpPr>
          <p:nvPr>
            <p:ph type="title"/>
          </p:nvPr>
        </p:nvSpPr>
        <p:spPr/>
        <p:txBody>
          <a:bodyPr/>
          <a:lstStyle/>
          <a:p>
            <a:pPr algn="ctr"/>
            <a:r>
              <a:rPr lang="en-US" dirty="0"/>
              <a:t>Study Overview</a:t>
            </a:r>
          </a:p>
        </p:txBody>
      </p:sp>
      <p:sp>
        <p:nvSpPr>
          <p:cNvPr id="3" name="Content Placeholder 2">
            <a:extLst>
              <a:ext uri="{FF2B5EF4-FFF2-40B4-BE49-F238E27FC236}">
                <a16:creationId xmlns:a16="http://schemas.microsoft.com/office/drawing/2014/main" id="{AFE6BE36-586F-4B50-8461-EF13702FC24F}"/>
              </a:ext>
            </a:extLst>
          </p:cNvPr>
          <p:cNvSpPr>
            <a:spLocks noGrp="1"/>
          </p:cNvSpPr>
          <p:nvPr>
            <p:ph idx="1"/>
          </p:nvPr>
        </p:nvSpPr>
        <p:spPr/>
        <p:txBody>
          <a:bodyPr/>
          <a:lstStyle/>
          <a:p>
            <a:r>
              <a:rPr lang="en-US" dirty="0"/>
              <a:t>Data: Life Expectancy data provided by WHO (2000-2015)</a:t>
            </a:r>
          </a:p>
          <a:p>
            <a:pPr lvl="1"/>
            <a:r>
              <a:rPr lang="en-US" dirty="0"/>
              <a:t>22 total variables</a:t>
            </a:r>
          </a:p>
          <a:p>
            <a:pPr lvl="1"/>
            <a:r>
              <a:rPr lang="en-US" dirty="0"/>
              <a:t>Scope of Study: Education, Disease/Immunization, BMI, Alcohol, and Health Expenditure in relation to Life Expectancy</a:t>
            </a:r>
          </a:p>
          <a:p>
            <a:r>
              <a:rPr lang="en-US" dirty="0"/>
              <a:t>Hypothesis:</a:t>
            </a:r>
          </a:p>
          <a:p>
            <a:pPr lvl="1"/>
            <a:r>
              <a:rPr lang="en-US" dirty="0"/>
              <a:t>The scope of this study is to determine what factors have the greatest impact on life expectancy on a global scale. </a:t>
            </a:r>
          </a:p>
          <a:p>
            <a:pPr marL="0" indent="0">
              <a:buNone/>
            </a:pPr>
            <a:r>
              <a:rPr lang="en-US" dirty="0"/>
              <a:t>	</a:t>
            </a:r>
          </a:p>
        </p:txBody>
      </p:sp>
    </p:spTree>
    <p:extLst>
      <p:ext uri="{BB962C8B-B14F-4D97-AF65-F5344CB8AC3E}">
        <p14:creationId xmlns:p14="http://schemas.microsoft.com/office/powerpoint/2010/main" val="2116527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7625-2A4C-4F09-B347-2BB34BE2668D}"/>
              </a:ext>
            </a:extLst>
          </p:cNvPr>
          <p:cNvSpPr>
            <a:spLocks noGrp="1"/>
          </p:cNvSpPr>
          <p:nvPr>
            <p:ph type="title"/>
          </p:nvPr>
        </p:nvSpPr>
        <p:spPr>
          <a:xfrm>
            <a:off x="6232873" y="1427224"/>
            <a:ext cx="5460421" cy="2668131"/>
          </a:xfrm>
        </p:spPr>
        <p:txBody>
          <a:bodyPr>
            <a:normAutofit/>
          </a:bodyPr>
          <a:lstStyle/>
          <a:p>
            <a:r>
              <a:rPr lang="en-US" sz="4600" dirty="0"/>
              <a:t>Country Status vs. BMI Classification</a:t>
            </a:r>
          </a:p>
        </p:txBody>
      </p:sp>
      <p:pic>
        <p:nvPicPr>
          <p:cNvPr id="5" name="Content Placeholder 4" descr="Table&#10;&#10;Description automatically generated">
            <a:extLst>
              <a:ext uri="{FF2B5EF4-FFF2-40B4-BE49-F238E27FC236}">
                <a16:creationId xmlns:a16="http://schemas.microsoft.com/office/drawing/2014/main" id="{891A1C04-4E95-4DB4-865B-4764442FF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793" y="1427224"/>
            <a:ext cx="5677336" cy="3938332"/>
          </a:xfrm>
          <a:prstGeom prst="rect">
            <a:avLst/>
          </a:prstGeom>
        </p:spPr>
      </p:pic>
      <p:sp>
        <p:nvSpPr>
          <p:cNvPr id="3" name="TextBox 2">
            <a:extLst>
              <a:ext uri="{FF2B5EF4-FFF2-40B4-BE49-F238E27FC236}">
                <a16:creationId xmlns:a16="http://schemas.microsoft.com/office/drawing/2014/main" id="{57C39562-5250-4D17-8942-88C7CE0C07EC}"/>
              </a:ext>
            </a:extLst>
          </p:cNvPr>
          <p:cNvSpPr txBox="1"/>
          <p:nvPr/>
        </p:nvSpPr>
        <p:spPr>
          <a:xfrm>
            <a:off x="6570690" y="3805518"/>
            <a:ext cx="4784786" cy="1015663"/>
          </a:xfrm>
          <a:prstGeom prst="rect">
            <a:avLst/>
          </a:prstGeom>
          <a:noFill/>
        </p:spPr>
        <p:txBody>
          <a:bodyPr wrap="square" rtlCol="0">
            <a:spAutoFit/>
          </a:bodyPr>
          <a:lstStyle/>
          <a:p>
            <a:r>
              <a:rPr lang="en-US" sz="3000" i="1" dirty="0"/>
              <a:t>Who is most likely to have a high BMI? Low BMI? </a:t>
            </a:r>
          </a:p>
        </p:txBody>
      </p:sp>
    </p:spTree>
    <p:extLst>
      <p:ext uri="{BB962C8B-B14F-4D97-AF65-F5344CB8AC3E}">
        <p14:creationId xmlns:p14="http://schemas.microsoft.com/office/powerpoint/2010/main" val="2529100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4826F-D05D-4313-9DDF-8DF8C65120F2}"/>
              </a:ext>
            </a:extLst>
          </p:cNvPr>
          <p:cNvSpPr>
            <a:spLocks noGrp="1"/>
          </p:cNvSpPr>
          <p:nvPr>
            <p:ph type="title"/>
          </p:nvPr>
        </p:nvSpPr>
        <p:spPr>
          <a:xfrm>
            <a:off x="996276" y="94500"/>
            <a:ext cx="9954221" cy="2065889"/>
          </a:xfrm>
        </p:spPr>
        <p:txBody>
          <a:bodyPr vert="horz" lIns="91440" tIns="45720" rIns="91440" bIns="45720" rtlCol="0" anchor="ctr">
            <a:normAutofit/>
          </a:bodyPr>
          <a:lstStyle/>
          <a:p>
            <a:pPr algn="ctr"/>
            <a:r>
              <a:rPr lang="en-US" sz="5400" kern="1200" dirty="0">
                <a:solidFill>
                  <a:schemeClr val="tx2"/>
                </a:solidFill>
                <a:latin typeface="+mj-lt"/>
                <a:ea typeface="+mj-ea"/>
                <a:cs typeface="+mj-cs"/>
              </a:rPr>
              <a:t>Alcohol </a:t>
            </a:r>
            <a:r>
              <a:rPr lang="en-US" sz="4800" kern="1200" dirty="0">
                <a:solidFill>
                  <a:schemeClr val="tx2"/>
                </a:solidFill>
                <a:latin typeface="+mj-lt"/>
                <a:ea typeface="+mj-ea"/>
                <a:cs typeface="+mj-cs"/>
              </a:rPr>
              <a:t>vs</a:t>
            </a:r>
            <a:r>
              <a:rPr lang="en-US" sz="5400" kern="1200" dirty="0">
                <a:solidFill>
                  <a:schemeClr val="tx2"/>
                </a:solidFill>
                <a:latin typeface="+mj-lt"/>
                <a:ea typeface="+mj-ea"/>
                <a:cs typeface="+mj-cs"/>
              </a:rPr>
              <a:t>. Life Expectancy</a:t>
            </a:r>
          </a:p>
        </p:txBody>
      </p:sp>
      <p:pic>
        <p:nvPicPr>
          <p:cNvPr id="65" name="Picture 64">
            <a:extLst>
              <a:ext uri="{FF2B5EF4-FFF2-40B4-BE49-F238E27FC236}">
                <a16:creationId xmlns:a16="http://schemas.microsoft.com/office/drawing/2014/main" id="{4C4B05BE-F5FA-4044-B9D9-C66C2CA279F6}"/>
              </a:ext>
            </a:extLst>
          </p:cNvPr>
          <p:cNvPicPr>
            <a:picLocks noChangeAspect="1"/>
          </p:cNvPicPr>
          <p:nvPr/>
        </p:nvPicPr>
        <p:blipFill>
          <a:blip r:embed="rId3"/>
          <a:stretch>
            <a:fillRect/>
          </a:stretch>
        </p:blipFill>
        <p:spPr>
          <a:xfrm>
            <a:off x="3270796" y="2160389"/>
            <a:ext cx="7924928" cy="3294276"/>
          </a:xfrm>
          <a:prstGeom prst="rect">
            <a:avLst/>
          </a:prstGeom>
        </p:spPr>
      </p:pic>
    </p:spTree>
    <p:extLst>
      <p:ext uri="{BB962C8B-B14F-4D97-AF65-F5344CB8AC3E}">
        <p14:creationId xmlns:p14="http://schemas.microsoft.com/office/powerpoint/2010/main" val="2110475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2183-C81B-40B3-9766-B5FFECCEDDA2}"/>
              </a:ext>
            </a:extLst>
          </p:cNvPr>
          <p:cNvSpPr>
            <a:spLocks noGrp="1"/>
          </p:cNvSpPr>
          <p:nvPr>
            <p:ph type="title"/>
          </p:nvPr>
        </p:nvSpPr>
        <p:spPr>
          <a:xfrm>
            <a:off x="293076" y="18255"/>
            <a:ext cx="10574215" cy="1096963"/>
          </a:xfrm>
        </p:spPr>
        <p:txBody>
          <a:bodyPr/>
          <a:lstStyle/>
          <a:p>
            <a:r>
              <a:rPr lang="en-US" dirty="0"/>
              <a:t>Broader Overview</a:t>
            </a:r>
          </a:p>
        </p:txBody>
      </p:sp>
      <p:pic>
        <p:nvPicPr>
          <p:cNvPr id="6" name="Picture 5">
            <a:extLst>
              <a:ext uri="{FF2B5EF4-FFF2-40B4-BE49-F238E27FC236}">
                <a16:creationId xmlns:a16="http://schemas.microsoft.com/office/drawing/2014/main" id="{631D4DCF-B3D7-422E-A8DF-06F20B3B0835}"/>
              </a:ext>
            </a:extLst>
          </p:cNvPr>
          <p:cNvPicPr>
            <a:picLocks noChangeAspect="1"/>
          </p:cNvPicPr>
          <p:nvPr/>
        </p:nvPicPr>
        <p:blipFill>
          <a:blip r:embed="rId3"/>
          <a:stretch>
            <a:fillRect/>
          </a:stretch>
        </p:blipFill>
        <p:spPr>
          <a:xfrm>
            <a:off x="3730345" y="1115218"/>
            <a:ext cx="7935552" cy="4750323"/>
          </a:xfrm>
          <a:prstGeom prst="rect">
            <a:avLst/>
          </a:prstGeom>
        </p:spPr>
      </p:pic>
    </p:spTree>
    <p:extLst>
      <p:ext uri="{BB962C8B-B14F-4D97-AF65-F5344CB8AC3E}">
        <p14:creationId xmlns:p14="http://schemas.microsoft.com/office/powerpoint/2010/main" val="1501355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47AA5-6948-4BBA-96C7-74EF4D6908CC}"/>
              </a:ext>
            </a:extLst>
          </p:cNvPr>
          <p:cNvSpPr>
            <a:spLocks noGrp="1"/>
          </p:cNvSpPr>
          <p:nvPr>
            <p:ph type="title"/>
          </p:nvPr>
        </p:nvSpPr>
        <p:spPr>
          <a:xfrm>
            <a:off x="964133" y="948501"/>
            <a:ext cx="3998160" cy="3155419"/>
          </a:xfrm>
        </p:spPr>
        <p:txBody>
          <a:bodyPr vert="horz" lIns="91440" tIns="45720" rIns="91440" bIns="45720" rtlCol="0" anchor="b">
            <a:normAutofit fontScale="90000"/>
          </a:bodyPr>
          <a:lstStyle/>
          <a:p>
            <a:br>
              <a:rPr lang="en-US" sz="5400" kern="1200" dirty="0">
                <a:solidFill>
                  <a:schemeClr val="tx2"/>
                </a:solidFill>
                <a:latin typeface="+mj-lt"/>
                <a:ea typeface="+mj-ea"/>
                <a:cs typeface="+mj-cs"/>
              </a:rPr>
            </a:br>
            <a:r>
              <a:rPr lang="en-US" sz="5400" kern="1200" dirty="0">
                <a:solidFill>
                  <a:schemeClr val="tx2"/>
                </a:solidFill>
                <a:latin typeface="+mj-lt"/>
                <a:ea typeface="+mj-ea"/>
                <a:cs typeface="+mj-cs"/>
              </a:rPr>
              <a:t>Deep Dive: Afghanistan</a:t>
            </a:r>
            <a:br>
              <a:rPr lang="en-US" sz="5400" kern="1200" dirty="0">
                <a:solidFill>
                  <a:schemeClr val="tx2"/>
                </a:solidFill>
                <a:latin typeface="+mj-lt"/>
                <a:ea typeface="+mj-ea"/>
                <a:cs typeface="+mj-cs"/>
              </a:rPr>
            </a:br>
            <a:endParaRPr lang="en-US" sz="5400" kern="1200" dirty="0">
              <a:solidFill>
                <a:schemeClr val="tx2"/>
              </a:solidFill>
              <a:latin typeface="+mj-lt"/>
              <a:ea typeface="+mj-ea"/>
              <a:cs typeface="+mj-cs"/>
            </a:endParaRPr>
          </a:p>
        </p:txBody>
      </p:sp>
      <p:pic>
        <p:nvPicPr>
          <p:cNvPr id="7" name="Picture 6">
            <a:extLst>
              <a:ext uri="{FF2B5EF4-FFF2-40B4-BE49-F238E27FC236}">
                <a16:creationId xmlns:a16="http://schemas.microsoft.com/office/drawing/2014/main" id="{BBE8D4FB-FC94-412D-A7A3-08A14D6BB632}"/>
              </a:ext>
            </a:extLst>
          </p:cNvPr>
          <p:cNvPicPr>
            <a:picLocks noChangeAspect="1"/>
          </p:cNvPicPr>
          <p:nvPr/>
        </p:nvPicPr>
        <p:blipFill>
          <a:blip r:embed="rId3"/>
          <a:stretch>
            <a:fillRect/>
          </a:stretch>
        </p:blipFill>
        <p:spPr>
          <a:xfrm>
            <a:off x="4962293" y="1369738"/>
            <a:ext cx="6777272" cy="4491745"/>
          </a:xfrm>
          <a:prstGeom prst="rect">
            <a:avLst/>
          </a:prstGeom>
        </p:spPr>
      </p:pic>
    </p:spTree>
    <p:extLst>
      <p:ext uri="{BB962C8B-B14F-4D97-AF65-F5344CB8AC3E}">
        <p14:creationId xmlns:p14="http://schemas.microsoft.com/office/powerpoint/2010/main" val="3856963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47AA5-6948-4BBA-96C7-74EF4D6908CC}"/>
              </a:ext>
            </a:extLst>
          </p:cNvPr>
          <p:cNvSpPr>
            <a:spLocks noGrp="1"/>
          </p:cNvSpPr>
          <p:nvPr>
            <p:ph type="title"/>
          </p:nvPr>
        </p:nvSpPr>
        <p:spPr>
          <a:xfrm>
            <a:off x="836501" y="771535"/>
            <a:ext cx="4257723" cy="2766660"/>
          </a:xfrm>
        </p:spPr>
        <p:txBody>
          <a:bodyPr vert="horz" lIns="91440" tIns="45720" rIns="91440" bIns="45720" rtlCol="0" anchor="b">
            <a:normAutofit/>
          </a:bodyPr>
          <a:lstStyle/>
          <a:p>
            <a:r>
              <a:rPr lang="en-US" sz="5400" kern="1200" dirty="0">
                <a:solidFill>
                  <a:schemeClr val="tx2"/>
                </a:solidFill>
                <a:latin typeface="+mj-lt"/>
                <a:ea typeface="+mj-ea"/>
                <a:cs typeface="+mj-cs"/>
              </a:rPr>
              <a:t>Deep Dive: Afghanistan</a:t>
            </a:r>
          </a:p>
        </p:txBody>
      </p:sp>
      <p:pic>
        <p:nvPicPr>
          <p:cNvPr id="51" name="Picture 50">
            <a:extLst>
              <a:ext uri="{FF2B5EF4-FFF2-40B4-BE49-F238E27FC236}">
                <a16:creationId xmlns:a16="http://schemas.microsoft.com/office/drawing/2014/main" id="{D120A03B-E3BE-4D53-A14F-0CAB137E2A8D}"/>
              </a:ext>
            </a:extLst>
          </p:cNvPr>
          <p:cNvPicPr>
            <a:picLocks noChangeAspect="1"/>
          </p:cNvPicPr>
          <p:nvPr/>
        </p:nvPicPr>
        <p:blipFill>
          <a:blip r:embed="rId3"/>
          <a:stretch>
            <a:fillRect/>
          </a:stretch>
        </p:blipFill>
        <p:spPr>
          <a:xfrm>
            <a:off x="5165676" y="1022685"/>
            <a:ext cx="6733108" cy="4650424"/>
          </a:xfrm>
          <a:prstGeom prst="rect">
            <a:avLst/>
          </a:prstGeom>
        </p:spPr>
      </p:pic>
    </p:spTree>
    <p:extLst>
      <p:ext uri="{BB962C8B-B14F-4D97-AF65-F5344CB8AC3E}">
        <p14:creationId xmlns:p14="http://schemas.microsoft.com/office/powerpoint/2010/main" val="455370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47AA5-6948-4BBA-96C7-74EF4D6908CC}"/>
              </a:ext>
            </a:extLst>
          </p:cNvPr>
          <p:cNvSpPr>
            <a:spLocks noGrp="1"/>
          </p:cNvSpPr>
          <p:nvPr>
            <p:ph type="title"/>
          </p:nvPr>
        </p:nvSpPr>
        <p:spPr>
          <a:xfrm>
            <a:off x="1003932" y="948501"/>
            <a:ext cx="3776416" cy="3155419"/>
          </a:xfrm>
        </p:spPr>
        <p:txBody>
          <a:bodyPr vert="horz" lIns="91440" tIns="45720" rIns="91440" bIns="45720" rtlCol="0" anchor="b">
            <a:normAutofit fontScale="90000"/>
          </a:bodyPr>
          <a:lstStyle/>
          <a:p>
            <a:br>
              <a:rPr lang="en-US" sz="5400" kern="1200" dirty="0">
                <a:solidFill>
                  <a:schemeClr val="tx2"/>
                </a:solidFill>
                <a:latin typeface="+mj-lt"/>
                <a:ea typeface="+mj-ea"/>
                <a:cs typeface="+mj-cs"/>
              </a:rPr>
            </a:br>
            <a:r>
              <a:rPr lang="en-US" sz="5400" kern="1200" dirty="0">
                <a:solidFill>
                  <a:schemeClr val="tx2"/>
                </a:solidFill>
                <a:latin typeface="+mj-lt"/>
                <a:ea typeface="+mj-ea"/>
                <a:cs typeface="+mj-cs"/>
              </a:rPr>
              <a:t>Deep Dive: Hungary</a:t>
            </a:r>
            <a:br>
              <a:rPr lang="en-US" sz="5400" kern="1200" dirty="0">
                <a:solidFill>
                  <a:schemeClr val="tx2"/>
                </a:solidFill>
                <a:latin typeface="+mj-lt"/>
                <a:ea typeface="+mj-ea"/>
                <a:cs typeface="+mj-cs"/>
              </a:rPr>
            </a:br>
            <a:endParaRPr lang="en-US" sz="5400" kern="1200" dirty="0">
              <a:solidFill>
                <a:schemeClr val="tx2"/>
              </a:solidFill>
              <a:latin typeface="+mj-lt"/>
              <a:ea typeface="+mj-ea"/>
              <a:cs typeface="+mj-cs"/>
            </a:endParaRPr>
          </a:p>
        </p:txBody>
      </p:sp>
      <p:pic>
        <p:nvPicPr>
          <p:cNvPr id="9" name="Picture 8">
            <a:extLst>
              <a:ext uri="{FF2B5EF4-FFF2-40B4-BE49-F238E27FC236}">
                <a16:creationId xmlns:a16="http://schemas.microsoft.com/office/drawing/2014/main" id="{AB2CA370-FAF7-4994-ACD9-837451A5A343}"/>
              </a:ext>
            </a:extLst>
          </p:cNvPr>
          <p:cNvPicPr>
            <a:picLocks noChangeAspect="1"/>
          </p:cNvPicPr>
          <p:nvPr/>
        </p:nvPicPr>
        <p:blipFill>
          <a:blip r:embed="rId3"/>
          <a:stretch>
            <a:fillRect/>
          </a:stretch>
        </p:blipFill>
        <p:spPr>
          <a:xfrm>
            <a:off x="4630128" y="1430887"/>
            <a:ext cx="7028109" cy="4499414"/>
          </a:xfrm>
          <a:prstGeom prst="rect">
            <a:avLst/>
          </a:prstGeom>
        </p:spPr>
      </p:pic>
    </p:spTree>
    <p:extLst>
      <p:ext uri="{BB962C8B-B14F-4D97-AF65-F5344CB8AC3E}">
        <p14:creationId xmlns:p14="http://schemas.microsoft.com/office/powerpoint/2010/main" val="2162948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47AA5-6948-4BBA-96C7-74EF4D6908CC}"/>
              </a:ext>
            </a:extLst>
          </p:cNvPr>
          <p:cNvSpPr>
            <a:spLocks noGrp="1"/>
          </p:cNvSpPr>
          <p:nvPr>
            <p:ph type="title"/>
          </p:nvPr>
        </p:nvSpPr>
        <p:spPr>
          <a:xfrm>
            <a:off x="1005654" y="744910"/>
            <a:ext cx="3776416" cy="2766660"/>
          </a:xfrm>
        </p:spPr>
        <p:txBody>
          <a:bodyPr vert="horz" lIns="91440" tIns="45720" rIns="91440" bIns="45720" rtlCol="0" anchor="b">
            <a:normAutofit/>
          </a:bodyPr>
          <a:lstStyle/>
          <a:p>
            <a:r>
              <a:rPr lang="en-US" sz="5400" kern="1200" dirty="0">
                <a:solidFill>
                  <a:schemeClr val="tx2"/>
                </a:solidFill>
                <a:latin typeface="+mj-lt"/>
                <a:ea typeface="+mj-ea"/>
                <a:cs typeface="+mj-cs"/>
              </a:rPr>
              <a:t>Deep Dive: Hungary</a:t>
            </a:r>
          </a:p>
        </p:txBody>
      </p:sp>
      <p:pic>
        <p:nvPicPr>
          <p:cNvPr id="4" name="Picture 3">
            <a:extLst>
              <a:ext uri="{FF2B5EF4-FFF2-40B4-BE49-F238E27FC236}">
                <a16:creationId xmlns:a16="http://schemas.microsoft.com/office/drawing/2014/main" id="{89EF88A6-9A31-480B-BAAF-FB26902A8FEE}"/>
              </a:ext>
            </a:extLst>
          </p:cNvPr>
          <p:cNvPicPr>
            <a:picLocks noChangeAspect="1"/>
          </p:cNvPicPr>
          <p:nvPr/>
        </p:nvPicPr>
        <p:blipFill>
          <a:blip r:embed="rId3"/>
          <a:stretch>
            <a:fillRect/>
          </a:stretch>
        </p:blipFill>
        <p:spPr>
          <a:xfrm>
            <a:off x="5050744" y="1233592"/>
            <a:ext cx="6715750" cy="4650424"/>
          </a:xfrm>
          <a:prstGeom prst="rect">
            <a:avLst/>
          </a:prstGeom>
        </p:spPr>
      </p:pic>
    </p:spTree>
    <p:extLst>
      <p:ext uri="{BB962C8B-B14F-4D97-AF65-F5344CB8AC3E}">
        <p14:creationId xmlns:p14="http://schemas.microsoft.com/office/powerpoint/2010/main" val="3815868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F223C-0FCC-43BA-A99E-FF90DD0C1AB1}"/>
              </a:ext>
            </a:extLst>
          </p:cNvPr>
          <p:cNvSpPr>
            <a:spLocks noGrp="1"/>
          </p:cNvSpPr>
          <p:nvPr>
            <p:ph type="title"/>
          </p:nvPr>
        </p:nvSpPr>
        <p:spPr>
          <a:xfrm>
            <a:off x="289560" y="18255"/>
            <a:ext cx="10515600" cy="1325563"/>
          </a:xfrm>
        </p:spPr>
        <p:txBody>
          <a:bodyPr>
            <a:normAutofit fontScale="90000"/>
          </a:bodyPr>
          <a:lstStyle/>
          <a:p>
            <a:pPr algn="ctr"/>
            <a:r>
              <a:rPr lang="en-US" dirty="0"/>
              <a:t>Conclusion: Alcohol vs. Life Expectancy</a:t>
            </a:r>
          </a:p>
        </p:txBody>
      </p:sp>
      <p:sp>
        <p:nvSpPr>
          <p:cNvPr id="3" name="Content Placeholder 2">
            <a:extLst>
              <a:ext uri="{FF2B5EF4-FFF2-40B4-BE49-F238E27FC236}">
                <a16:creationId xmlns:a16="http://schemas.microsoft.com/office/drawing/2014/main" id="{D328FE82-30EF-4D92-A4B6-8F4E28660C1E}"/>
              </a:ext>
            </a:extLst>
          </p:cNvPr>
          <p:cNvSpPr>
            <a:spLocks noGrp="1"/>
          </p:cNvSpPr>
          <p:nvPr>
            <p:ph idx="1"/>
          </p:nvPr>
        </p:nvSpPr>
        <p:spPr>
          <a:xfrm>
            <a:off x="655320" y="1514729"/>
            <a:ext cx="10515600" cy="4351338"/>
          </a:xfrm>
        </p:spPr>
        <p:txBody>
          <a:bodyPr>
            <a:normAutofit fontScale="85000" lnSpcReduction="20000"/>
          </a:bodyPr>
          <a:lstStyle/>
          <a:p>
            <a:r>
              <a:rPr lang="en-US" sz="4000" dirty="0"/>
              <a:t>No independent correlation between the two</a:t>
            </a:r>
          </a:p>
          <a:p>
            <a:r>
              <a:rPr lang="en-US" sz="4000" dirty="0"/>
              <a:t>There may be other factors contributing to an increase in life expectancy</a:t>
            </a:r>
          </a:p>
          <a:p>
            <a:r>
              <a:rPr lang="en-US" sz="4000" dirty="0"/>
              <a:t>There is opportunity to gather more targeted</a:t>
            </a:r>
          </a:p>
          <a:p>
            <a:pPr marL="0" indent="0">
              <a:buNone/>
            </a:pPr>
            <a:r>
              <a:rPr lang="en-US" sz="4000" dirty="0"/>
              <a:t>     data for further research. </a:t>
            </a:r>
          </a:p>
          <a:p>
            <a:pPr lvl="1"/>
            <a:r>
              <a:rPr lang="en-US" sz="3600" dirty="0"/>
              <a:t>Example:  </a:t>
            </a:r>
          </a:p>
          <a:p>
            <a:pPr lvl="2"/>
            <a:r>
              <a:rPr lang="en-US" sz="3200" dirty="0"/>
              <a:t>Gender, Ethnicity, frequency and timing of drinking,        Does Alcoholism run in the family, etc. </a:t>
            </a:r>
          </a:p>
          <a:p>
            <a:endParaRPr lang="en-US" dirty="0"/>
          </a:p>
        </p:txBody>
      </p:sp>
    </p:spTree>
    <p:extLst>
      <p:ext uri="{BB962C8B-B14F-4D97-AF65-F5344CB8AC3E}">
        <p14:creationId xmlns:p14="http://schemas.microsoft.com/office/powerpoint/2010/main" val="1981347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43">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7" name="Rectangle 45">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38D1B1D0-F9E6-41D4-935F-958F43C619F6}"/>
              </a:ext>
            </a:extLst>
          </p:cNvPr>
          <p:cNvSpPr>
            <a:spLocks noGrp="1"/>
          </p:cNvSpPr>
          <p:nvPr>
            <p:ph type="ctrTitle"/>
          </p:nvPr>
        </p:nvSpPr>
        <p:spPr>
          <a:xfrm>
            <a:off x="996275" y="4098524"/>
            <a:ext cx="5996628" cy="2226076"/>
          </a:xfrm>
        </p:spPr>
        <p:txBody>
          <a:bodyPr anchor="ctr">
            <a:normAutofit/>
          </a:bodyPr>
          <a:lstStyle/>
          <a:p>
            <a:pPr algn="l">
              <a:lnSpc>
                <a:spcPct val="90000"/>
              </a:lnSpc>
            </a:pPr>
            <a:r>
              <a:rPr lang="en-US" sz="4600" kern="1200">
                <a:latin typeface="+mj-lt"/>
                <a:ea typeface="+mj-ea"/>
                <a:cs typeface="+mj-cs"/>
              </a:rPr>
              <a:t>Life Expectancy vs. Government Health Expenditure</a:t>
            </a:r>
            <a:endParaRPr lang="en-US" sz="4600"/>
          </a:p>
        </p:txBody>
      </p:sp>
      <p:grpSp>
        <p:nvGrpSpPr>
          <p:cNvPr id="78" name="Bottom Right">
            <a:extLst>
              <a:ext uri="{FF2B5EF4-FFF2-40B4-BE49-F238E27FC236}">
                <a16:creationId xmlns:a16="http://schemas.microsoft.com/office/drawing/2014/main" id="{FD57FA8A-6F6A-4738-A4C4-A1CA441706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79" name="Freeform: Shape 48">
              <a:extLst>
                <a:ext uri="{FF2B5EF4-FFF2-40B4-BE49-F238E27FC236}">
                  <a16:creationId xmlns:a16="http://schemas.microsoft.com/office/drawing/2014/main" id="{B722FA65-4717-473D-935C-1E9703E21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0" name="Graphic 157">
              <a:extLst>
                <a:ext uri="{FF2B5EF4-FFF2-40B4-BE49-F238E27FC236}">
                  <a16:creationId xmlns:a16="http://schemas.microsoft.com/office/drawing/2014/main" id="{0481A62F-BE87-4513-97B2-027784C6FB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1" name="Freeform: Shape 51">
                <a:extLst>
                  <a:ext uri="{FF2B5EF4-FFF2-40B4-BE49-F238E27FC236}">
                    <a16:creationId xmlns:a16="http://schemas.microsoft.com/office/drawing/2014/main" id="{F00486A8-7935-4814-A88E-8AB913569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2" name="Freeform: Shape 52">
                <a:extLst>
                  <a:ext uri="{FF2B5EF4-FFF2-40B4-BE49-F238E27FC236}">
                    <a16:creationId xmlns:a16="http://schemas.microsoft.com/office/drawing/2014/main" id="{1D5DFA27-8F9C-4DAD-841C-EC15FDFDF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3" name="Freeform: Shape 53">
                <a:extLst>
                  <a:ext uri="{FF2B5EF4-FFF2-40B4-BE49-F238E27FC236}">
                    <a16:creationId xmlns:a16="http://schemas.microsoft.com/office/drawing/2014/main" id="{CBD0BA0A-7296-4EF5-8B4C-9644798AB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4" name="Freeform: Shape 54">
                <a:extLst>
                  <a:ext uri="{FF2B5EF4-FFF2-40B4-BE49-F238E27FC236}">
                    <a16:creationId xmlns:a16="http://schemas.microsoft.com/office/drawing/2014/main" id="{05F1A67E-7F6A-4D1C-9630-CEA191C72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5" name="Freeform: Shape 55">
                <a:extLst>
                  <a:ext uri="{FF2B5EF4-FFF2-40B4-BE49-F238E27FC236}">
                    <a16:creationId xmlns:a16="http://schemas.microsoft.com/office/drawing/2014/main" id="{5E1300E6-8909-46D4-80E7-2122D24D3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DE4C708C-5388-41A0-984B-3698E2B9E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57">
                <a:extLst>
                  <a:ext uri="{FF2B5EF4-FFF2-40B4-BE49-F238E27FC236}">
                    <a16:creationId xmlns:a16="http://schemas.microsoft.com/office/drawing/2014/main" id="{95D7DAE6-94E0-4A1D-92A3-7D751872B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7" name="Freeform: Shape 50">
              <a:extLst>
                <a:ext uri="{FF2B5EF4-FFF2-40B4-BE49-F238E27FC236}">
                  <a16:creationId xmlns:a16="http://schemas.microsoft.com/office/drawing/2014/main" id="{8F513D8C-ECEE-40F4-99D3-6C744A1E94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title 2">
            <a:extLst>
              <a:ext uri="{FF2B5EF4-FFF2-40B4-BE49-F238E27FC236}">
                <a16:creationId xmlns:a16="http://schemas.microsoft.com/office/drawing/2014/main" id="{08E422D4-56AC-4702-A2FA-940477BC1060}"/>
              </a:ext>
            </a:extLst>
          </p:cNvPr>
          <p:cNvSpPr>
            <a:spLocks noGrp="1"/>
          </p:cNvSpPr>
          <p:nvPr>
            <p:ph type="subTitle" idx="1"/>
          </p:nvPr>
        </p:nvSpPr>
        <p:spPr>
          <a:xfrm>
            <a:off x="7185430" y="4085112"/>
            <a:ext cx="3997745" cy="2228758"/>
          </a:xfrm>
        </p:spPr>
        <p:txBody>
          <a:bodyPr anchor="ctr">
            <a:normAutofit/>
          </a:bodyPr>
          <a:lstStyle/>
          <a:p>
            <a:pPr algn="l"/>
            <a:r>
              <a:rPr lang="en-US" sz="2200" dirty="0">
                <a:effectLst/>
                <a:latin typeface="Calibri" panose="020F0502020204030204" pitchFamily="34" charset="0"/>
                <a:ea typeface="Times New Roman" panose="02020603050405020304" pitchFamily="18" charset="0"/>
              </a:rPr>
              <a:t>Government Health Expenditure:</a:t>
            </a:r>
          </a:p>
          <a:p>
            <a:pPr algn="l"/>
            <a:r>
              <a:rPr lang="en-US" sz="2200" dirty="0">
                <a:latin typeface="Calibri" panose="020F0502020204030204" pitchFamily="34" charset="0"/>
                <a:ea typeface="Times New Roman" panose="02020603050405020304" pitchFamily="18" charset="0"/>
              </a:rPr>
              <a:t>The funds dedicated to national health care as a percentage of the total budget.</a:t>
            </a:r>
            <a:endParaRPr lang="en-US" sz="2200" dirty="0">
              <a:effectLst/>
              <a:latin typeface="Calibri" panose="020F0502020204030204" pitchFamily="34" charset="0"/>
              <a:ea typeface="Times New Roman" panose="02020603050405020304" pitchFamily="18" charset="0"/>
            </a:endParaRPr>
          </a:p>
          <a:p>
            <a:pPr algn="l"/>
            <a:endParaRPr lang="en-US" sz="2200" dirty="0">
              <a:effectLst/>
              <a:latin typeface="Calibri" panose="020F0502020204030204" pitchFamily="34" charset="0"/>
              <a:ea typeface="Times New Roman" panose="02020603050405020304" pitchFamily="18" charset="0"/>
            </a:endParaRPr>
          </a:p>
        </p:txBody>
      </p:sp>
      <p:pic>
        <p:nvPicPr>
          <p:cNvPr id="39" name="Picture 38" descr="Chart, pie chart&#10;&#10;Description automatically generated">
            <a:extLst>
              <a:ext uri="{FF2B5EF4-FFF2-40B4-BE49-F238E27FC236}">
                <a16:creationId xmlns:a16="http://schemas.microsoft.com/office/drawing/2014/main" id="{E0B3D81E-680B-4A20-B037-4C7109B202C7}"/>
              </a:ext>
            </a:extLst>
          </p:cNvPr>
          <p:cNvPicPr>
            <a:picLocks noChangeAspect="1"/>
          </p:cNvPicPr>
          <p:nvPr/>
        </p:nvPicPr>
        <p:blipFill rotWithShape="1">
          <a:blip r:embed="rId3"/>
          <a:srcRect t="29268" r="-2" b="23902"/>
          <a:stretch/>
        </p:blipFill>
        <p:spPr>
          <a:xfrm>
            <a:off x="619841" y="10"/>
            <a:ext cx="11084189" cy="3854020"/>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grpSp>
        <p:nvGrpSpPr>
          <p:cNvPr id="60" name="Top Left">
            <a:extLst>
              <a:ext uri="{FF2B5EF4-FFF2-40B4-BE49-F238E27FC236}">
                <a16:creationId xmlns:a16="http://schemas.microsoft.com/office/drawing/2014/main" id="{FA83938A-824D-4A58-A16F-424E25498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88" name="Freeform: Shape 60">
              <a:extLst>
                <a:ext uri="{FF2B5EF4-FFF2-40B4-BE49-F238E27FC236}">
                  <a16:creationId xmlns:a16="http://schemas.microsoft.com/office/drawing/2014/main" id="{8B7029D1-A024-479E-8B61-B6C59454B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89" name="Freeform: Shape 61">
              <a:extLst>
                <a:ext uri="{FF2B5EF4-FFF2-40B4-BE49-F238E27FC236}">
                  <a16:creationId xmlns:a16="http://schemas.microsoft.com/office/drawing/2014/main" id="{5D14A3F6-E603-4A77-BE8B-52A8CC119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90" name="Freeform: Shape 62">
              <a:extLst>
                <a:ext uri="{FF2B5EF4-FFF2-40B4-BE49-F238E27FC236}">
                  <a16:creationId xmlns:a16="http://schemas.microsoft.com/office/drawing/2014/main" id="{E3BABB92-B7C9-439B-A407-C26CAC92F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91" name="Freeform: Shape 63">
              <a:extLst>
                <a:ext uri="{FF2B5EF4-FFF2-40B4-BE49-F238E27FC236}">
                  <a16:creationId xmlns:a16="http://schemas.microsoft.com/office/drawing/2014/main" id="{B3806CE1-04AF-4087-986A-DBEB74501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92" name="Freeform: Shape 64">
              <a:extLst>
                <a:ext uri="{FF2B5EF4-FFF2-40B4-BE49-F238E27FC236}">
                  <a16:creationId xmlns:a16="http://schemas.microsoft.com/office/drawing/2014/main" id="{373482B9-3ACD-4DBF-BF7A-865B7BBD1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93" name="Freeform: Shape 65">
              <a:extLst>
                <a:ext uri="{FF2B5EF4-FFF2-40B4-BE49-F238E27FC236}">
                  <a16:creationId xmlns:a16="http://schemas.microsoft.com/office/drawing/2014/main" id="{FBF72E41-C373-4050-A899-B9FDE5113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94" name="Freeform: Shape 66">
              <a:extLst>
                <a:ext uri="{FF2B5EF4-FFF2-40B4-BE49-F238E27FC236}">
                  <a16:creationId xmlns:a16="http://schemas.microsoft.com/office/drawing/2014/main" id="{4B521439-93BF-4D49-9EB4-9FA798186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69" name="Cross">
            <a:extLst>
              <a:ext uri="{FF2B5EF4-FFF2-40B4-BE49-F238E27FC236}">
                <a16:creationId xmlns:a16="http://schemas.microsoft.com/office/drawing/2014/main" id="{8593C7C3-23A8-4377-B2A6-0AA4120CF0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 y="553414"/>
            <a:ext cx="118872" cy="118872"/>
            <a:chOff x="1175347" y="3733800"/>
            <a:chExt cx="118872" cy="118872"/>
          </a:xfrm>
        </p:grpSpPr>
        <p:cxnSp>
          <p:nvCxnSpPr>
            <p:cNvPr id="95" name="Straight Connector 69">
              <a:extLst>
                <a:ext uri="{FF2B5EF4-FFF2-40B4-BE49-F238E27FC236}">
                  <a16:creationId xmlns:a16="http://schemas.microsoft.com/office/drawing/2014/main" id="{9DF09466-D21B-48B6-B71E-2E3DC70680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71" name="Straight Connector 70">
              <a:extLst>
                <a:ext uri="{FF2B5EF4-FFF2-40B4-BE49-F238E27FC236}">
                  <a16:creationId xmlns:a16="http://schemas.microsoft.com/office/drawing/2014/main" id="{5E19A168-D974-4872-8F82-BDB7121D1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73" name="Cross">
            <a:extLst>
              <a:ext uri="{FF2B5EF4-FFF2-40B4-BE49-F238E27FC236}">
                <a16:creationId xmlns:a16="http://schemas.microsoft.com/office/drawing/2014/main" id="{B531CCBB-545A-412B-89AF-AEB3068A7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400" y="705814"/>
            <a:ext cx="118872" cy="118872"/>
            <a:chOff x="1175347" y="3733800"/>
            <a:chExt cx="118872" cy="118872"/>
          </a:xfrm>
        </p:grpSpPr>
        <p:cxnSp>
          <p:nvCxnSpPr>
            <p:cNvPr id="74" name="Straight Connector 73">
              <a:extLst>
                <a:ext uri="{FF2B5EF4-FFF2-40B4-BE49-F238E27FC236}">
                  <a16:creationId xmlns:a16="http://schemas.microsoft.com/office/drawing/2014/main" id="{D48FD4C8-4A36-4CB1-9391-65AA566FF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75" name="Straight Connector 74">
              <a:extLst>
                <a:ext uri="{FF2B5EF4-FFF2-40B4-BE49-F238E27FC236}">
                  <a16:creationId xmlns:a16="http://schemas.microsoft.com/office/drawing/2014/main" id="{75FC3684-0929-46EE-A97F-3BEE86C8F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101252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92F33-4CF0-4760-9CDD-B708EF560334}"/>
              </a:ext>
            </a:extLst>
          </p:cNvPr>
          <p:cNvSpPr>
            <a:spLocks noGrp="1"/>
          </p:cNvSpPr>
          <p:nvPr>
            <p:ph type="title"/>
          </p:nvPr>
        </p:nvSpPr>
        <p:spPr>
          <a:xfrm>
            <a:off x="0" y="-3086"/>
            <a:ext cx="12208345" cy="819515"/>
          </a:xfrm>
        </p:spPr>
        <p:txBody>
          <a:bodyPr vert="horz" lIns="91440" tIns="45720" rIns="91440" bIns="45720" rtlCol="0" anchor="ctr">
            <a:normAutofit/>
          </a:bodyPr>
          <a:lstStyle/>
          <a:p>
            <a:pPr algn="ctr">
              <a:lnSpc>
                <a:spcPct val="90000"/>
              </a:lnSpc>
            </a:pPr>
            <a:r>
              <a:rPr lang="en-US" sz="4000" kern="1200" dirty="0">
                <a:solidFill>
                  <a:schemeClr val="tx2"/>
                </a:solidFill>
                <a:latin typeface="+mj-lt"/>
                <a:ea typeface="+mj-ea"/>
                <a:cs typeface="+mj-cs"/>
              </a:rPr>
              <a:t>Life Expectancy vs. Expenditure (Global)</a:t>
            </a:r>
          </a:p>
        </p:txBody>
      </p:sp>
      <p:pic>
        <p:nvPicPr>
          <p:cNvPr id="8" name="Picture 7">
            <a:extLst>
              <a:ext uri="{FF2B5EF4-FFF2-40B4-BE49-F238E27FC236}">
                <a16:creationId xmlns:a16="http://schemas.microsoft.com/office/drawing/2014/main" id="{C80ADC07-9391-4C34-94B0-2FB62F6FF9CB}"/>
              </a:ext>
            </a:extLst>
          </p:cNvPr>
          <p:cNvPicPr>
            <a:picLocks noChangeAspect="1"/>
          </p:cNvPicPr>
          <p:nvPr/>
        </p:nvPicPr>
        <p:blipFill>
          <a:blip r:embed="rId3"/>
          <a:stretch>
            <a:fillRect/>
          </a:stretch>
        </p:blipFill>
        <p:spPr>
          <a:xfrm>
            <a:off x="1915343" y="729343"/>
            <a:ext cx="8361314" cy="5834743"/>
          </a:xfrm>
          <a:prstGeom prst="rect">
            <a:avLst/>
          </a:prstGeom>
        </p:spPr>
      </p:pic>
    </p:spTree>
    <p:extLst>
      <p:ext uri="{BB962C8B-B14F-4D97-AF65-F5344CB8AC3E}">
        <p14:creationId xmlns:p14="http://schemas.microsoft.com/office/powerpoint/2010/main" val="3043151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17AF3-D9B0-4BA0-AF81-C3ED092A3144}"/>
              </a:ext>
            </a:extLst>
          </p:cNvPr>
          <p:cNvSpPr>
            <a:spLocks noGrp="1"/>
          </p:cNvSpPr>
          <p:nvPr>
            <p:ph type="title"/>
          </p:nvPr>
        </p:nvSpPr>
        <p:spPr/>
        <p:txBody>
          <a:bodyPr/>
          <a:lstStyle/>
          <a:p>
            <a:r>
              <a:rPr lang="en-US" dirty="0"/>
              <a:t>Life Expectancy vs. Schooling</a:t>
            </a:r>
          </a:p>
        </p:txBody>
      </p:sp>
      <p:sp>
        <p:nvSpPr>
          <p:cNvPr id="3" name="Content Placeholder 2">
            <a:extLst>
              <a:ext uri="{FF2B5EF4-FFF2-40B4-BE49-F238E27FC236}">
                <a16:creationId xmlns:a16="http://schemas.microsoft.com/office/drawing/2014/main" id="{0EA5464F-6484-4D22-B14C-8AD0C1D1C945}"/>
              </a:ext>
            </a:extLst>
          </p:cNvPr>
          <p:cNvSpPr>
            <a:spLocks noGrp="1"/>
          </p:cNvSpPr>
          <p:nvPr>
            <p:ph idx="1"/>
          </p:nvPr>
        </p:nvSpPr>
        <p:spPr/>
        <p:txBody>
          <a:bodyPr/>
          <a:lstStyle/>
          <a:p>
            <a:r>
              <a:rPr lang="en-US" dirty="0"/>
              <a:t>Schooling = avg. # of years of formal education per capita</a:t>
            </a:r>
          </a:p>
        </p:txBody>
      </p:sp>
      <p:pic>
        <p:nvPicPr>
          <p:cNvPr id="5" name="Picture 4" descr="A closeup photo of an open book">
            <a:extLst>
              <a:ext uri="{FF2B5EF4-FFF2-40B4-BE49-F238E27FC236}">
                <a16:creationId xmlns:a16="http://schemas.microsoft.com/office/drawing/2014/main" id="{0ABCA42B-6B35-437A-B7D5-A69B36132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209" y="2638787"/>
            <a:ext cx="6019192" cy="3986738"/>
          </a:xfrm>
          <a:prstGeom prst="rect">
            <a:avLst/>
          </a:prstGeom>
        </p:spPr>
      </p:pic>
    </p:spTree>
    <p:extLst>
      <p:ext uri="{BB962C8B-B14F-4D97-AF65-F5344CB8AC3E}">
        <p14:creationId xmlns:p14="http://schemas.microsoft.com/office/powerpoint/2010/main" val="1532787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7" name="Freeform: Shape 16">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9" name="Freeform: Shape 18">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2" name="Freeform: Shape 21">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30"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1" name="Freeform: Shape 30">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9" name="Rectangle 3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Rectangle 4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3" name="Top left">
            <a:extLst>
              <a:ext uri="{FF2B5EF4-FFF2-40B4-BE49-F238E27FC236}">
                <a16:creationId xmlns:a16="http://schemas.microsoft.com/office/drawing/2014/main" id="{992BA179-C097-4C75-83EA-A7A702D3BD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4" name="Freeform: Shape 43">
              <a:extLst>
                <a:ext uri="{FF2B5EF4-FFF2-40B4-BE49-F238E27FC236}">
                  <a16:creationId xmlns:a16="http://schemas.microsoft.com/office/drawing/2014/main" id="{28D11CE2-8212-41C9-B5AC-00C75287F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5" name="Freeform: Shape 44">
              <a:extLst>
                <a:ext uri="{FF2B5EF4-FFF2-40B4-BE49-F238E27FC236}">
                  <a16:creationId xmlns:a16="http://schemas.microsoft.com/office/drawing/2014/main" id="{7F19E2E8-BC88-42EC-9C0B-FE209DFC1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5F723466-1F46-4AF3-B3F5-4E83BC7D0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EEA118F0-0824-4C18-B53B-0CF8DA70C0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F152EB7B-2BB6-441F-98E6-0CAC841D29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86238508-65CF-4F7E-91FB-CF36A1C6F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F5C8B8D2-1338-4D15-BD6F-05347C6D1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617B21C1-9D88-498E-A8CB-477814C5B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4" name="Title 3">
            <a:extLst>
              <a:ext uri="{FF2B5EF4-FFF2-40B4-BE49-F238E27FC236}">
                <a16:creationId xmlns:a16="http://schemas.microsoft.com/office/drawing/2014/main" id="{A9E8DCF8-C341-41B7-B690-897BE0AB6B57}"/>
              </a:ext>
            </a:extLst>
          </p:cNvPr>
          <p:cNvSpPr>
            <a:spLocks noGrp="1"/>
          </p:cNvSpPr>
          <p:nvPr>
            <p:ph type="title"/>
          </p:nvPr>
        </p:nvSpPr>
        <p:spPr>
          <a:xfrm>
            <a:off x="-3048" y="-9760"/>
            <a:ext cx="11858102" cy="858148"/>
          </a:xfrm>
        </p:spPr>
        <p:txBody>
          <a:bodyPr vert="horz" lIns="91440" tIns="45720" rIns="91440" bIns="45720" rtlCol="0" anchor="ctr">
            <a:normAutofit/>
          </a:bodyPr>
          <a:lstStyle/>
          <a:p>
            <a:pPr algn="ctr"/>
            <a:r>
              <a:rPr lang="en-US" sz="4000" kern="1200">
                <a:solidFill>
                  <a:schemeClr val="tx2"/>
                </a:solidFill>
                <a:latin typeface="+mj-lt"/>
                <a:ea typeface="+mj-ea"/>
                <a:cs typeface="+mj-cs"/>
              </a:rPr>
              <a:t>Developed vs. Developing Countries</a:t>
            </a:r>
            <a:endParaRPr lang="en-US" sz="4000" kern="1200" dirty="0">
              <a:solidFill>
                <a:schemeClr val="tx2"/>
              </a:solidFill>
              <a:latin typeface="+mj-lt"/>
              <a:ea typeface="+mj-ea"/>
              <a:cs typeface="+mj-cs"/>
            </a:endParaRPr>
          </a:p>
        </p:txBody>
      </p:sp>
      <p:grpSp>
        <p:nvGrpSpPr>
          <p:cNvPr id="53" name="Cross">
            <a:extLst>
              <a:ext uri="{FF2B5EF4-FFF2-40B4-BE49-F238E27FC236}">
                <a16:creationId xmlns:a16="http://schemas.microsoft.com/office/drawing/2014/main" id="{14D33187-CEF6-422A-928A-9334CEF8D1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 y="2819400"/>
            <a:ext cx="118872" cy="118872"/>
            <a:chOff x="1175347" y="3733800"/>
            <a:chExt cx="118872" cy="118872"/>
          </a:xfrm>
        </p:grpSpPr>
        <p:cxnSp>
          <p:nvCxnSpPr>
            <p:cNvPr id="54" name="Straight Connector 53">
              <a:extLst>
                <a:ext uri="{FF2B5EF4-FFF2-40B4-BE49-F238E27FC236}">
                  <a16:creationId xmlns:a16="http://schemas.microsoft.com/office/drawing/2014/main" id="{3EC2B44D-30FA-47D5-BAD0-3BA852D0F8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48" name="Straight Connector 54">
              <a:extLst>
                <a:ext uri="{FF2B5EF4-FFF2-40B4-BE49-F238E27FC236}">
                  <a16:creationId xmlns:a16="http://schemas.microsoft.com/office/drawing/2014/main" id="{16D38DE4-2378-4BAA-BB99-980DFB24E5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7" name="Content Placeholder 6">
            <a:extLst>
              <a:ext uri="{FF2B5EF4-FFF2-40B4-BE49-F238E27FC236}">
                <a16:creationId xmlns:a16="http://schemas.microsoft.com/office/drawing/2014/main" id="{7E591B0D-8613-434D-8D87-C9ED42153BB9}"/>
              </a:ext>
            </a:extLst>
          </p:cNvPr>
          <p:cNvPicPr>
            <a:picLocks noGrp="1" noChangeAspect="1"/>
          </p:cNvPicPr>
          <p:nvPr>
            <p:ph sz="half" idx="1"/>
          </p:nvPr>
        </p:nvPicPr>
        <p:blipFill rotWithShape="1">
          <a:blip r:embed="rId3"/>
          <a:srcRect r="-1" b="424"/>
          <a:stretch/>
        </p:blipFill>
        <p:spPr>
          <a:xfrm>
            <a:off x="-538594" y="672287"/>
            <a:ext cx="6807792" cy="4524892"/>
          </a:xfrm>
          <a:prstGeom prst="rect">
            <a:avLst/>
          </a:prstGeom>
        </p:spPr>
      </p:pic>
      <p:grpSp>
        <p:nvGrpSpPr>
          <p:cNvPr id="57" name="Bottom Right">
            <a:extLst>
              <a:ext uri="{FF2B5EF4-FFF2-40B4-BE49-F238E27FC236}">
                <a16:creationId xmlns:a16="http://schemas.microsoft.com/office/drawing/2014/main" id="{2A007E35-5AD8-4833-87A4-99737C264D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49" name="Graphic 157">
              <a:extLst>
                <a:ext uri="{FF2B5EF4-FFF2-40B4-BE49-F238E27FC236}">
                  <a16:creationId xmlns:a16="http://schemas.microsoft.com/office/drawing/2014/main" id="{54BCEE67-7AE7-4FAD-BE0B-E4DD7B900B8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0" name="Freeform: Shape 59">
                <a:extLst>
                  <a:ext uri="{FF2B5EF4-FFF2-40B4-BE49-F238E27FC236}">
                    <a16:creationId xmlns:a16="http://schemas.microsoft.com/office/drawing/2014/main" id="{E6CBFD26-40CF-4FE4-9C96-D773C9F80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447256C7-C808-4C82-A630-05196AAE6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EEF74DC0-EFE6-4316-88CA-6DE1FE0631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AEEF082E-F88A-4990-B9A0-496A41D1B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9E247848-28A4-4348-9602-91E3EF905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BC63D56F-93DA-4188-A93A-B0E9279F0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C4D65CD4-FCAE-410C-8C06-A8672DE5D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9" name="Freeform: Shape 58">
              <a:extLst>
                <a:ext uri="{FF2B5EF4-FFF2-40B4-BE49-F238E27FC236}">
                  <a16:creationId xmlns:a16="http://schemas.microsoft.com/office/drawing/2014/main" id="{613156BD-CBBB-4C3B-AAA7-C9493C014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Content Placeholder 7">
            <a:extLst>
              <a:ext uri="{FF2B5EF4-FFF2-40B4-BE49-F238E27FC236}">
                <a16:creationId xmlns:a16="http://schemas.microsoft.com/office/drawing/2014/main" id="{381FCC93-9529-463C-86F9-A966FCF1584A}"/>
              </a:ext>
            </a:extLst>
          </p:cNvPr>
          <p:cNvPicPr>
            <a:picLocks noGrp="1" noChangeAspect="1"/>
          </p:cNvPicPr>
          <p:nvPr>
            <p:ph sz="half" idx="2"/>
          </p:nvPr>
        </p:nvPicPr>
        <p:blipFill rotWithShape="1">
          <a:blip r:embed="rId4"/>
          <a:srcRect r="-1" b="424"/>
          <a:stretch/>
        </p:blipFill>
        <p:spPr>
          <a:xfrm>
            <a:off x="5754481" y="2217825"/>
            <a:ext cx="6955749" cy="4623234"/>
          </a:xfrm>
          <a:prstGeom prst="rect">
            <a:avLst/>
          </a:prstGeom>
        </p:spPr>
      </p:pic>
    </p:spTree>
    <p:extLst>
      <p:ext uri="{BB962C8B-B14F-4D97-AF65-F5344CB8AC3E}">
        <p14:creationId xmlns:p14="http://schemas.microsoft.com/office/powerpoint/2010/main" val="2137740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80FBD-7F4F-48C4-8DAD-CAE56F6BB369}"/>
              </a:ext>
            </a:extLst>
          </p:cNvPr>
          <p:cNvSpPr>
            <a:spLocks noGrp="1"/>
          </p:cNvSpPr>
          <p:nvPr>
            <p:ph type="title"/>
          </p:nvPr>
        </p:nvSpPr>
        <p:spPr/>
        <p:txBody>
          <a:bodyPr>
            <a:normAutofit fontScale="90000"/>
          </a:bodyPr>
          <a:lstStyle/>
          <a:p>
            <a:r>
              <a:rPr lang="en-US" dirty="0"/>
              <a:t>Conclusion: </a:t>
            </a:r>
            <a:r>
              <a:rPr lang="en-US" sz="4400" kern="1200" dirty="0">
                <a:latin typeface="+mj-lt"/>
                <a:ea typeface="+mj-ea"/>
                <a:cs typeface="+mj-cs"/>
              </a:rPr>
              <a:t>Life Expectancy vs. Government Expenditure</a:t>
            </a:r>
            <a:endParaRPr lang="en-US" dirty="0"/>
          </a:p>
        </p:txBody>
      </p:sp>
      <p:sp>
        <p:nvSpPr>
          <p:cNvPr id="4" name="Content Placeholder 3">
            <a:extLst>
              <a:ext uri="{FF2B5EF4-FFF2-40B4-BE49-F238E27FC236}">
                <a16:creationId xmlns:a16="http://schemas.microsoft.com/office/drawing/2014/main" id="{D3FF2D36-D6D7-4DC3-B475-D8A38440E4FA}"/>
              </a:ext>
            </a:extLst>
          </p:cNvPr>
          <p:cNvSpPr>
            <a:spLocks noGrp="1"/>
          </p:cNvSpPr>
          <p:nvPr>
            <p:ph idx="1"/>
          </p:nvPr>
        </p:nvSpPr>
        <p:spPr/>
        <p:txBody>
          <a:bodyPr anchor="t">
            <a:normAutofit/>
          </a:bodyPr>
          <a:lstStyle/>
          <a:p>
            <a:r>
              <a:rPr lang="en-US" dirty="0"/>
              <a:t> Weak correlation overall.</a:t>
            </a:r>
          </a:p>
          <a:p>
            <a:r>
              <a:rPr lang="en-US" dirty="0"/>
              <a:t> Additional data collection and analysis required to view meaningful results.</a:t>
            </a:r>
          </a:p>
          <a:p>
            <a:pPr lvl="1"/>
            <a:r>
              <a:rPr lang="en-US" dirty="0"/>
              <a:t> Collect data over longer period – will an investment made today have an impact on life expectancy in 50 years? </a:t>
            </a:r>
          </a:p>
          <a:p>
            <a:pPr lvl="1"/>
            <a:r>
              <a:rPr lang="en-US" dirty="0"/>
              <a:t> Gather more information on GDP &amp; population</a:t>
            </a:r>
          </a:p>
          <a:p>
            <a:pPr lvl="1"/>
            <a:r>
              <a:rPr lang="en-US" dirty="0"/>
              <a:t> Perform further analysis to find other potential non-linear associations</a:t>
            </a:r>
          </a:p>
          <a:p>
            <a:pPr lvl="1"/>
            <a:endParaRPr lang="en-US" dirty="0"/>
          </a:p>
        </p:txBody>
      </p:sp>
    </p:spTree>
    <p:extLst>
      <p:ext uri="{BB962C8B-B14F-4D97-AF65-F5344CB8AC3E}">
        <p14:creationId xmlns:p14="http://schemas.microsoft.com/office/powerpoint/2010/main" val="3757478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43E21-9A55-43C1-A647-C85BA60BD8E9}"/>
              </a:ext>
            </a:extLst>
          </p:cNvPr>
          <p:cNvSpPr>
            <a:spLocks noGrp="1"/>
          </p:cNvSpPr>
          <p:nvPr>
            <p:ph type="title"/>
          </p:nvPr>
        </p:nvSpPr>
        <p:spPr/>
        <p:txBody>
          <a:bodyPr/>
          <a:lstStyle/>
          <a:p>
            <a:pPr algn="ctr"/>
            <a:r>
              <a:rPr lang="en-US" dirty="0"/>
              <a:t>Overall Conclusion</a:t>
            </a:r>
          </a:p>
        </p:txBody>
      </p:sp>
      <p:sp>
        <p:nvSpPr>
          <p:cNvPr id="3" name="Content Placeholder 2">
            <a:extLst>
              <a:ext uri="{FF2B5EF4-FFF2-40B4-BE49-F238E27FC236}">
                <a16:creationId xmlns:a16="http://schemas.microsoft.com/office/drawing/2014/main" id="{3F1E36F5-4424-42DB-A223-4D7E52DAC4D0}"/>
              </a:ext>
            </a:extLst>
          </p:cNvPr>
          <p:cNvSpPr>
            <a:spLocks noGrp="1"/>
          </p:cNvSpPr>
          <p:nvPr>
            <p:ph idx="1"/>
          </p:nvPr>
        </p:nvSpPr>
        <p:spPr/>
        <p:txBody>
          <a:bodyPr/>
          <a:lstStyle/>
          <a:p>
            <a:r>
              <a:rPr lang="en-US" dirty="0"/>
              <a:t> Clear correlation between Schooling &amp; BMI vs life expectancy in developing countries.</a:t>
            </a:r>
          </a:p>
          <a:p>
            <a:r>
              <a:rPr lang="en-US" dirty="0"/>
              <a:t> </a:t>
            </a:r>
            <a:r>
              <a:rPr lang="en-US"/>
              <a:t>Not </a:t>
            </a:r>
            <a:r>
              <a:rPr lang="en-US" dirty="0"/>
              <a:t>enough evidence to reject the null hypothesis relating to Disease/Immunization, Alcohol Consumption, and Health Expenditure.</a:t>
            </a:r>
          </a:p>
          <a:p>
            <a:r>
              <a:rPr lang="en-US" dirty="0"/>
              <a:t> Further data collection required.</a:t>
            </a:r>
          </a:p>
        </p:txBody>
      </p:sp>
    </p:spTree>
    <p:extLst>
      <p:ext uri="{BB962C8B-B14F-4D97-AF65-F5344CB8AC3E}">
        <p14:creationId xmlns:p14="http://schemas.microsoft.com/office/powerpoint/2010/main" val="4018527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dirty="0"/>
            </a:p>
          </p:txBody>
        </p:sp>
      </p:grpSp>
      <p:sp useBgFill="1">
        <p:nvSpPr>
          <p:cNvPr id="35" name="Rectangle 3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9" name="Top left">
            <a:extLst>
              <a:ext uri="{FF2B5EF4-FFF2-40B4-BE49-F238E27FC236}">
                <a16:creationId xmlns:a16="http://schemas.microsoft.com/office/drawing/2014/main" id="{E4A71F22-0E43-4930-8185-0D8C173634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0" name="Freeform: Shape 39">
              <a:extLst>
                <a:ext uri="{FF2B5EF4-FFF2-40B4-BE49-F238E27FC236}">
                  <a16:creationId xmlns:a16="http://schemas.microsoft.com/office/drawing/2014/main" id="{E337B2BE-9368-41E7-B9D3-4F1F971F9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C7EDF3EA-3138-4266-8511-D57CECF0A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42" name="Freeform: Shape 41">
              <a:extLst>
                <a:ext uri="{FF2B5EF4-FFF2-40B4-BE49-F238E27FC236}">
                  <a16:creationId xmlns:a16="http://schemas.microsoft.com/office/drawing/2014/main" id="{EA12DCF8-5403-4AA2-818F-2DF853DC1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43" name="Freeform: Shape 42">
              <a:extLst>
                <a:ext uri="{FF2B5EF4-FFF2-40B4-BE49-F238E27FC236}">
                  <a16:creationId xmlns:a16="http://schemas.microsoft.com/office/drawing/2014/main" id="{AD89B414-72F6-4409-A12B-4F23F1CE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44" name="Freeform: Shape 43">
              <a:extLst>
                <a:ext uri="{FF2B5EF4-FFF2-40B4-BE49-F238E27FC236}">
                  <a16:creationId xmlns:a16="http://schemas.microsoft.com/office/drawing/2014/main" id="{214BA161-43C1-4B9D-A341-694B88127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45" name="Freeform: Shape 44">
              <a:extLst>
                <a:ext uri="{FF2B5EF4-FFF2-40B4-BE49-F238E27FC236}">
                  <a16:creationId xmlns:a16="http://schemas.microsoft.com/office/drawing/2014/main" id="{B211E8CC-9B3E-4E58-821A-069B7C109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46" name="Freeform: Shape 45">
              <a:extLst>
                <a:ext uri="{FF2B5EF4-FFF2-40B4-BE49-F238E27FC236}">
                  <a16:creationId xmlns:a16="http://schemas.microsoft.com/office/drawing/2014/main" id="{B29FA542-0294-4239-B976-E5D20656C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47" name="Freeform: Shape 46">
              <a:extLst>
                <a:ext uri="{FF2B5EF4-FFF2-40B4-BE49-F238E27FC236}">
                  <a16:creationId xmlns:a16="http://schemas.microsoft.com/office/drawing/2014/main" id="{EA9045A3-208C-4023-9F44-D62234135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68D4826F-D05D-4313-9DDF-8DF8C65120F2}"/>
              </a:ext>
            </a:extLst>
          </p:cNvPr>
          <p:cNvSpPr>
            <a:spLocks noGrp="1"/>
          </p:cNvSpPr>
          <p:nvPr>
            <p:ph type="title"/>
          </p:nvPr>
        </p:nvSpPr>
        <p:spPr>
          <a:xfrm>
            <a:off x="996275" y="163350"/>
            <a:ext cx="5996619" cy="2065889"/>
          </a:xfrm>
        </p:spPr>
        <p:txBody>
          <a:bodyPr vert="horz" lIns="91440" tIns="45720" rIns="91440" bIns="45720" rtlCol="0" anchor="ctr">
            <a:normAutofit/>
          </a:bodyPr>
          <a:lstStyle/>
          <a:p>
            <a:r>
              <a:rPr lang="en-US" sz="5400" kern="1200" dirty="0">
                <a:solidFill>
                  <a:schemeClr val="tx2"/>
                </a:solidFill>
                <a:latin typeface="+mj-lt"/>
                <a:ea typeface="+mj-ea"/>
                <a:cs typeface="+mj-cs"/>
              </a:rPr>
              <a:t>Data Cleaning</a:t>
            </a:r>
          </a:p>
        </p:txBody>
      </p:sp>
      <p:grpSp>
        <p:nvGrpSpPr>
          <p:cNvPr id="49" name="Cross">
            <a:extLst>
              <a:ext uri="{FF2B5EF4-FFF2-40B4-BE49-F238E27FC236}">
                <a16:creationId xmlns:a16="http://schemas.microsoft.com/office/drawing/2014/main" id="{1EDF0462-C0C2-4E84-A7EA-8EE60CEFF6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0" name="Straight Connector 49">
              <a:extLst>
                <a:ext uri="{FF2B5EF4-FFF2-40B4-BE49-F238E27FC236}">
                  <a16:creationId xmlns:a16="http://schemas.microsoft.com/office/drawing/2014/main" id="{DD5894EA-1641-49CE-AE6E-B9522736A0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8C6415EB-8C9A-4F1B-A459-64B94A8651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6" name="Graphic 5" descr="Mop and bucket">
            <a:extLst>
              <a:ext uri="{FF2B5EF4-FFF2-40B4-BE49-F238E27FC236}">
                <a16:creationId xmlns:a16="http://schemas.microsoft.com/office/drawing/2014/main" id="{766B34EC-8039-4B29-A4C9-5D2765E590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36153" y="2385716"/>
            <a:ext cx="3919694" cy="3919694"/>
          </a:xfrm>
          <a:prstGeom prst="rect">
            <a:avLst/>
          </a:prstGeom>
        </p:spPr>
      </p:pic>
      <p:grpSp>
        <p:nvGrpSpPr>
          <p:cNvPr id="53" name="Bottom Right">
            <a:extLst>
              <a:ext uri="{FF2B5EF4-FFF2-40B4-BE49-F238E27FC236}">
                <a16:creationId xmlns:a16="http://schemas.microsoft.com/office/drawing/2014/main" id="{B798A610-8506-4BC1-8108-8E1A31CAB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4" name="Freeform: Shape 53">
              <a:extLst>
                <a:ext uri="{FF2B5EF4-FFF2-40B4-BE49-F238E27FC236}">
                  <a16:creationId xmlns:a16="http://schemas.microsoft.com/office/drawing/2014/main" id="{5C72D714-A610-482A-B26E-C679E9535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5" name="Graphic 157">
              <a:extLst>
                <a:ext uri="{FF2B5EF4-FFF2-40B4-BE49-F238E27FC236}">
                  <a16:creationId xmlns:a16="http://schemas.microsoft.com/office/drawing/2014/main" id="{D7EF30A6-8E6C-417A-B645-4EC7F0B3824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7" name="Freeform: Shape 56">
                <a:extLst>
                  <a:ext uri="{FF2B5EF4-FFF2-40B4-BE49-F238E27FC236}">
                    <a16:creationId xmlns:a16="http://schemas.microsoft.com/office/drawing/2014/main" id="{17D377E0-C3CC-48DC-B73B-09CEEDE39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58" name="Freeform: Shape 57">
                <a:extLst>
                  <a:ext uri="{FF2B5EF4-FFF2-40B4-BE49-F238E27FC236}">
                    <a16:creationId xmlns:a16="http://schemas.microsoft.com/office/drawing/2014/main" id="{80E2DF20-A9FD-4B82-8673-1091B4C00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59" name="Freeform: Shape 58">
                <a:extLst>
                  <a:ext uri="{FF2B5EF4-FFF2-40B4-BE49-F238E27FC236}">
                    <a16:creationId xmlns:a16="http://schemas.microsoft.com/office/drawing/2014/main" id="{2425BAEB-7B00-4394-8302-CF2DEA744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60" name="Freeform: Shape 59">
                <a:extLst>
                  <a:ext uri="{FF2B5EF4-FFF2-40B4-BE49-F238E27FC236}">
                    <a16:creationId xmlns:a16="http://schemas.microsoft.com/office/drawing/2014/main" id="{4917EE8E-E8BC-42F3-BEE3-2F84E8F64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61" name="Freeform: Shape 60">
                <a:extLst>
                  <a:ext uri="{FF2B5EF4-FFF2-40B4-BE49-F238E27FC236}">
                    <a16:creationId xmlns:a16="http://schemas.microsoft.com/office/drawing/2014/main" id="{B8647303-59FF-4A2B-8D6D-FB229E659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62" name="Freeform: Shape 61">
                <a:extLst>
                  <a:ext uri="{FF2B5EF4-FFF2-40B4-BE49-F238E27FC236}">
                    <a16:creationId xmlns:a16="http://schemas.microsoft.com/office/drawing/2014/main" id="{7BD597AB-C6D9-437D-BBFE-8007D4ED0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63" name="Freeform: Shape 62">
                <a:extLst>
                  <a:ext uri="{FF2B5EF4-FFF2-40B4-BE49-F238E27FC236}">
                    <a16:creationId xmlns:a16="http://schemas.microsoft.com/office/drawing/2014/main" id="{4FA09AC9-DA2A-4216-BBFD-96E701FB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dirty="0"/>
              </a:p>
            </p:txBody>
          </p:sp>
        </p:grpSp>
        <p:sp>
          <p:nvSpPr>
            <p:cNvPr id="56" name="Freeform: Shape 55">
              <a:extLst>
                <a:ext uri="{FF2B5EF4-FFF2-40B4-BE49-F238E27FC236}">
                  <a16:creationId xmlns:a16="http://schemas.microsoft.com/office/drawing/2014/main" id="{A8AD4A98-C6D7-49C8-A31E-29C6DB7C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2149531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91FF85-D546-415F-8DE4-9E800F9FEDFA}"/>
              </a:ext>
            </a:extLst>
          </p:cNvPr>
          <p:cNvPicPr>
            <a:picLocks noChangeAspect="1"/>
          </p:cNvPicPr>
          <p:nvPr/>
        </p:nvPicPr>
        <p:blipFill>
          <a:blip r:embed="rId2"/>
          <a:stretch>
            <a:fillRect/>
          </a:stretch>
        </p:blipFill>
        <p:spPr>
          <a:xfrm>
            <a:off x="2555549" y="1286358"/>
            <a:ext cx="7422786" cy="4401519"/>
          </a:xfrm>
          <a:prstGeom prst="rect">
            <a:avLst/>
          </a:prstGeom>
        </p:spPr>
      </p:pic>
      <p:sp>
        <p:nvSpPr>
          <p:cNvPr id="6" name="Title 1">
            <a:extLst>
              <a:ext uri="{FF2B5EF4-FFF2-40B4-BE49-F238E27FC236}">
                <a16:creationId xmlns:a16="http://schemas.microsoft.com/office/drawing/2014/main" id="{DE9DF070-084A-4AC8-A629-8BE1BCD91B51}"/>
              </a:ext>
            </a:extLst>
          </p:cNvPr>
          <p:cNvSpPr>
            <a:spLocks noGrp="1"/>
          </p:cNvSpPr>
          <p:nvPr>
            <p:ph type="title"/>
          </p:nvPr>
        </p:nvSpPr>
        <p:spPr>
          <a:xfrm>
            <a:off x="558125" y="-255750"/>
            <a:ext cx="6890425" cy="2065889"/>
          </a:xfrm>
        </p:spPr>
        <p:txBody>
          <a:bodyPr vert="horz" lIns="91440" tIns="45720" rIns="91440" bIns="45720" rtlCol="0" anchor="ctr">
            <a:normAutofit/>
          </a:bodyPr>
          <a:lstStyle/>
          <a:p>
            <a:r>
              <a:rPr lang="en-US" sz="5400" kern="1200" dirty="0">
                <a:solidFill>
                  <a:schemeClr val="tx2"/>
                </a:solidFill>
                <a:latin typeface="+mj-lt"/>
                <a:ea typeface="+mj-ea"/>
                <a:cs typeface="+mj-cs"/>
              </a:rPr>
              <a:t>Data Cleaning cont.</a:t>
            </a:r>
          </a:p>
        </p:txBody>
      </p:sp>
    </p:spTree>
    <p:extLst>
      <p:ext uri="{BB962C8B-B14F-4D97-AF65-F5344CB8AC3E}">
        <p14:creationId xmlns:p14="http://schemas.microsoft.com/office/powerpoint/2010/main" val="1544710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5AA2DB-1800-41F3-ACD0-603011FE097D}"/>
              </a:ext>
            </a:extLst>
          </p:cNvPr>
          <p:cNvPicPr>
            <a:picLocks noChangeAspect="1"/>
          </p:cNvPicPr>
          <p:nvPr/>
        </p:nvPicPr>
        <p:blipFill>
          <a:blip r:embed="rId2"/>
          <a:stretch>
            <a:fillRect/>
          </a:stretch>
        </p:blipFill>
        <p:spPr>
          <a:xfrm>
            <a:off x="2967135" y="1357995"/>
            <a:ext cx="6483315" cy="4267890"/>
          </a:xfrm>
          <a:prstGeom prst="rect">
            <a:avLst/>
          </a:prstGeom>
        </p:spPr>
      </p:pic>
      <p:sp>
        <p:nvSpPr>
          <p:cNvPr id="6" name="Title 1">
            <a:extLst>
              <a:ext uri="{FF2B5EF4-FFF2-40B4-BE49-F238E27FC236}">
                <a16:creationId xmlns:a16="http://schemas.microsoft.com/office/drawing/2014/main" id="{33360B72-1315-4F90-903A-EA38967AF43E}"/>
              </a:ext>
            </a:extLst>
          </p:cNvPr>
          <p:cNvSpPr>
            <a:spLocks noGrp="1"/>
          </p:cNvSpPr>
          <p:nvPr>
            <p:ph type="title"/>
          </p:nvPr>
        </p:nvSpPr>
        <p:spPr>
          <a:xfrm>
            <a:off x="558125" y="-255750"/>
            <a:ext cx="6890425" cy="2065889"/>
          </a:xfrm>
        </p:spPr>
        <p:txBody>
          <a:bodyPr vert="horz" lIns="91440" tIns="45720" rIns="91440" bIns="45720" rtlCol="0" anchor="ctr">
            <a:normAutofit/>
          </a:bodyPr>
          <a:lstStyle/>
          <a:p>
            <a:r>
              <a:rPr lang="en-US" sz="5400" kern="1200" dirty="0">
                <a:solidFill>
                  <a:schemeClr val="tx2"/>
                </a:solidFill>
                <a:latin typeface="+mj-lt"/>
                <a:ea typeface="+mj-ea"/>
                <a:cs typeface="+mj-cs"/>
              </a:rPr>
              <a:t>Data Cleaning cont.</a:t>
            </a:r>
          </a:p>
        </p:txBody>
      </p:sp>
    </p:spTree>
    <p:extLst>
      <p:ext uri="{BB962C8B-B14F-4D97-AF65-F5344CB8AC3E}">
        <p14:creationId xmlns:p14="http://schemas.microsoft.com/office/powerpoint/2010/main" val="3026551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1656F2-19E3-4190-A91F-3338939A1695}"/>
              </a:ext>
            </a:extLst>
          </p:cNvPr>
          <p:cNvPicPr>
            <a:picLocks noChangeAspect="1"/>
          </p:cNvPicPr>
          <p:nvPr/>
        </p:nvPicPr>
        <p:blipFill>
          <a:blip r:embed="rId2"/>
          <a:stretch>
            <a:fillRect/>
          </a:stretch>
        </p:blipFill>
        <p:spPr>
          <a:xfrm>
            <a:off x="2553131" y="2093562"/>
            <a:ext cx="7520444" cy="4380328"/>
          </a:xfrm>
          <a:prstGeom prst="rect">
            <a:avLst/>
          </a:prstGeom>
        </p:spPr>
      </p:pic>
      <p:sp>
        <p:nvSpPr>
          <p:cNvPr id="6" name="Title 1">
            <a:extLst>
              <a:ext uri="{FF2B5EF4-FFF2-40B4-BE49-F238E27FC236}">
                <a16:creationId xmlns:a16="http://schemas.microsoft.com/office/drawing/2014/main" id="{AF81925E-4D64-4B78-861F-F221F51A2B47}"/>
              </a:ext>
            </a:extLst>
          </p:cNvPr>
          <p:cNvSpPr>
            <a:spLocks noGrp="1"/>
          </p:cNvSpPr>
          <p:nvPr>
            <p:ph type="title"/>
          </p:nvPr>
        </p:nvSpPr>
        <p:spPr>
          <a:xfrm>
            <a:off x="558125" y="-255750"/>
            <a:ext cx="6890425" cy="2065889"/>
          </a:xfrm>
        </p:spPr>
        <p:txBody>
          <a:bodyPr vert="horz" lIns="91440" tIns="45720" rIns="91440" bIns="45720" rtlCol="0" anchor="ctr">
            <a:normAutofit/>
          </a:bodyPr>
          <a:lstStyle/>
          <a:p>
            <a:r>
              <a:rPr lang="en-US" sz="5400" kern="1200" dirty="0">
                <a:solidFill>
                  <a:schemeClr val="tx2"/>
                </a:solidFill>
                <a:latin typeface="+mj-lt"/>
                <a:ea typeface="+mj-ea"/>
                <a:cs typeface="+mj-cs"/>
              </a:rPr>
              <a:t>Data Cleaning cont.</a:t>
            </a:r>
          </a:p>
        </p:txBody>
      </p:sp>
    </p:spTree>
    <p:extLst>
      <p:ext uri="{BB962C8B-B14F-4D97-AF65-F5344CB8AC3E}">
        <p14:creationId xmlns:p14="http://schemas.microsoft.com/office/powerpoint/2010/main" val="3223697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A70BA-2967-490A-A816-163E56FFCDCF}"/>
              </a:ext>
            </a:extLst>
          </p:cNvPr>
          <p:cNvSpPr>
            <a:spLocks noGrp="1"/>
          </p:cNvSpPr>
          <p:nvPr>
            <p:ph type="title"/>
          </p:nvPr>
        </p:nvSpPr>
        <p:spPr>
          <a:xfrm>
            <a:off x="0" y="13433"/>
            <a:ext cx="11696114" cy="718087"/>
          </a:xfrm>
        </p:spPr>
        <p:txBody>
          <a:bodyPr>
            <a:normAutofit fontScale="90000"/>
          </a:bodyPr>
          <a:lstStyle/>
          <a:p>
            <a:r>
              <a:rPr lang="en-US" dirty="0"/>
              <a:t>Life Expectancy vs. Schooling (Consolidated)</a:t>
            </a:r>
          </a:p>
        </p:txBody>
      </p:sp>
      <p:pic>
        <p:nvPicPr>
          <p:cNvPr id="4" name="Picture 3" descr="Chart, scatter chart&#10;&#10;Description automatically generated">
            <a:extLst>
              <a:ext uri="{FF2B5EF4-FFF2-40B4-BE49-F238E27FC236}">
                <a16:creationId xmlns:a16="http://schemas.microsoft.com/office/drawing/2014/main" id="{3E771EB8-BF9D-4459-B7FA-B5BE23F997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8880" y="821841"/>
            <a:ext cx="9054239" cy="6036159"/>
          </a:xfrm>
          <a:prstGeom prst="rect">
            <a:avLst/>
          </a:prstGeom>
        </p:spPr>
      </p:pic>
    </p:spTree>
    <p:extLst>
      <p:ext uri="{BB962C8B-B14F-4D97-AF65-F5344CB8AC3E}">
        <p14:creationId xmlns:p14="http://schemas.microsoft.com/office/powerpoint/2010/main" val="2052037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931ED-EED8-467D-81F4-74413321914E}"/>
              </a:ext>
            </a:extLst>
          </p:cNvPr>
          <p:cNvSpPr>
            <a:spLocks noGrp="1"/>
          </p:cNvSpPr>
          <p:nvPr>
            <p:ph type="title"/>
          </p:nvPr>
        </p:nvSpPr>
        <p:spPr>
          <a:xfrm>
            <a:off x="0" y="-131518"/>
            <a:ext cx="11352629" cy="1325563"/>
          </a:xfrm>
        </p:spPr>
        <p:txBody>
          <a:bodyPr>
            <a:normAutofit fontScale="90000"/>
          </a:bodyPr>
          <a:lstStyle/>
          <a:p>
            <a:r>
              <a:rPr lang="en-US" dirty="0"/>
              <a:t>Life Expectancy vs. Schooling (Developing)</a:t>
            </a:r>
          </a:p>
        </p:txBody>
      </p:sp>
      <p:pic>
        <p:nvPicPr>
          <p:cNvPr id="5" name="Picture 4" descr="Chart, scatter chart&#10;&#10;Description automatically generated">
            <a:extLst>
              <a:ext uri="{FF2B5EF4-FFF2-40B4-BE49-F238E27FC236}">
                <a16:creationId xmlns:a16="http://schemas.microsoft.com/office/drawing/2014/main" id="{85CC26E7-F1F8-438B-B8FE-E9E92C333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0616" y="908373"/>
            <a:ext cx="8790768" cy="5860512"/>
          </a:xfrm>
          <a:prstGeom prst="rect">
            <a:avLst/>
          </a:prstGeom>
        </p:spPr>
      </p:pic>
    </p:spTree>
    <p:extLst>
      <p:ext uri="{BB962C8B-B14F-4D97-AF65-F5344CB8AC3E}">
        <p14:creationId xmlns:p14="http://schemas.microsoft.com/office/powerpoint/2010/main" val="1547724212"/>
      </p:ext>
    </p:extLst>
  </p:cSld>
  <p:clrMapOvr>
    <a:masterClrMapping/>
  </p:clrMapOvr>
</p:sld>
</file>

<file path=ppt/theme/theme1.xml><?xml version="1.0" encoding="utf-8"?>
<a:theme xmlns:a="http://schemas.openxmlformats.org/drawingml/2006/main" name="ExploreVTI">
  <a:themeElements>
    <a:clrScheme name="AnalogousFromLightSeed_2SEEDS">
      <a:dk1>
        <a:srgbClr val="000000"/>
      </a:dk1>
      <a:lt1>
        <a:srgbClr val="FFFFFF"/>
      </a:lt1>
      <a:dk2>
        <a:srgbClr val="412624"/>
      </a:dk2>
      <a:lt2>
        <a:srgbClr val="E8E2E2"/>
      </a:lt2>
      <a:accent1>
        <a:srgbClr val="75A8AB"/>
      </a:accent1>
      <a:accent2>
        <a:srgbClr val="81AA9B"/>
      </a:accent2>
      <a:accent3>
        <a:srgbClr val="87A4BE"/>
      </a:accent3>
      <a:accent4>
        <a:srgbClr val="BA7F94"/>
      </a:accent4>
      <a:accent5>
        <a:srgbClr val="C59793"/>
      </a:accent5>
      <a:accent6>
        <a:srgbClr val="BA9B7F"/>
      </a:accent6>
      <a:hlink>
        <a:srgbClr val="AE6D69"/>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1616</Words>
  <Application>Microsoft Office PowerPoint</Application>
  <PresentationFormat>Widescreen</PresentationFormat>
  <Paragraphs>160</Paragraphs>
  <Slides>32</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Avenir Next LT Pro</vt:lpstr>
      <vt:lpstr>AvenirNext LT Pro Medium</vt:lpstr>
      <vt:lpstr>Calibri</vt:lpstr>
      <vt:lpstr>Cambria Math</vt:lpstr>
      <vt:lpstr>Sagona Book</vt:lpstr>
      <vt:lpstr>ExploreVTI</vt:lpstr>
      <vt:lpstr>Life Expectancy: Unpacking the Global Drivers of a Long Life</vt:lpstr>
      <vt:lpstr>Study Overview</vt:lpstr>
      <vt:lpstr>Life Expectancy vs. Schooling</vt:lpstr>
      <vt:lpstr>Data Cleaning</vt:lpstr>
      <vt:lpstr>Data Cleaning cont.</vt:lpstr>
      <vt:lpstr>Data Cleaning cont.</vt:lpstr>
      <vt:lpstr>Data Cleaning cont.</vt:lpstr>
      <vt:lpstr>Life Expectancy vs. Schooling (Consolidated)</vt:lpstr>
      <vt:lpstr>Life Expectancy vs. Schooling (Developing)</vt:lpstr>
      <vt:lpstr>Life Expectancy vs. Schooling (Developed)</vt:lpstr>
      <vt:lpstr>Conclusion: Life Expectancy vs. Schooling</vt:lpstr>
      <vt:lpstr>Immunizations/Disease</vt:lpstr>
      <vt:lpstr>DTP3 Compared: Developing vs. Developed</vt:lpstr>
      <vt:lpstr>Multi Linear Regression</vt:lpstr>
      <vt:lpstr>HIV Outliers  Extreme outbreaks decrease overall life expectancy       </vt:lpstr>
      <vt:lpstr>View Plotly in Notebook</vt:lpstr>
      <vt:lpstr>Conclusions/Further Research</vt:lpstr>
      <vt:lpstr>BMI vs. Life Expectancy:  Hypotheses &amp; Tests</vt:lpstr>
      <vt:lpstr>BMI vs. Life Expectancy </vt:lpstr>
      <vt:lpstr>Country Status vs. BMI Classification</vt:lpstr>
      <vt:lpstr>Alcohol vs. Life Expectancy</vt:lpstr>
      <vt:lpstr>Broader Overview</vt:lpstr>
      <vt:lpstr> Deep Dive: Afghanistan </vt:lpstr>
      <vt:lpstr>Deep Dive: Afghanistan</vt:lpstr>
      <vt:lpstr> Deep Dive: Hungary </vt:lpstr>
      <vt:lpstr>Deep Dive: Hungary</vt:lpstr>
      <vt:lpstr>Conclusion: Alcohol vs. Life Expectancy</vt:lpstr>
      <vt:lpstr>Life Expectancy vs. Government Health Expenditure</vt:lpstr>
      <vt:lpstr>Life Expectancy vs. Expenditure (Global)</vt:lpstr>
      <vt:lpstr>Developed vs. Developing Countries</vt:lpstr>
      <vt:lpstr>Conclusion: Life Expectancy vs. Government Expenditure</vt:lpstr>
      <vt:lpstr>Overall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Unpacking the Global Drivers of a Long Life</dc:title>
  <dc:creator>Catie Lutz</dc:creator>
  <cp:lastModifiedBy>Catie Lutz</cp:lastModifiedBy>
  <cp:revision>17</cp:revision>
  <dcterms:created xsi:type="dcterms:W3CDTF">2021-02-06T02:20:52Z</dcterms:created>
  <dcterms:modified xsi:type="dcterms:W3CDTF">2021-02-06T17:58:25Z</dcterms:modified>
</cp:coreProperties>
</file>