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imes New Roman" charset="1" panose="02030502070405020303"/>
      <p:regular r:id="rId13"/>
    </p:embeddedFont>
    <p:embeddedFont>
      <p:font typeface="JetBrains Mono Bold" charset="1" panose="02010809030102050004"/>
      <p:regular r:id="rId14"/>
    </p:embeddedFont>
    <p:embeddedFont>
      <p:font typeface="JetBrains Mono" charset="1" panose="02010509020102050004"/>
      <p:regular r:id="rId15"/>
    </p:embeddedFont>
    <p:embeddedFont>
      <p:font typeface="DM Sans Bold" charset="1" panose="00000000000000000000"/>
      <p:regular r:id="rId16"/>
    </p:embeddedFont>
    <p:embeddedFont>
      <p:font typeface="DM Sans" charset="1" panose="00000000000000000000"/>
      <p:regular r:id="rId17"/>
    </p:embeddedFont>
    <p:embeddedFont>
      <p:font typeface="Public Sans Bold" charset="1" panose="00000000000000000000"/>
      <p:regular r:id="rId18"/>
    </p:embeddedFont>
    <p:embeddedFont>
      <p:font typeface="Open Sans Bold" charset="1" panose="020B0806030504020204"/>
      <p:regular r:id="rId19"/>
    </p:embeddedFont>
    <p:embeddedFont>
      <p:font typeface="Open Sans" charset="1" panose="020B0606030504020204"/>
      <p:regular r:id="rId20"/>
    </p:embeddedFont>
    <p:embeddedFont>
      <p:font typeface="Open Sans Light" charset="1" panose="020B0306030504020204"/>
      <p:regular r:id="rId21"/>
    </p:embeddedFont>
    <p:embeddedFont>
      <p:font typeface="Open Sans Extra Bold" charset="1" panose="020B09060308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0.png" Type="http://schemas.openxmlformats.org/officeDocument/2006/relationships/image"/><Relationship Id="rId14" Target="../media/image31.svg" Type="http://schemas.openxmlformats.org/officeDocument/2006/relationships/image"/><Relationship Id="rId15" Target="../media/image32.png" Type="http://schemas.openxmlformats.org/officeDocument/2006/relationships/image"/><Relationship Id="rId16" Target="../media/image33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svg" Type="http://schemas.openxmlformats.org/officeDocument/2006/relationships/image"/><Relationship Id="rId2" Target="../media/image1.pn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38.png" Type="http://schemas.openxmlformats.org/officeDocument/2006/relationships/image"/><Relationship Id="rId8" Target="../media/image39.sv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https://www.riverbankcomputing.com/software/pyqt/intro" TargetMode="External" Type="http://schemas.openxmlformats.org/officeDocument/2006/relationships/hyperlink"/><Relationship Id="rId8" Target="https://docs.python.org/3/tutorial/" TargetMode="External" Type="http://schemas.openxmlformats.org/officeDocument/2006/relationships/hyperlink"/><Relationship Id="rId9" Target="https://docs.github.com/en/get-started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4831481" y="6870183"/>
            <a:ext cx="8459795" cy="401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681" spc="-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 Presented by Jaspreet Kaur 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864059" y="3704098"/>
            <a:ext cx="11464070" cy="213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0"/>
              </a:lnSpc>
            </a:pPr>
            <a:r>
              <a:rPr lang="en-US" sz="4573" b="true">
                <a:solidFill>
                  <a:srgbClr val="100F0D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NextHikes IT Solutions </a:t>
            </a:r>
          </a:p>
          <a:p>
            <a:pPr algn="ctr">
              <a:lnSpc>
                <a:spcPts val="5030"/>
              </a:lnSpc>
            </a:pPr>
            <a:r>
              <a:rPr lang="en-US" sz="4573" b="true">
                <a:solidFill>
                  <a:srgbClr val="100F0D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Project 1</a:t>
            </a:r>
          </a:p>
          <a:p>
            <a:pPr algn="ctr">
              <a:lnSpc>
                <a:spcPts val="6551"/>
              </a:lnSpc>
              <a:spcBef>
                <a:spcPct val="0"/>
              </a:spcBef>
            </a:pPr>
            <a:r>
              <a:rPr lang="en-US" b="true" sz="5955">
                <a:solidFill>
                  <a:srgbClr val="243CE6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Building Basic Calculator</a:t>
            </a:r>
            <a:r>
              <a:rPr lang="en-US" sz="5955">
                <a:solidFill>
                  <a:srgbClr val="243CE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21878" y="1935792"/>
            <a:ext cx="784875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Building Basic Calculator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1878" y="4394390"/>
            <a:ext cx="8458891" cy="567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9"/>
              </a:lnSpc>
            </a:pPr>
            <a:r>
              <a:rPr lang="en-US" sz="2194" spc="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1.This project focuses on building a basic calculator application using PyQt, a Python library for creating graphical user interfaces (GUIs). </a:t>
            </a:r>
          </a:p>
          <a:p>
            <a:pPr algn="l">
              <a:lnSpc>
                <a:spcPts val="3489"/>
              </a:lnSpc>
            </a:pPr>
            <a:r>
              <a:rPr lang="en-US" sz="2194" spc="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2.The calculator will have an equation display area, interactive buttons for numbers and operations, and essential features like addition, subtraction, multiplication, division, and clearing/reset functionality. </a:t>
            </a:r>
          </a:p>
          <a:p>
            <a:pPr algn="l">
              <a:lnSpc>
                <a:spcPts val="3489"/>
              </a:lnSpc>
            </a:pPr>
            <a:r>
              <a:rPr lang="en-US" sz="2194" spc="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3.Through this project, we’ll learn the fundamentals of Python programming, GUI development, and tools like Visual Studio Code and GitHub.</a:t>
            </a:r>
          </a:p>
          <a:p>
            <a:pPr algn="l">
              <a:lnSpc>
                <a:spcPts val="3489"/>
              </a:lnSpc>
            </a:pPr>
            <a:r>
              <a:rPr lang="en-US" sz="2194" spc="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4. It’s a hands-on way to explore application development while improving your coding, debugging, and design skills.</a:t>
            </a:r>
          </a:p>
          <a:p>
            <a:pPr algn="l" marL="0" indent="0" lvl="0">
              <a:lnSpc>
                <a:spcPts val="348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1345199">
            <a:off x="10793228" y="2435178"/>
            <a:ext cx="6435314" cy="5932189"/>
          </a:xfrm>
          <a:custGeom>
            <a:avLst/>
            <a:gdLst/>
            <a:ahLst/>
            <a:cxnLst/>
            <a:rect r="r" b="b" t="t" l="l"/>
            <a:pathLst>
              <a:path h="5932189" w="6435314">
                <a:moveTo>
                  <a:pt x="0" y="0"/>
                </a:moveTo>
                <a:lnTo>
                  <a:pt x="6435314" y="0"/>
                </a:lnTo>
                <a:lnTo>
                  <a:pt x="6435314" y="5932189"/>
                </a:lnTo>
                <a:lnTo>
                  <a:pt x="0" y="59321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63988" y="3506231"/>
            <a:ext cx="4466672" cy="4566300"/>
          </a:xfrm>
          <a:custGeom>
            <a:avLst/>
            <a:gdLst/>
            <a:ahLst/>
            <a:cxnLst/>
            <a:rect r="r" b="b" t="t" l="l"/>
            <a:pathLst>
              <a:path h="4566300" w="4466672">
                <a:moveTo>
                  <a:pt x="0" y="0"/>
                </a:moveTo>
                <a:lnTo>
                  <a:pt x="4466672" y="0"/>
                </a:lnTo>
                <a:lnTo>
                  <a:pt x="4466672" y="4566300"/>
                </a:lnTo>
                <a:lnTo>
                  <a:pt x="0" y="45663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3441" y="3922289"/>
            <a:ext cx="702508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Exploration Process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957845" y="1170261"/>
            <a:ext cx="8015705" cy="2561528"/>
            <a:chOff x="0" y="0"/>
            <a:chExt cx="2683323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83323" cy="857492"/>
            </a:xfrm>
            <a:custGeom>
              <a:avLst/>
              <a:gdLst/>
              <a:ahLst/>
              <a:cxnLst/>
              <a:rect r="r" b="b" t="t" l="l"/>
              <a:pathLst>
                <a:path h="857492" w="2683323">
                  <a:moveTo>
                    <a:pt x="14488" y="0"/>
                  </a:moveTo>
                  <a:lnTo>
                    <a:pt x="2668836" y="0"/>
                  </a:lnTo>
                  <a:cubicBezTo>
                    <a:pt x="2672678" y="0"/>
                    <a:pt x="2676363" y="1526"/>
                    <a:pt x="2679080" y="4243"/>
                  </a:cubicBezTo>
                  <a:cubicBezTo>
                    <a:pt x="2681797" y="6960"/>
                    <a:pt x="2683323" y="10645"/>
                    <a:pt x="2683323" y="14488"/>
                  </a:cubicBezTo>
                  <a:lnTo>
                    <a:pt x="2683323" y="843005"/>
                  </a:lnTo>
                  <a:cubicBezTo>
                    <a:pt x="2683323" y="846847"/>
                    <a:pt x="2681797" y="850532"/>
                    <a:pt x="2679080" y="853249"/>
                  </a:cubicBezTo>
                  <a:cubicBezTo>
                    <a:pt x="2676363" y="855966"/>
                    <a:pt x="2672678" y="857492"/>
                    <a:pt x="2668836" y="857492"/>
                  </a:cubicBezTo>
                  <a:lnTo>
                    <a:pt x="14488" y="857492"/>
                  </a:lnTo>
                  <a:cubicBezTo>
                    <a:pt x="10645" y="857492"/>
                    <a:pt x="6960" y="855966"/>
                    <a:pt x="4243" y="853249"/>
                  </a:cubicBezTo>
                  <a:cubicBezTo>
                    <a:pt x="1526" y="850532"/>
                    <a:pt x="0" y="846847"/>
                    <a:pt x="0" y="843005"/>
                  </a:cubicBezTo>
                  <a:lnTo>
                    <a:pt x="0" y="14488"/>
                  </a:lnTo>
                  <a:cubicBezTo>
                    <a:pt x="0" y="10645"/>
                    <a:pt x="1526" y="6960"/>
                    <a:pt x="4243" y="4243"/>
                  </a:cubicBezTo>
                  <a:cubicBezTo>
                    <a:pt x="6960" y="1526"/>
                    <a:pt x="10645" y="0"/>
                    <a:pt x="14488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683323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453857" y="2018300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957845" y="3862348"/>
            <a:ext cx="8015705" cy="2561528"/>
            <a:chOff x="0" y="0"/>
            <a:chExt cx="2683323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83323" cy="857492"/>
            </a:xfrm>
            <a:custGeom>
              <a:avLst/>
              <a:gdLst/>
              <a:ahLst/>
              <a:cxnLst/>
              <a:rect r="r" b="b" t="t" l="l"/>
              <a:pathLst>
                <a:path h="857492" w="2683323">
                  <a:moveTo>
                    <a:pt x="14488" y="0"/>
                  </a:moveTo>
                  <a:lnTo>
                    <a:pt x="2668836" y="0"/>
                  </a:lnTo>
                  <a:cubicBezTo>
                    <a:pt x="2672678" y="0"/>
                    <a:pt x="2676363" y="1526"/>
                    <a:pt x="2679080" y="4243"/>
                  </a:cubicBezTo>
                  <a:cubicBezTo>
                    <a:pt x="2681797" y="6960"/>
                    <a:pt x="2683323" y="10645"/>
                    <a:pt x="2683323" y="14488"/>
                  </a:cubicBezTo>
                  <a:lnTo>
                    <a:pt x="2683323" y="843005"/>
                  </a:lnTo>
                  <a:cubicBezTo>
                    <a:pt x="2683323" y="846847"/>
                    <a:pt x="2681797" y="850532"/>
                    <a:pt x="2679080" y="853249"/>
                  </a:cubicBezTo>
                  <a:cubicBezTo>
                    <a:pt x="2676363" y="855966"/>
                    <a:pt x="2672678" y="857492"/>
                    <a:pt x="2668836" y="857492"/>
                  </a:cubicBezTo>
                  <a:lnTo>
                    <a:pt x="14488" y="857492"/>
                  </a:lnTo>
                  <a:cubicBezTo>
                    <a:pt x="10645" y="857492"/>
                    <a:pt x="6960" y="855966"/>
                    <a:pt x="4243" y="853249"/>
                  </a:cubicBezTo>
                  <a:cubicBezTo>
                    <a:pt x="1526" y="850532"/>
                    <a:pt x="0" y="846847"/>
                    <a:pt x="0" y="843005"/>
                  </a:cubicBezTo>
                  <a:lnTo>
                    <a:pt x="0" y="14488"/>
                  </a:lnTo>
                  <a:cubicBezTo>
                    <a:pt x="0" y="10645"/>
                    <a:pt x="1526" y="6960"/>
                    <a:pt x="4243" y="4243"/>
                  </a:cubicBezTo>
                  <a:cubicBezTo>
                    <a:pt x="6960" y="1526"/>
                    <a:pt x="10645" y="0"/>
                    <a:pt x="14488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683323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957845" y="6557226"/>
            <a:ext cx="8015705" cy="2561528"/>
            <a:chOff x="0" y="0"/>
            <a:chExt cx="2683323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83323" cy="857492"/>
            </a:xfrm>
            <a:custGeom>
              <a:avLst/>
              <a:gdLst/>
              <a:ahLst/>
              <a:cxnLst/>
              <a:rect r="r" b="b" t="t" l="l"/>
              <a:pathLst>
                <a:path h="857492" w="2683323">
                  <a:moveTo>
                    <a:pt x="14488" y="0"/>
                  </a:moveTo>
                  <a:lnTo>
                    <a:pt x="2668836" y="0"/>
                  </a:lnTo>
                  <a:cubicBezTo>
                    <a:pt x="2672678" y="0"/>
                    <a:pt x="2676363" y="1526"/>
                    <a:pt x="2679080" y="4243"/>
                  </a:cubicBezTo>
                  <a:cubicBezTo>
                    <a:pt x="2681797" y="6960"/>
                    <a:pt x="2683323" y="10645"/>
                    <a:pt x="2683323" y="14488"/>
                  </a:cubicBezTo>
                  <a:lnTo>
                    <a:pt x="2683323" y="843005"/>
                  </a:lnTo>
                  <a:cubicBezTo>
                    <a:pt x="2683323" y="846847"/>
                    <a:pt x="2681797" y="850532"/>
                    <a:pt x="2679080" y="853249"/>
                  </a:cubicBezTo>
                  <a:cubicBezTo>
                    <a:pt x="2676363" y="855966"/>
                    <a:pt x="2672678" y="857492"/>
                    <a:pt x="2668836" y="857492"/>
                  </a:cubicBezTo>
                  <a:lnTo>
                    <a:pt x="14488" y="857492"/>
                  </a:lnTo>
                  <a:cubicBezTo>
                    <a:pt x="10645" y="857492"/>
                    <a:pt x="6960" y="855966"/>
                    <a:pt x="4243" y="853249"/>
                  </a:cubicBezTo>
                  <a:cubicBezTo>
                    <a:pt x="1526" y="850532"/>
                    <a:pt x="0" y="846847"/>
                    <a:pt x="0" y="843005"/>
                  </a:cubicBezTo>
                  <a:lnTo>
                    <a:pt x="0" y="14488"/>
                  </a:lnTo>
                  <a:cubicBezTo>
                    <a:pt x="0" y="10645"/>
                    <a:pt x="1526" y="6960"/>
                    <a:pt x="4243" y="4243"/>
                  </a:cubicBezTo>
                  <a:cubicBezTo>
                    <a:pt x="6960" y="1526"/>
                    <a:pt x="10645" y="0"/>
                    <a:pt x="14488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683323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  <a:p>
              <a:pPr algn="ctr">
                <a:lnSpc>
                  <a:spcPts val="1925"/>
                </a:lnSpc>
              </a:pPr>
              <a:r>
                <a:rPr lang="en-US" b="true" sz="2500" spc="-205">
                  <a:solidFill>
                    <a:srgbClr val="648E38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              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555100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55100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32810" y="4209299"/>
            <a:ext cx="5353095" cy="1867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132"/>
              </a:lnSpc>
              <a:spcBef>
                <a:spcPct val="0"/>
              </a:spcBef>
            </a:pPr>
            <a:r>
              <a:rPr lang="en-US" b="true" sz="1579" spc="25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Research and Setup:</a:t>
            </a:r>
          </a:p>
          <a:p>
            <a:pPr algn="just" marL="0" indent="0" lvl="0">
              <a:lnSpc>
                <a:spcPts val="1862"/>
              </a:lnSpc>
              <a:spcBef>
                <a:spcPct val="0"/>
              </a:spcBef>
            </a:pPr>
            <a:r>
              <a:rPr lang="en-US" sz="1379" spc="2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Explored PyQt documentation to understand the core components. Installed PyQt (pip install PyQt5) and tested the environment by creating a basic PyQt window. Set up Visual Studio Code (VS Code) as the IDE for this project to leverage features like debugging, syntax highlighting, and extensions for Python and PyQt development.</a:t>
            </a:r>
          </a:p>
          <a:p>
            <a:pPr algn="just" marL="0" indent="0" lvl="0">
              <a:lnSpc>
                <a:spcPts val="1862"/>
              </a:lnSpc>
              <a:spcBef>
                <a:spcPct val="0"/>
              </a:spcBef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1" id="21"/>
          <p:cNvSpPr txBox="true"/>
          <p:nvPr/>
        </p:nvSpPr>
        <p:spPr>
          <a:xfrm rot="0">
            <a:off x="10912471" y="1697712"/>
            <a:ext cx="5897975" cy="1656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7"/>
              </a:lnSpc>
              <a:spcBef>
                <a:spcPct val="0"/>
              </a:spcBef>
            </a:pPr>
            <a:r>
              <a:rPr lang="en-US" b="true" sz="191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Understanding the Project Requirements: </a:t>
            </a:r>
          </a:p>
          <a:p>
            <a:pPr algn="l">
              <a:lnSpc>
                <a:spcPts val="2677"/>
              </a:lnSpc>
              <a:spcBef>
                <a:spcPct val="0"/>
              </a:spcBef>
            </a:pPr>
            <a:r>
              <a:rPr lang="en-US" sz="191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Broke down the features into manageable tasks. Reviewed the basics of Python programming to ensure readiness for implementing mathematical logic.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134052" y="7323957"/>
            <a:ext cx="5088474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Implementation</a:t>
            </a:r>
            <a:r>
              <a:rPr lang="en-US" sz="18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Designed the layout of the calculator.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8641944" y="482391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723735" y="482391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392337" y="4824910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96871" y="2456995"/>
            <a:ext cx="14694258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Benefits of Self-Research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33840" y="5512655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54965" y="5631524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51517" y="6461353"/>
            <a:ext cx="2646492" cy="64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6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Enhances your problem-solving skills.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777569" y="6482181"/>
            <a:ext cx="2732862" cy="97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6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Develops an independent and exploratory mindset.</a:t>
            </a:r>
          </a:p>
          <a:p>
            <a:pPr algn="l">
              <a:lnSpc>
                <a:spcPts val="2651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3172192" y="5631524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7" id="27"/>
          <p:cNvSpPr txBox="true"/>
          <p:nvPr/>
        </p:nvSpPr>
        <p:spPr>
          <a:xfrm rot="0">
            <a:off x="12051181" y="6510756"/>
            <a:ext cx="3184367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Builds a strong foundation for tackling advanced projects.</a:t>
            </a:r>
          </a:p>
          <a:p>
            <a:pPr algn="ctr">
              <a:lnSpc>
                <a:spcPts val="23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0365740" cy="2662922"/>
            <a:chOff x="0" y="0"/>
            <a:chExt cx="3832842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32842" cy="984643"/>
            </a:xfrm>
            <a:custGeom>
              <a:avLst/>
              <a:gdLst/>
              <a:ahLst/>
              <a:cxnLst/>
              <a:rect r="r" b="b" t="t" l="l"/>
              <a:pathLst>
                <a:path h="984643" w="3832842">
                  <a:moveTo>
                    <a:pt x="11203" y="0"/>
                  </a:moveTo>
                  <a:lnTo>
                    <a:pt x="3821638" y="0"/>
                  </a:lnTo>
                  <a:cubicBezTo>
                    <a:pt x="3824610" y="0"/>
                    <a:pt x="3827459" y="1180"/>
                    <a:pt x="3829560" y="3281"/>
                  </a:cubicBezTo>
                  <a:cubicBezTo>
                    <a:pt x="3831661" y="5382"/>
                    <a:pt x="3832842" y="8232"/>
                    <a:pt x="3832842" y="11203"/>
                  </a:cubicBezTo>
                  <a:lnTo>
                    <a:pt x="3832842" y="973440"/>
                  </a:lnTo>
                  <a:cubicBezTo>
                    <a:pt x="3832842" y="979628"/>
                    <a:pt x="3827826" y="984643"/>
                    <a:pt x="3821638" y="984643"/>
                  </a:cubicBezTo>
                  <a:lnTo>
                    <a:pt x="11203" y="984643"/>
                  </a:lnTo>
                  <a:cubicBezTo>
                    <a:pt x="8232" y="984643"/>
                    <a:pt x="5382" y="983463"/>
                    <a:pt x="3281" y="981362"/>
                  </a:cubicBezTo>
                  <a:cubicBezTo>
                    <a:pt x="1180" y="979261"/>
                    <a:pt x="0" y="976412"/>
                    <a:pt x="0" y="973440"/>
                  </a:cubicBezTo>
                  <a:lnTo>
                    <a:pt x="0" y="11203"/>
                  </a:lnTo>
                  <a:cubicBezTo>
                    <a:pt x="0" y="8232"/>
                    <a:pt x="1180" y="5382"/>
                    <a:pt x="3281" y="3281"/>
                  </a:cubicBezTo>
                  <a:cubicBezTo>
                    <a:pt x="5382" y="1180"/>
                    <a:pt x="8232" y="0"/>
                    <a:pt x="11203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832842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3812039"/>
            <a:ext cx="10365740" cy="2662922"/>
            <a:chOff x="0" y="0"/>
            <a:chExt cx="3832842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32842" cy="984643"/>
            </a:xfrm>
            <a:custGeom>
              <a:avLst/>
              <a:gdLst/>
              <a:ahLst/>
              <a:cxnLst/>
              <a:rect r="r" b="b" t="t" l="l"/>
              <a:pathLst>
                <a:path h="984643" w="3832842">
                  <a:moveTo>
                    <a:pt x="11203" y="0"/>
                  </a:moveTo>
                  <a:lnTo>
                    <a:pt x="3821638" y="0"/>
                  </a:lnTo>
                  <a:cubicBezTo>
                    <a:pt x="3824610" y="0"/>
                    <a:pt x="3827459" y="1180"/>
                    <a:pt x="3829560" y="3281"/>
                  </a:cubicBezTo>
                  <a:cubicBezTo>
                    <a:pt x="3831661" y="5382"/>
                    <a:pt x="3832842" y="8232"/>
                    <a:pt x="3832842" y="11203"/>
                  </a:cubicBezTo>
                  <a:lnTo>
                    <a:pt x="3832842" y="973440"/>
                  </a:lnTo>
                  <a:cubicBezTo>
                    <a:pt x="3832842" y="979628"/>
                    <a:pt x="3827826" y="984643"/>
                    <a:pt x="3821638" y="984643"/>
                  </a:cubicBezTo>
                  <a:lnTo>
                    <a:pt x="11203" y="984643"/>
                  </a:lnTo>
                  <a:cubicBezTo>
                    <a:pt x="8232" y="984643"/>
                    <a:pt x="5382" y="983463"/>
                    <a:pt x="3281" y="981362"/>
                  </a:cubicBezTo>
                  <a:cubicBezTo>
                    <a:pt x="1180" y="979261"/>
                    <a:pt x="0" y="976412"/>
                    <a:pt x="0" y="973440"/>
                  </a:cubicBezTo>
                  <a:lnTo>
                    <a:pt x="0" y="11203"/>
                  </a:lnTo>
                  <a:cubicBezTo>
                    <a:pt x="0" y="8232"/>
                    <a:pt x="1180" y="5382"/>
                    <a:pt x="3281" y="3281"/>
                  </a:cubicBezTo>
                  <a:cubicBezTo>
                    <a:pt x="5382" y="1180"/>
                    <a:pt x="8232" y="0"/>
                    <a:pt x="11203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832842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6598786"/>
            <a:ext cx="10365740" cy="2662922"/>
            <a:chOff x="0" y="0"/>
            <a:chExt cx="3832842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32842" cy="984643"/>
            </a:xfrm>
            <a:custGeom>
              <a:avLst/>
              <a:gdLst/>
              <a:ahLst/>
              <a:cxnLst/>
              <a:rect r="r" b="b" t="t" l="l"/>
              <a:pathLst>
                <a:path h="984643" w="3832842">
                  <a:moveTo>
                    <a:pt x="11203" y="0"/>
                  </a:moveTo>
                  <a:lnTo>
                    <a:pt x="3821638" y="0"/>
                  </a:lnTo>
                  <a:cubicBezTo>
                    <a:pt x="3824610" y="0"/>
                    <a:pt x="3827459" y="1180"/>
                    <a:pt x="3829560" y="3281"/>
                  </a:cubicBezTo>
                  <a:cubicBezTo>
                    <a:pt x="3831661" y="5382"/>
                    <a:pt x="3832842" y="8232"/>
                    <a:pt x="3832842" y="11203"/>
                  </a:cubicBezTo>
                  <a:lnTo>
                    <a:pt x="3832842" y="973440"/>
                  </a:lnTo>
                  <a:cubicBezTo>
                    <a:pt x="3832842" y="979628"/>
                    <a:pt x="3827826" y="984643"/>
                    <a:pt x="3821638" y="984643"/>
                  </a:cubicBezTo>
                  <a:lnTo>
                    <a:pt x="11203" y="984643"/>
                  </a:lnTo>
                  <a:cubicBezTo>
                    <a:pt x="8232" y="984643"/>
                    <a:pt x="5382" y="983463"/>
                    <a:pt x="3281" y="981362"/>
                  </a:cubicBezTo>
                  <a:cubicBezTo>
                    <a:pt x="1180" y="979261"/>
                    <a:pt x="0" y="976412"/>
                    <a:pt x="0" y="973440"/>
                  </a:cubicBezTo>
                  <a:lnTo>
                    <a:pt x="0" y="11203"/>
                  </a:lnTo>
                  <a:cubicBezTo>
                    <a:pt x="0" y="8232"/>
                    <a:pt x="1180" y="5382"/>
                    <a:pt x="3281" y="3281"/>
                  </a:cubicBezTo>
                  <a:cubicBezTo>
                    <a:pt x="5382" y="1180"/>
                    <a:pt x="8232" y="0"/>
                    <a:pt x="11203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832842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9185869">
            <a:off x="12107054" y="3152563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2155160" y="4869914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0"/>
                </a:lnTo>
                <a:lnTo>
                  <a:pt x="0" y="454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8317209">
            <a:off x="12130040" y="6778683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64609" y="1499419"/>
            <a:ext cx="1829699" cy="1745076"/>
          </a:xfrm>
          <a:custGeom>
            <a:avLst/>
            <a:gdLst/>
            <a:ahLst/>
            <a:cxnLst/>
            <a:rect r="r" b="b" t="t" l="l"/>
            <a:pathLst>
              <a:path h="1745076" w="1829699">
                <a:moveTo>
                  <a:pt x="0" y="0"/>
                </a:moveTo>
                <a:lnTo>
                  <a:pt x="1829699" y="0"/>
                </a:lnTo>
                <a:lnTo>
                  <a:pt x="1829699" y="1745076"/>
                </a:lnTo>
                <a:lnTo>
                  <a:pt x="0" y="17450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64609" y="7006144"/>
            <a:ext cx="2311548" cy="1769385"/>
          </a:xfrm>
          <a:custGeom>
            <a:avLst/>
            <a:gdLst/>
            <a:ahLst/>
            <a:cxnLst/>
            <a:rect r="r" b="b" t="t" l="l"/>
            <a:pathLst>
              <a:path h="1769385" w="2311548">
                <a:moveTo>
                  <a:pt x="0" y="0"/>
                </a:moveTo>
                <a:lnTo>
                  <a:pt x="2311548" y="0"/>
                </a:lnTo>
                <a:lnTo>
                  <a:pt x="2311548" y="1769385"/>
                </a:lnTo>
                <a:lnTo>
                  <a:pt x="0" y="17693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64609" y="4444228"/>
            <a:ext cx="2229591" cy="1549622"/>
          </a:xfrm>
          <a:custGeom>
            <a:avLst/>
            <a:gdLst/>
            <a:ahLst/>
            <a:cxnLst/>
            <a:rect r="r" b="b" t="t" l="l"/>
            <a:pathLst>
              <a:path h="1549622" w="2229591">
                <a:moveTo>
                  <a:pt x="0" y="0"/>
                </a:moveTo>
                <a:lnTo>
                  <a:pt x="2229590" y="0"/>
                </a:lnTo>
                <a:lnTo>
                  <a:pt x="2229590" y="1549622"/>
                </a:lnTo>
                <a:lnTo>
                  <a:pt x="0" y="1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793295" y="4337254"/>
            <a:ext cx="7455875" cy="174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8"/>
              </a:lnSpc>
            </a:pPr>
            <a:r>
              <a:rPr lang="en-US" sz="20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Learning Outcomes</a:t>
            </a:r>
          </a:p>
          <a:p>
            <a:pPr algn="l" marL="431794" indent="-215897" lvl="1">
              <a:lnSpc>
                <a:spcPts val="297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Core Python Programming</a:t>
            </a:r>
          </a:p>
          <a:p>
            <a:pPr algn="l" marL="431794" indent="-215897" lvl="1">
              <a:lnSpc>
                <a:spcPts val="297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PyQt Library for GUI development</a:t>
            </a:r>
          </a:p>
          <a:p>
            <a:pPr algn="l" marL="431794" indent="-215897" lvl="1">
              <a:lnSpc>
                <a:spcPts val="297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Application Development using Python.</a:t>
            </a:r>
          </a:p>
          <a:p>
            <a:pPr algn="l" marL="0" indent="0" lvl="0">
              <a:lnSpc>
                <a:spcPts val="1936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3793295" y="7215450"/>
            <a:ext cx="5685525" cy="131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9"/>
              </a:lnSpc>
            </a:pPr>
            <a:r>
              <a:rPr lang="en-US" sz="1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Development Tools</a:t>
            </a:r>
          </a:p>
          <a:p>
            <a:pPr algn="l" marL="410205" indent="-205102" lvl="1">
              <a:lnSpc>
                <a:spcPts val="2830"/>
              </a:lnSpc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Visual Studio Code (IDE)</a:t>
            </a:r>
          </a:p>
          <a:p>
            <a:pPr algn="l" marL="410205" indent="-205102" lvl="1">
              <a:lnSpc>
                <a:spcPts val="2830"/>
              </a:lnSpc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GitHub for version control.</a:t>
            </a:r>
          </a:p>
          <a:p>
            <a:pPr algn="l" marL="0" indent="0" lvl="0">
              <a:lnSpc>
                <a:spcPts val="1936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2636531" y="3651927"/>
            <a:ext cx="4297511" cy="2024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76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Mind map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180633" y="6095760"/>
            <a:ext cx="3563270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Exploring creativity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865811" y="5900607"/>
            <a:ext cx="2613009" cy="166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6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3094308" y="1330429"/>
            <a:ext cx="7820042" cy="2383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3"/>
              </a:lnSpc>
            </a:pPr>
            <a:r>
              <a:rPr lang="en-US" sz="1873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Calculator Features</a:t>
            </a:r>
          </a:p>
          <a:p>
            <a:pPr algn="l" marL="361379" indent="-180690" lvl="1">
              <a:lnSpc>
                <a:spcPts val="2343"/>
              </a:lnSpc>
              <a:buFont typeface="Arial"/>
              <a:buChar char="•"/>
            </a:pPr>
            <a:r>
              <a:rPr lang="en-US" sz="1673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Equation Display Area: Displays mathematical expressions and results.</a:t>
            </a:r>
          </a:p>
          <a:p>
            <a:pPr algn="l" marL="361379" indent="-180690" lvl="1">
              <a:lnSpc>
                <a:spcPts val="2343"/>
              </a:lnSpc>
              <a:buFont typeface="Arial"/>
              <a:buChar char="•"/>
            </a:pPr>
            <a:r>
              <a:rPr lang="en-US" sz="1673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Interactive Buttons: Numbers, operations (+, -, *, /), and essential functions.</a:t>
            </a:r>
          </a:p>
          <a:p>
            <a:pPr algn="l" marL="361379" indent="-180690" lvl="1">
              <a:lnSpc>
                <a:spcPts val="2343"/>
              </a:lnSpc>
              <a:buFont typeface="Arial"/>
              <a:buChar char="•"/>
            </a:pPr>
            <a:r>
              <a:rPr lang="en-US" sz="1673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Core Operations: Addition, subtraction, multiplication, division.</a:t>
            </a:r>
          </a:p>
          <a:p>
            <a:pPr algn="l" marL="361379" indent="-180690" lvl="1">
              <a:lnSpc>
                <a:spcPts val="2343"/>
              </a:lnSpc>
              <a:buFont typeface="Arial"/>
              <a:buChar char="•"/>
            </a:pPr>
            <a:r>
              <a:rPr lang="en-US" sz="1673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Execution and Clearing: "=" for execution and "C" for clearing.</a:t>
            </a:r>
          </a:p>
          <a:p>
            <a:pPr algn="l">
              <a:lnSpc>
                <a:spcPts val="23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167553" y="2721459"/>
            <a:ext cx="4674615" cy="4778881"/>
          </a:xfrm>
          <a:custGeom>
            <a:avLst/>
            <a:gdLst/>
            <a:ahLst/>
            <a:cxnLst/>
            <a:rect r="r" b="b" t="t" l="l"/>
            <a:pathLst>
              <a:path h="4778881" w="4674615">
                <a:moveTo>
                  <a:pt x="0" y="0"/>
                </a:moveTo>
                <a:lnTo>
                  <a:pt x="4674615" y="0"/>
                </a:lnTo>
                <a:lnTo>
                  <a:pt x="4674615" y="4778881"/>
                </a:lnTo>
                <a:lnTo>
                  <a:pt x="0" y="47788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88424" y="2228064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REFERENCES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88424" y="3803003"/>
            <a:ext cx="7707571" cy="432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1999" spc="11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 Official PyQt Documentation: </a:t>
            </a:r>
            <a:r>
              <a:rPr lang="en-US" b="true" sz="1999" spc="119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  <a:hlinkClick r:id="rId7" tooltip="https://www.riverbankcomputing.com/software/pyqt/intro"/>
              </a:rPr>
              <a:t>https://www.riverbankcomputing.com/software/pyqt/intro</a:t>
            </a:r>
          </a:p>
          <a:p>
            <a:pPr algn="l">
              <a:lnSpc>
                <a:spcPts val="2699"/>
              </a:lnSpc>
            </a:pPr>
          </a:p>
          <a:p>
            <a:pPr algn="l">
              <a:lnSpc>
                <a:spcPts val="2699"/>
              </a:lnSpc>
            </a:pPr>
            <a:r>
              <a:rPr lang="en-US" sz="1999" spc="11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 Python Programming Tutorials: </a:t>
            </a:r>
            <a:r>
              <a:rPr lang="en-US" b="true" sz="1999" spc="119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  <a:hlinkClick r:id="rId8" tooltip="https://docs.python.org/3/tutorial/"/>
              </a:rPr>
              <a:t>https://docs.python.org/3/tutorial/</a:t>
            </a:r>
          </a:p>
          <a:p>
            <a:pPr algn="l">
              <a:lnSpc>
                <a:spcPts val="2699"/>
              </a:lnSpc>
            </a:pPr>
          </a:p>
          <a:p>
            <a:pPr algn="l">
              <a:lnSpc>
                <a:spcPts val="2699"/>
              </a:lnSpc>
            </a:pPr>
            <a:r>
              <a:rPr lang="en-US" sz="1999" spc="11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 Qt Designer Tool: </a:t>
            </a:r>
            <a:r>
              <a:rPr lang="en-US" b="true" sz="1999" spc="119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https://doc.qt.io/qt-5/qtdesigner-manual.html</a:t>
            </a:r>
          </a:p>
          <a:p>
            <a:pPr algn="l">
              <a:lnSpc>
                <a:spcPts val="2699"/>
              </a:lnSpc>
            </a:pPr>
          </a:p>
          <a:p>
            <a:pPr algn="l">
              <a:lnSpc>
                <a:spcPts val="2699"/>
              </a:lnSpc>
            </a:pPr>
            <a:r>
              <a:rPr lang="en-US" sz="1999" spc="11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 GitHub Learning Resources: </a:t>
            </a:r>
            <a:r>
              <a:rPr lang="en-US" b="true" sz="1999" spc="119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  <a:hlinkClick r:id="rId9" tooltip="https://docs.github.com/en/get-started"/>
              </a:rPr>
              <a:t>https://docs.github.com/en/get-started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DAGXpr9dKJE</dc:identifier>
  <dcterms:modified xsi:type="dcterms:W3CDTF">2011-08-01T06:04:30Z</dcterms:modified>
  <cp:revision>1</cp:revision>
  <dc:title>NextHikes IT Solutions Project 1 Building Basic Calculator t</dc:title>
</cp:coreProperties>
</file>