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Lexen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CBAED45-72A8-4637-9E19-36BB57EB46F9}">
  <a:tblStyle styleId="{5CBAED45-72A8-4637-9E19-36BB57EB46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exend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exe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b97c199f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b97c199f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b97c199f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b97c199f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b97c199fd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1b97c199fd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b97c199fd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b97c199fd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b97c199fd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b97c199fd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b97c199f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b97c199f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b97c199fd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b97c199fd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b97c199f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b97c199f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b97c199fd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b97c199fd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1b97c199fd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1b97c199fd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b97c199f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1b97c199f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6577e34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6577e34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1b97c199f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1b97c199f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b97c199f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b97c199f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b97c199f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b97c199f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b97c199f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b97c199f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b97c199fd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b97c199fd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97c199fd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97c199fd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b97c199f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b97c199f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97c199f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97c199f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299400" y="734550"/>
            <a:ext cx="8545175" cy="976625"/>
            <a:chOff x="361988" y="1212800"/>
            <a:chExt cx="8545175" cy="976625"/>
          </a:xfrm>
        </p:grpSpPr>
        <p:sp>
          <p:nvSpPr>
            <p:cNvPr id="55" name="Google Shape;55;p13"/>
            <p:cNvSpPr txBox="1"/>
            <p:nvPr/>
          </p:nvSpPr>
          <p:spPr>
            <a:xfrm>
              <a:off x="386563" y="1212800"/>
              <a:ext cx="85206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700">
                  <a:solidFill>
                    <a:srgbClr val="000000"/>
                  </a:solidFill>
                  <a:latin typeface="Lexend"/>
                  <a:ea typeface="Lexend"/>
                  <a:cs typeface="Lexend"/>
                  <a:sym typeface="Lexend"/>
                </a:rPr>
                <a:t>Smart System for Visually Impaired</a:t>
              </a:r>
              <a:endParaRPr sz="3700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56" name="Google Shape;56;p13"/>
            <p:cNvSpPr txBox="1"/>
            <p:nvPr/>
          </p:nvSpPr>
          <p:spPr>
            <a:xfrm>
              <a:off x="361988" y="1235425"/>
              <a:ext cx="85206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700">
                  <a:solidFill>
                    <a:srgbClr val="595959"/>
                  </a:solidFill>
                  <a:latin typeface="Lexend"/>
                  <a:ea typeface="Lexend"/>
                  <a:cs typeface="Lexend"/>
                  <a:sym typeface="Lexend"/>
                </a:rPr>
                <a:t>Smart System for Visually Impaired</a:t>
              </a:r>
              <a:endParaRPr sz="3700">
                <a:solidFill>
                  <a:srgbClr val="595959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5346" l="11533" r="6960" t="6283"/>
          <a:stretch/>
        </p:blipFill>
        <p:spPr>
          <a:xfrm>
            <a:off x="3612001" y="1979850"/>
            <a:ext cx="1919974" cy="209653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1269600" y="4345050"/>
            <a:ext cx="660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Lukas Chin, 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Jake Lee, </a:t>
            </a: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Shamir Legaspi, David Li, Jason Li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2926950" y="2285400"/>
            <a:ext cx="329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Technology/Design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Object Detection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Object Detection Model: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Implemented YOLOv3, pre-trained on the COCO dataset, via the OpenCV library to recognize common objects.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Hardware Setup: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Utilized a Raspberry Pi Zero W with a Pi Camera Module to capture video streams, transmitted to an OpenCV server over a TCP connection for processing.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System Functionality: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The server performs object detection on the video stream and integrates a text-to-speech library (pyttsx3) to announce identified objects in the frame.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Depth Mapping and Distance Calculation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Utilizing 2 Raspberry Pi camera modules, the Smart Cap can accurate sense depth of field.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Depth Mapping can be to calculate distance of nearby and far obstacles for everyday walking.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18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Smart Cap can provide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haptic feedback even more reliably to the user with 2 Raspberry Pi camera inputs versus 1 camera (no depth mapping).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0050" y="1658475"/>
            <a:ext cx="3782901" cy="214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Through a microphone on the Smart Cap, users can record a query that is processed into a format consumable by Whisper.cpp.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Smart Cap can then run the Whisper.cpp process with the audio of the recorded query as input to output text.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Through this speech-to-text system, users will be able to speak to make queries that are turned into text that modifies the output of the Object Inquiry Assistant.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Whisper.cpp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6800" y="269075"/>
            <a:ext cx="2782025" cy="82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Object Inquiry Assistant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Inputs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</a:t>
            </a:r>
            <a:r>
              <a:rPr lang="en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endParaRPr u="sng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Depth map processing and OpenCV information from Pi Camera live-stream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User speech-to-text from microphone using whisper.cpp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Outputs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Text-to-speech into bone conduction speakers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Vibration motors on the wrist wearable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Wrist Wearable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Inputs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Wireless data stream from Smart Cap visual feedback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Outdoor illumination detection from photoresistor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Outputs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Variable vibration motors for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haptic feedback and user notification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High-visibility LED for user safety and convenience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070800" y="2285400"/>
            <a:ext cx="300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Prototype Results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Prototype Results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202" name="Google Shape;202;p29"/>
          <p:cNvGraphicFramePr/>
          <p:nvPr/>
        </p:nvGraphicFramePr>
        <p:xfrm>
          <a:off x="311700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{5CBAED45-72A8-4637-9E19-36BB57EB46F9}</a:tableStyleId>
              </a:tblPr>
              <a:tblGrid>
                <a:gridCol w="4260300"/>
                <a:gridCol w="426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Tasks</a:t>
                      </a:r>
                      <a:endParaRPr b="1"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Successful? (Y/N)</a:t>
                      </a:r>
                      <a:endParaRPr b="1"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Raspberry Pi and TinyPico are connected to router’s network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Y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Raspberry Pi’s camera module’s live stream can be observed on user’s computer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Y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TinyPico successfully sends request and receives responses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Y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TinyPico’s received responses trigger “notifications” which prompt vibration motors to turn on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Y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Computer vision Python script through user’s computer’s webcam successfully detects objects and reports accuracy of detection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Y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Able to communicate audibly to the user the detected objects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Y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User is able to sense a vibration when a target object is in frame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Y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User feedback in under 1 second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Lexend"/>
                          <a:ea typeface="Lexend"/>
                          <a:cs typeface="Lexend"/>
                          <a:sym typeface="Lexend"/>
                        </a:rPr>
                        <a:t>N</a:t>
                      </a:r>
                      <a:endParaRPr sz="10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3387750" y="2285400"/>
            <a:ext cx="23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Schedule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Gantt Chart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600" y="1055500"/>
            <a:ext cx="864680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403350" y="2285400"/>
            <a:ext cx="233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Introduction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What’s Next?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Hardware Optimization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Design and develop lightweight, ergonomic housing design for our system’s wrist-wearable and smart cap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Communication Enhancement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Optimize Raspberry Pi and microcontroller integration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"/>
              <a:buChar char="●"/>
            </a:pPr>
            <a:r>
              <a:rPr lang="en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Real-Time Performance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: Enhance feedback mechanisms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Improve livestream quality and reduce delay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Optimize alert delivery system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Implement more responsive user notifications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3387750" y="1888200"/>
            <a:ext cx="2368500" cy="13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Thank You!</a:t>
            </a:r>
            <a:br>
              <a:rPr lang="en"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latin typeface="Lexend"/>
                <a:ea typeface="Lexend"/>
                <a:cs typeface="Lexend"/>
                <a:sym typeface="Lexend"/>
              </a:rPr>
              <a:t>+</a:t>
            </a:r>
            <a:br>
              <a:rPr lang="en"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latin typeface="Lexend"/>
                <a:ea typeface="Lexend"/>
                <a:cs typeface="Lexend"/>
                <a:sym typeface="Lexend"/>
              </a:rPr>
              <a:t>Questions?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Introduction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238" y="980250"/>
            <a:ext cx="7071524" cy="406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953950" y="2285400"/>
            <a:ext cx="323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Problem Statement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Problem Statement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466050" y="1221175"/>
            <a:ext cx="8211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Visually impaired individuals benefit from navigational assistance.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White canes and guide dogs have significant limitations.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Current solutions inadequately translate environmental information.</a:t>
            </a:r>
            <a:endParaRPr sz="18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Society requires accessible solutions.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387750" y="2285400"/>
            <a:ext cx="236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Requirements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Requirements/Deliverables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4894800" cy="35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Required Functions</a:t>
            </a:r>
            <a:endParaRPr b="1"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Transmit haptic signals through vibration motors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Stream and process video inputs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Text-to-speech output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Real-time feedback (&lt;1s)</a:t>
            </a:r>
            <a:endParaRPr b="1"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Lightweight and comfortable for extended wear (&lt;1lb)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Battery life: 12+ hours per charge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Easy to use with minimal training required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Multi-environment operation (&lt;10% accuracy difference between different environments e.g. indoors and outdoors)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5206500" y="1152475"/>
            <a:ext cx="36972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Deliverables</a:t>
            </a:r>
            <a:endParaRPr b="1"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Wrist wearable that transmits differentiable haptic signals based on surroundings.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• Smart cap that gives an audio description of surroundings based on objects detected, object distances, and user queries.</a:t>
            </a:r>
            <a:endParaRPr sz="13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324900" y="2285400"/>
            <a:ext cx="249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Block Diagram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21"/>
          <p:cNvGrpSpPr/>
          <p:nvPr/>
        </p:nvGrpSpPr>
        <p:grpSpPr>
          <a:xfrm>
            <a:off x="257700" y="270600"/>
            <a:ext cx="8628600" cy="4602300"/>
            <a:chOff x="257700" y="270600"/>
            <a:chExt cx="8628600" cy="4602300"/>
          </a:xfrm>
        </p:grpSpPr>
        <p:grpSp>
          <p:nvGrpSpPr>
            <p:cNvPr id="103" name="Google Shape;103;p21"/>
            <p:cNvGrpSpPr/>
            <p:nvPr/>
          </p:nvGrpSpPr>
          <p:grpSpPr>
            <a:xfrm>
              <a:off x="257700" y="270600"/>
              <a:ext cx="8628600" cy="4602300"/>
              <a:chOff x="257700" y="270600"/>
              <a:chExt cx="8628600" cy="4602300"/>
            </a:xfrm>
          </p:grpSpPr>
          <p:sp>
            <p:nvSpPr>
              <p:cNvPr id="104" name="Google Shape;104;p21"/>
              <p:cNvSpPr/>
              <p:nvPr/>
            </p:nvSpPr>
            <p:spPr>
              <a:xfrm>
                <a:off x="257700" y="270600"/>
                <a:ext cx="8628600" cy="4602300"/>
              </a:xfrm>
              <a:prstGeom prst="roundRect">
                <a:avLst>
                  <a:gd fmla="val 4471" name="adj"/>
                </a:avLst>
              </a:prstGeom>
              <a:solidFill>
                <a:srgbClr val="FCE5C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1"/>
              <p:cNvSpPr txBox="1"/>
              <p:nvPr/>
            </p:nvSpPr>
            <p:spPr>
              <a:xfrm>
                <a:off x="358000" y="4530950"/>
                <a:ext cx="1965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Smart System for Visually Impaired</a:t>
                </a:r>
                <a:endParaRPr sz="80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  <p:sp>
          <p:nvSpPr>
            <p:cNvPr id="106" name="Google Shape;106;p21"/>
            <p:cNvSpPr/>
            <p:nvPr/>
          </p:nvSpPr>
          <p:spPr>
            <a:xfrm>
              <a:off x="5441650" y="1600800"/>
              <a:ext cx="57300" cy="55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1"/>
            <p:cNvSpPr/>
            <p:nvPr/>
          </p:nvSpPr>
          <p:spPr>
            <a:xfrm>
              <a:off x="6168875" y="3029050"/>
              <a:ext cx="57300" cy="552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8" name="Google Shape;108;p21"/>
            <p:cNvCxnSpPr>
              <a:stCxn id="109" idx="3"/>
              <a:endCxn id="110" idx="1"/>
            </p:cNvCxnSpPr>
            <p:nvPr/>
          </p:nvCxnSpPr>
          <p:spPr>
            <a:xfrm>
              <a:off x="6306350" y="3702350"/>
              <a:ext cx="8523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111" name="Google Shape;111;p21"/>
            <p:cNvGrpSpPr/>
            <p:nvPr/>
          </p:nvGrpSpPr>
          <p:grpSpPr>
            <a:xfrm>
              <a:off x="511013" y="481625"/>
              <a:ext cx="3071700" cy="4052971"/>
              <a:chOff x="481150" y="481625"/>
              <a:chExt cx="3071700" cy="4052971"/>
            </a:xfrm>
          </p:grpSpPr>
          <p:grpSp>
            <p:nvGrpSpPr>
              <p:cNvPr id="112" name="Google Shape;112;p21"/>
              <p:cNvGrpSpPr/>
              <p:nvPr/>
            </p:nvGrpSpPr>
            <p:grpSpPr>
              <a:xfrm>
                <a:off x="481150" y="481625"/>
                <a:ext cx="3071700" cy="4052971"/>
                <a:chOff x="481150" y="481625"/>
                <a:chExt cx="3071700" cy="3960300"/>
              </a:xfrm>
            </p:grpSpPr>
            <p:sp>
              <p:nvSpPr>
                <p:cNvPr id="113" name="Google Shape;113;p21"/>
                <p:cNvSpPr/>
                <p:nvPr/>
              </p:nvSpPr>
              <p:spPr>
                <a:xfrm>
                  <a:off x="481150" y="481625"/>
                  <a:ext cx="3071700" cy="3960300"/>
                </a:xfrm>
                <a:prstGeom prst="roundRect">
                  <a:avLst>
                    <a:gd fmla="val 5341" name="adj"/>
                  </a:avLst>
                </a:prstGeom>
                <a:solidFill>
                  <a:srgbClr val="CFE2F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21"/>
                <p:cNvSpPr txBox="1"/>
                <p:nvPr/>
              </p:nvSpPr>
              <p:spPr>
                <a:xfrm>
                  <a:off x="550550" y="4099355"/>
                  <a:ext cx="954900" cy="300900"/>
                </a:xfrm>
                <a:prstGeom prst="rect">
                  <a:avLst/>
                </a:prstGeom>
                <a:solidFill>
                  <a:srgbClr val="CFE2F3"/>
                </a:solidFill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chemeClr val="dk1"/>
                      </a:solidFill>
                      <a:latin typeface="Lexend"/>
                      <a:ea typeface="Lexend"/>
                      <a:cs typeface="Lexend"/>
                      <a:sym typeface="Lexend"/>
                    </a:rPr>
                    <a:t>Wrist Wearable </a:t>
                  </a:r>
                  <a:endParaRPr sz="8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endParaRPr>
                </a:p>
              </p:txBody>
            </p:sp>
          </p:grpSp>
          <p:grpSp>
            <p:nvGrpSpPr>
              <p:cNvPr id="115" name="Google Shape;115;p21"/>
              <p:cNvGrpSpPr/>
              <p:nvPr/>
            </p:nvGrpSpPr>
            <p:grpSpPr>
              <a:xfrm>
                <a:off x="693446" y="700947"/>
                <a:ext cx="2664087" cy="3401363"/>
                <a:chOff x="819550" y="830550"/>
                <a:chExt cx="2394900" cy="3271800"/>
              </a:xfrm>
            </p:grpSpPr>
            <p:sp>
              <p:nvSpPr>
                <p:cNvPr id="116" name="Google Shape;116;p21"/>
                <p:cNvSpPr/>
                <p:nvPr/>
              </p:nvSpPr>
              <p:spPr>
                <a:xfrm>
                  <a:off x="819550" y="830550"/>
                  <a:ext cx="2394900" cy="3271800"/>
                </a:xfrm>
                <a:prstGeom prst="roundRect">
                  <a:avLst>
                    <a:gd fmla="val 9439" name="adj"/>
                  </a:avLst>
                </a:prstGeom>
                <a:solidFill>
                  <a:srgbClr val="F4CCC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2500"/>
                </a:p>
              </p:txBody>
            </p:sp>
            <p:sp>
              <p:nvSpPr>
                <p:cNvPr id="117" name="Google Shape;117;p21"/>
                <p:cNvSpPr txBox="1"/>
                <p:nvPr/>
              </p:nvSpPr>
              <p:spPr>
                <a:xfrm>
                  <a:off x="873725" y="3752725"/>
                  <a:ext cx="1272300" cy="296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800">
                      <a:solidFill>
                        <a:schemeClr val="dk1"/>
                      </a:solidFill>
                      <a:latin typeface="Lexend"/>
                      <a:ea typeface="Lexend"/>
                      <a:cs typeface="Lexend"/>
                      <a:sym typeface="Lexend"/>
                    </a:rPr>
                    <a:t>ESP32 Microcontroller</a:t>
                  </a:r>
                  <a:endParaRPr sz="8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endParaRPr>
                </a:p>
              </p:txBody>
            </p:sp>
          </p:grpSp>
          <p:sp>
            <p:nvSpPr>
              <p:cNvPr id="118" name="Google Shape;118;p21"/>
              <p:cNvSpPr/>
              <p:nvPr/>
            </p:nvSpPr>
            <p:spPr>
              <a:xfrm>
                <a:off x="876300" y="3271450"/>
                <a:ext cx="2316600" cy="4311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latin typeface="Lexend"/>
                    <a:ea typeface="Lexend"/>
                    <a:cs typeface="Lexend"/>
                    <a:sym typeface="Lexend"/>
                  </a:rPr>
                  <a:t>Variable Vibration Motors</a:t>
                </a:r>
                <a:endParaRPr sz="1000"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119" name="Google Shape;119;p21"/>
              <p:cNvSpPr/>
              <p:nvPr/>
            </p:nvSpPr>
            <p:spPr>
              <a:xfrm>
                <a:off x="876300" y="911750"/>
                <a:ext cx="2316600" cy="2253600"/>
              </a:xfrm>
              <a:prstGeom prst="roundRect">
                <a:avLst>
                  <a:gd fmla="val 8168" name="adj"/>
                </a:avLst>
              </a:prstGeom>
              <a:solidFill>
                <a:srgbClr val="D9D2E9"/>
              </a:solidFill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latin typeface="Lexend"/>
                    <a:ea typeface="Lexend"/>
                    <a:cs typeface="Lexend"/>
                    <a:sym typeface="Lexend"/>
                  </a:rPr>
                  <a:t>Intelligent</a:t>
                </a:r>
                <a:r>
                  <a:rPr lang="en" sz="800">
                    <a:latin typeface="Lexend"/>
                    <a:ea typeface="Lexend"/>
                    <a:cs typeface="Lexend"/>
                    <a:sym typeface="Lexend"/>
                  </a:rPr>
                  <a:t> Visibility System</a:t>
                </a:r>
                <a:endParaRPr sz="800"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  <p:sp>
            <p:nvSpPr>
              <p:cNvPr id="120" name="Google Shape;120;p21"/>
              <p:cNvSpPr/>
              <p:nvPr/>
            </p:nvSpPr>
            <p:spPr>
              <a:xfrm>
                <a:off x="1042050" y="1050125"/>
                <a:ext cx="1985100" cy="6144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Photoresistor</a:t>
                </a:r>
                <a:endParaRPr/>
              </a:p>
            </p:txBody>
          </p:sp>
          <p:sp>
            <p:nvSpPr>
              <p:cNvPr id="121" name="Google Shape;121;p21"/>
              <p:cNvSpPr/>
              <p:nvPr/>
            </p:nvSpPr>
            <p:spPr>
              <a:xfrm>
                <a:off x="1042050" y="2056325"/>
                <a:ext cx="1985100" cy="6906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  <a:latin typeface="Lexend"/>
                    <a:ea typeface="Lexend"/>
                    <a:cs typeface="Lexend"/>
                    <a:sym typeface="Lexend"/>
                  </a:rPr>
                  <a:t>Light Emitting Diode Array</a:t>
                </a:r>
                <a:endParaRPr/>
              </a:p>
            </p:txBody>
          </p:sp>
          <p:cxnSp>
            <p:nvCxnSpPr>
              <p:cNvPr id="122" name="Google Shape;122;p21"/>
              <p:cNvCxnSpPr>
                <a:stCxn id="120" idx="2"/>
                <a:endCxn id="121" idx="0"/>
              </p:cNvCxnSpPr>
              <p:nvPr/>
            </p:nvCxnSpPr>
            <p:spPr>
              <a:xfrm>
                <a:off x="2034600" y="1664525"/>
                <a:ext cx="0" cy="391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123" name="Google Shape;123;p21"/>
            <p:cNvGrpSpPr/>
            <p:nvPr/>
          </p:nvGrpSpPr>
          <p:grpSpPr>
            <a:xfrm>
              <a:off x="3865399" y="481725"/>
              <a:ext cx="4767581" cy="4052971"/>
              <a:chOff x="3865399" y="481725"/>
              <a:chExt cx="4767581" cy="4052971"/>
            </a:xfrm>
          </p:grpSpPr>
          <p:grpSp>
            <p:nvGrpSpPr>
              <p:cNvPr id="124" name="Google Shape;124;p21"/>
              <p:cNvGrpSpPr/>
              <p:nvPr/>
            </p:nvGrpSpPr>
            <p:grpSpPr>
              <a:xfrm>
                <a:off x="3865399" y="481725"/>
                <a:ext cx="4767581" cy="4052971"/>
                <a:chOff x="3865399" y="481725"/>
                <a:chExt cx="4767581" cy="4052971"/>
              </a:xfrm>
            </p:grpSpPr>
            <p:grpSp>
              <p:nvGrpSpPr>
                <p:cNvPr id="125" name="Google Shape;125;p21"/>
                <p:cNvGrpSpPr/>
                <p:nvPr/>
              </p:nvGrpSpPr>
              <p:grpSpPr>
                <a:xfrm>
                  <a:off x="3865399" y="481725"/>
                  <a:ext cx="4767581" cy="4052971"/>
                  <a:chOff x="3865399" y="481725"/>
                  <a:chExt cx="4767581" cy="4052971"/>
                </a:xfrm>
              </p:grpSpPr>
              <p:grpSp>
                <p:nvGrpSpPr>
                  <p:cNvPr id="126" name="Google Shape;126;p21"/>
                  <p:cNvGrpSpPr/>
                  <p:nvPr/>
                </p:nvGrpSpPr>
                <p:grpSpPr>
                  <a:xfrm>
                    <a:off x="3865399" y="481725"/>
                    <a:ext cx="4767581" cy="4052971"/>
                    <a:chOff x="3835537" y="481725"/>
                    <a:chExt cx="4767581" cy="4052971"/>
                  </a:xfrm>
                </p:grpSpPr>
                <p:grpSp>
                  <p:nvGrpSpPr>
                    <p:cNvPr id="127" name="Google Shape;127;p21"/>
                    <p:cNvGrpSpPr/>
                    <p:nvPr/>
                  </p:nvGrpSpPr>
                  <p:grpSpPr>
                    <a:xfrm>
                      <a:off x="3835537" y="481725"/>
                      <a:ext cx="4767581" cy="4052971"/>
                      <a:chOff x="3741250" y="481625"/>
                      <a:chExt cx="4912500" cy="3960300"/>
                    </a:xfrm>
                  </p:grpSpPr>
                  <p:sp>
                    <p:nvSpPr>
                      <p:cNvPr id="128" name="Google Shape;128;p21"/>
                      <p:cNvSpPr/>
                      <p:nvPr/>
                    </p:nvSpPr>
                    <p:spPr>
                      <a:xfrm>
                        <a:off x="3741250" y="481625"/>
                        <a:ext cx="4912500" cy="3960300"/>
                      </a:xfrm>
                      <a:prstGeom prst="roundRect">
                        <a:avLst>
                          <a:gd fmla="val 3742" name="adj"/>
                        </a:avLst>
                      </a:prstGeom>
                      <a:solidFill>
                        <a:srgbClr val="CFE2F3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29" name="Google Shape;129;p21"/>
                      <p:cNvSpPr txBox="1"/>
                      <p:nvPr/>
                    </p:nvSpPr>
                    <p:spPr>
                      <a:xfrm>
                        <a:off x="3844200" y="4097514"/>
                        <a:ext cx="812700" cy="30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anchorCtr="0" anchor="t" bIns="91425" lIns="91425" spcFirstLastPara="1" rIns="91425" wrap="square" tIns="91425">
                        <a:sp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" sz="800">
                            <a:solidFill>
                              <a:schemeClr val="dk1"/>
                            </a:solidFill>
                            <a:latin typeface="Lexend"/>
                            <a:ea typeface="Lexend"/>
                            <a:cs typeface="Lexend"/>
                            <a:sym typeface="Lexend"/>
                          </a:rPr>
                          <a:t>Smart Cap</a:t>
                        </a:r>
                        <a:endParaRPr sz="8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endParaRPr>
                      </a:p>
                    </p:txBody>
                  </p:sp>
                </p:grpSp>
                <p:sp>
                  <p:nvSpPr>
                    <p:cNvPr id="130" name="Google Shape;130;p21"/>
                    <p:cNvSpPr/>
                    <p:nvPr/>
                  </p:nvSpPr>
                  <p:spPr>
                    <a:xfrm>
                      <a:off x="3984700" y="1944725"/>
                      <a:ext cx="4425600" cy="2253600"/>
                    </a:xfrm>
                    <a:prstGeom prst="roundRect">
                      <a:avLst>
                        <a:gd fmla="val 5818" name="adj"/>
                      </a:avLst>
                    </a:prstGeom>
                    <a:solidFill>
                      <a:srgbClr val="F4CCCC"/>
                    </a:solidFill>
                    <a:ln>
                      <a:noFill/>
                    </a:ln>
                  </p:spPr>
                  <p:txBody>
                    <a:bodyPr anchorCtr="0" anchor="b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Raspberry Pi 5</a:t>
                      </a:r>
                      <a:endParaRPr sz="8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p:txBody>
                </p:sp>
                <p:grpSp>
                  <p:nvGrpSpPr>
                    <p:cNvPr id="131" name="Google Shape;131;p21"/>
                    <p:cNvGrpSpPr/>
                    <p:nvPr/>
                  </p:nvGrpSpPr>
                  <p:grpSpPr>
                    <a:xfrm>
                      <a:off x="6975525" y="2226450"/>
                      <a:ext cx="1272300" cy="690600"/>
                      <a:chOff x="7142400" y="636125"/>
                      <a:chExt cx="1272300" cy="690600"/>
                    </a:xfrm>
                  </p:grpSpPr>
                  <p:sp>
                    <p:nvSpPr>
                      <p:cNvPr id="132" name="Google Shape;132;p21"/>
                      <p:cNvSpPr/>
                      <p:nvPr/>
                    </p:nvSpPr>
                    <p:spPr>
                      <a:xfrm>
                        <a:off x="7142400" y="636125"/>
                        <a:ext cx="1272300" cy="6906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solidFill>
                        <a:srgbClr val="D9D2E9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pic>
                    <p:nvPicPr>
                      <p:cNvPr id="133" name="Google Shape;133;p21"/>
                      <p:cNvPicPr preferRelativeResize="0"/>
                      <p:nvPr/>
                    </p:nvPicPr>
                    <p:blipFill>
                      <a:blip r:embed="rId3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7215100" y="813923"/>
                        <a:ext cx="1126900" cy="335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grpSp>
                  <p:nvGrpSpPr>
                    <p:cNvPr id="134" name="Google Shape;134;p21"/>
                    <p:cNvGrpSpPr/>
                    <p:nvPr/>
                  </p:nvGrpSpPr>
                  <p:grpSpPr>
                    <a:xfrm>
                      <a:off x="5561350" y="2226438"/>
                      <a:ext cx="1272300" cy="690600"/>
                      <a:chOff x="5561350" y="636125"/>
                      <a:chExt cx="1272300" cy="690600"/>
                    </a:xfrm>
                  </p:grpSpPr>
                  <p:sp>
                    <p:nvSpPr>
                      <p:cNvPr id="135" name="Google Shape;135;p21"/>
                      <p:cNvSpPr/>
                      <p:nvPr/>
                    </p:nvSpPr>
                    <p:spPr>
                      <a:xfrm>
                        <a:off x="5561350" y="636125"/>
                        <a:ext cx="1272300" cy="690600"/>
                      </a:xfrm>
                      <a:prstGeom prst="roundRect">
                        <a:avLst>
                          <a:gd fmla="val 16667" name="adj"/>
                        </a:avLst>
                      </a:prstGeom>
                      <a:solidFill>
                        <a:srgbClr val="D9D2E9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ctr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pic>
                    <p:nvPicPr>
                      <p:cNvPr id="136" name="Google Shape;136;p21"/>
                      <p:cNvPicPr preferRelativeResize="0"/>
                      <p:nvPr/>
                    </p:nvPicPr>
                    <p:blipFill>
                      <a:blip r:embed="rId4">
                        <a:alphaModFix/>
                      </a:blip>
                      <a:stretch>
                        <a:fillRect/>
                      </a:stretch>
                    </p:blipFill>
                    <p:spPr>
                      <a:xfrm>
                        <a:off x="5990713" y="708488"/>
                        <a:ext cx="413550" cy="545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grpSp>
                <p:sp>
                  <p:nvSpPr>
                    <p:cNvPr id="137" name="Google Shape;137;p21"/>
                    <p:cNvSpPr/>
                    <p:nvPr/>
                  </p:nvSpPr>
                  <p:spPr>
                    <a:xfrm>
                      <a:off x="4147175" y="2226450"/>
                      <a:ext cx="1272300" cy="6906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Depth Map Processing</a:t>
                      </a:r>
                      <a:endParaRPr/>
                    </a:p>
                  </p:txBody>
                </p:sp>
                <p:sp>
                  <p:nvSpPr>
                    <p:cNvPr id="138" name="Google Shape;138;p21"/>
                    <p:cNvSpPr/>
                    <p:nvPr/>
                  </p:nvSpPr>
                  <p:spPr>
                    <a:xfrm>
                      <a:off x="4088125" y="700950"/>
                      <a:ext cx="1272300" cy="6906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Raspberry Pi Camera Module</a:t>
                      </a:r>
                      <a:endParaRPr/>
                    </a:p>
                  </p:txBody>
                </p:sp>
                <p:sp>
                  <p:nvSpPr>
                    <p:cNvPr id="139" name="Google Shape;139;p21"/>
                    <p:cNvSpPr/>
                    <p:nvPr/>
                  </p:nvSpPr>
                  <p:spPr>
                    <a:xfrm>
                      <a:off x="5608425" y="700950"/>
                      <a:ext cx="1272300" cy="6906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Raspberry Pi Camera Module</a:t>
                      </a:r>
                      <a:endParaRPr/>
                    </a:p>
                  </p:txBody>
                </p:sp>
                <p:sp>
                  <p:nvSpPr>
                    <p:cNvPr id="140" name="Google Shape;140;p21"/>
                    <p:cNvSpPr/>
                    <p:nvPr/>
                  </p:nvSpPr>
                  <p:spPr>
                    <a:xfrm>
                      <a:off x="7128725" y="700950"/>
                      <a:ext cx="1272300" cy="6906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FFF2CC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Microphone</a:t>
                      </a:r>
                      <a:endParaRPr/>
                    </a:p>
                  </p:txBody>
                </p:sp>
                <p:sp>
                  <p:nvSpPr>
                    <p:cNvPr id="109" name="Google Shape;109;p21"/>
                    <p:cNvSpPr/>
                    <p:nvPr/>
                  </p:nvSpPr>
                  <p:spPr>
                    <a:xfrm>
                      <a:off x="5004188" y="3357050"/>
                      <a:ext cx="1272300" cy="6906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D9D2E9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Object Inquiry Assistant</a:t>
                      </a:r>
                      <a:endParaRPr/>
                    </a:p>
                  </p:txBody>
                </p:sp>
                <p:sp>
                  <p:nvSpPr>
                    <p:cNvPr id="141" name="Google Shape;141;p21"/>
                    <p:cNvSpPr txBox="1"/>
                    <p:nvPr/>
                  </p:nvSpPr>
                  <p:spPr>
                    <a:xfrm>
                      <a:off x="4747875" y="1356713"/>
                      <a:ext cx="1473300" cy="3078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Feeding live video stream</a:t>
                      </a:r>
                      <a:endParaRPr sz="8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p:txBody>
                </p:sp>
                <p:cxnSp>
                  <p:nvCxnSpPr>
                    <p:cNvPr id="142" name="Google Shape;142;p21"/>
                    <p:cNvCxnSpPr>
                      <a:stCxn id="138" idx="2"/>
                      <a:endCxn id="139" idx="2"/>
                    </p:cNvCxnSpPr>
                    <p:nvPr/>
                  </p:nvCxnSpPr>
                  <p:spPr>
                    <a:xfrm flipH="1" rot="-5400000">
                      <a:off x="5484175" y="631650"/>
                      <a:ext cx="600" cy="1520400"/>
                    </a:xfrm>
                    <a:prstGeom prst="bentConnector3">
                      <a:avLst>
                        <a:gd fmla="val 39687500" name="adj1"/>
                      </a:avLst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43" name="Google Shape;143;p21"/>
                    <p:cNvCxnSpPr>
                      <a:stCxn id="137" idx="0"/>
                      <a:endCxn id="135" idx="0"/>
                    </p:cNvCxnSpPr>
                    <p:nvPr/>
                  </p:nvCxnSpPr>
                  <p:spPr>
                    <a:xfrm flipH="1" rot="-5400000">
                      <a:off x="5490125" y="1519650"/>
                      <a:ext cx="600" cy="1414200"/>
                    </a:xfrm>
                    <a:prstGeom prst="bentConnector3">
                      <a:avLst>
                        <a:gd fmla="val -33945833" name="adj1"/>
                      </a:avLst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med" w="med" type="triangle"/>
                      <a:tailEnd len="med" w="med" type="triangle"/>
                    </a:ln>
                  </p:spPr>
                </p:cxnSp>
                <p:cxnSp>
                  <p:nvCxnSpPr>
                    <p:cNvPr id="144" name="Google Shape;144;p21"/>
                    <p:cNvCxnSpPr/>
                    <p:nvPr/>
                  </p:nvCxnSpPr>
                  <p:spPr>
                    <a:xfrm>
                      <a:off x="5471750" y="1631025"/>
                      <a:ext cx="5100" cy="384000"/>
                    </a:xfrm>
                    <a:prstGeom prst="straightConnector1">
                      <a:avLst/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cxnSp>
                  <p:nvCxnSpPr>
                    <p:cNvPr id="145" name="Google Shape;145;p21"/>
                    <p:cNvCxnSpPr>
                      <a:stCxn id="140" idx="2"/>
                      <a:endCxn id="132" idx="0"/>
                    </p:cNvCxnSpPr>
                    <p:nvPr/>
                  </p:nvCxnSpPr>
                  <p:spPr>
                    <a:xfrm rot="5400000">
                      <a:off x="7270775" y="1732350"/>
                      <a:ext cx="834900" cy="153300"/>
                    </a:xfrm>
                    <a:prstGeom prst="bentConnector3">
                      <a:avLst>
                        <a:gd fmla="val 50000" name="adj1"/>
                      </a:avLst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sp>
                  <p:nvSpPr>
                    <p:cNvPr id="146" name="Google Shape;146;p21"/>
                    <p:cNvSpPr txBox="1"/>
                    <p:nvPr/>
                  </p:nvSpPr>
                  <p:spPr>
                    <a:xfrm>
                      <a:off x="6930175" y="1355350"/>
                      <a:ext cx="869400" cy="4311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Human speech input</a:t>
                      </a:r>
                      <a:endParaRPr sz="8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p:txBody>
                </p:sp>
                <p:cxnSp>
                  <p:nvCxnSpPr>
                    <p:cNvPr id="147" name="Google Shape;147;p21"/>
                    <p:cNvCxnSpPr>
                      <a:stCxn id="137" idx="2"/>
                      <a:endCxn id="132" idx="2"/>
                    </p:cNvCxnSpPr>
                    <p:nvPr/>
                  </p:nvCxnSpPr>
                  <p:spPr>
                    <a:xfrm flipH="1" rot="-5400000">
                      <a:off x="6197225" y="1503150"/>
                      <a:ext cx="600" cy="2828400"/>
                    </a:xfrm>
                    <a:prstGeom prst="bentConnector3">
                      <a:avLst>
                        <a:gd fmla="val 23825000" name="adj1"/>
                      </a:avLst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>
                  </p:spPr>
                </p:cxnSp>
                <p:sp>
                  <p:nvSpPr>
                    <p:cNvPr id="148" name="Google Shape;148;p21"/>
                    <p:cNvSpPr/>
                    <p:nvPr/>
                  </p:nvSpPr>
                  <p:spPr>
                    <a:xfrm>
                      <a:off x="6930175" y="3165375"/>
                      <a:ext cx="1672800" cy="12177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CFE2F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0" name="Google Shape;110;p21"/>
                    <p:cNvSpPr/>
                    <p:nvPr/>
                  </p:nvSpPr>
                  <p:spPr>
                    <a:xfrm>
                      <a:off x="7128775" y="3357050"/>
                      <a:ext cx="1272300" cy="690600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D9EAD3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Bone conduction speakers</a:t>
                      </a:r>
                      <a:endParaRPr/>
                    </a:p>
                  </p:txBody>
                </p:sp>
                <p:cxnSp>
                  <p:nvCxnSpPr>
                    <p:cNvPr id="149" name="Google Shape;149;p21"/>
                    <p:cNvCxnSpPr>
                      <a:stCxn id="135" idx="2"/>
                      <a:endCxn id="109" idx="0"/>
                    </p:cNvCxnSpPr>
                    <p:nvPr/>
                  </p:nvCxnSpPr>
                  <p:spPr>
                    <a:xfrm rot="5400000">
                      <a:off x="5698900" y="2858538"/>
                      <a:ext cx="440100" cy="557100"/>
                    </a:xfrm>
                    <a:prstGeom prst="bentConnector3">
                      <a:avLst>
                        <a:gd fmla="val 62472" name="adj1"/>
                      </a:avLst>
                    </a:prstGeom>
                    <a:noFill/>
                    <a:ln cap="flat" cmpd="sng" w="1905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triangle"/>
                    </a:ln>
                  </p:spPr>
                </p:cxnSp>
                <p:sp>
                  <p:nvSpPr>
                    <p:cNvPr id="150" name="Google Shape;150;p21"/>
                    <p:cNvSpPr txBox="1"/>
                    <p:nvPr/>
                  </p:nvSpPr>
                  <p:spPr>
                    <a:xfrm>
                      <a:off x="6301388" y="3657000"/>
                      <a:ext cx="603900" cy="43110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91425" lIns="91425" spcFirstLastPara="1" rIns="91425" wrap="square" tIns="91425">
                      <a:sp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Text-to-Speech</a:t>
                      </a:r>
                      <a:endParaRPr sz="80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p:txBody>
                </p:sp>
              </p:grpSp>
              <p:cxnSp>
                <p:nvCxnSpPr>
                  <p:cNvPr id="151" name="Google Shape;151;p21"/>
                  <p:cNvCxnSpPr>
                    <a:stCxn id="109" idx="3"/>
                    <a:endCxn id="110" idx="1"/>
                  </p:cNvCxnSpPr>
                  <p:nvPr/>
                </p:nvCxnSpPr>
                <p:spPr>
                  <a:xfrm>
                    <a:off x="6306350" y="3702350"/>
                    <a:ext cx="852300" cy="0"/>
                  </a:xfrm>
                  <a:prstGeom prst="straightConnector1">
                    <a:avLst/>
                  </a:prstGeom>
                  <a:noFill/>
                  <a:ln cap="flat" cmpd="sng" w="19050">
                    <a:solidFill>
                      <a:schemeClr val="dk1"/>
                    </a:solidFill>
                    <a:prstDash val="solid"/>
                    <a:round/>
                    <a:headEnd len="med" w="med" type="none"/>
                    <a:tailEnd len="med" w="med" type="triangle"/>
                  </a:ln>
                </p:spPr>
              </p:cxnSp>
            </p:grpSp>
            <p:sp>
              <p:nvSpPr>
                <p:cNvPr id="152" name="Google Shape;152;p21"/>
                <p:cNvSpPr/>
                <p:nvPr/>
              </p:nvSpPr>
              <p:spPr>
                <a:xfrm>
                  <a:off x="5472325" y="1600800"/>
                  <a:ext cx="57300" cy="55200"/>
                </a:xfrm>
                <a:prstGeom prst="ellipse">
                  <a:avLst/>
                </a:prstGeom>
                <a:solidFill>
                  <a:schemeClr val="dk1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3" name="Google Shape;153;p21"/>
              <p:cNvSpPr/>
              <p:nvPr/>
            </p:nvSpPr>
            <p:spPr>
              <a:xfrm>
                <a:off x="6196225" y="3029050"/>
                <a:ext cx="57300" cy="55200"/>
              </a:xfrm>
              <a:prstGeom prst="ellipse">
                <a:avLst/>
              </a:pr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4" name="Google Shape;154;p21"/>
            <p:cNvCxnSpPr>
              <a:stCxn id="109" idx="1"/>
              <a:endCxn id="118" idx="3"/>
            </p:cNvCxnSpPr>
            <p:nvPr/>
          </p:nvCxnSpPr>
          <p:spPr>
            <a:xfrm rot="10800000">
              <a:off x="3222650" y="3486950"/>
              <a:ext cx="1811400" cy="215400"/>
            </a:xfrm>
            <a:prstGeom prst="bentConnector3">
              <a:avLst>
                <a:gd fmla="val 72623" name="adj1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