
<file path=[Content_Types].xml><?xml version="1.0" encoding="utf-8"?>
<Types xmlns="http://schemas.openxmlformats.org/package/2006/content-types">
  <Default ContentType="image/jpeg" Extension="jpg"/>
  <Default ContentType="application/vnd.openxmlformats-officedocument.vmlDrawing" Extension="vml"/>
  <Default ContentType="application/x-fontdata" Extension="fntdata"/>
  <Default ContentType="application/vnd.openxmlformats-officedocument.oleObject" Extension="bin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oleObject" PartName="/ppt/embeddings/oleObject1.bin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6858000" cx="9144000"/>
  <p:notesSz cx="6858000" cy="9144000"/>
  <p:embeddedFontLst>
    <p:embeddedFont>
      <p:font typeface="Lato"/>
      <p:regular r:id="rId13"/>
      <p:bold r:id="rId14"/>
      <p:italic r:id="rId15"/>
      <p:boldItalic r:id="rId16"/>
    </p:embeddedFont>
    <p:embeddedFont>
      <p:font typeface="Lexend"/>
      <p:regular r:id="rId17"/>
      <p:bold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19" roundtripDataSignature="AMtx7mid/AFMQ2GovfCo698LRnVtcP25b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Lato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italic.fntdata"/><Relationship Id="rId14" Type="http://schemas.openxmlformats.org/officeDocument/2006/relationships/font" Target="fonts/Lato-bold.fntdata"/><Relationship Id="rId17" Type="http://schemas.openxmlformats.org/officeDocument/2006/relationships/font" Target="fonts/Lexend-regular.fntdata"/><Relationship Id="rId16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19" Type="http://customschemas.google.com/relationships/presentationmetadata" Target="metadata"/><Relationship Id="rId6" Type="http://schemas.openxmlformats.org/officeDocument/2006/relationships/slide" Target="slides/slide1.xml"/><Relationship Id="rId18" Type="http://schemas.openxmlformats.org/officeDocument/2006/relationships/font" Target="fonts/Lexend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drawings/_rels/vmlDrawing1.v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d40453525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g2d40453525a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d40453525a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g2d40453525a_1_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7"/>
          <p:cNvSpPr txBox="1"/>
          <p:nvPr>
            <p:ph idx="1" type="body"/>
          </p:nvPr>
        </p:nvSpPr>
        <p:spPr>
          <a:xfrm>
            <a:off x="457200" y="1066800"/>
            <a:ext cx="82296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7" name="Google Shape;17;p7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7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7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 rot="5400000">
            <a:off x="2171700" y="-647700"/>
            <a:ext cx="48006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74" name="Google Shape;74;p16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6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6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 rot="5400000">
            <a:off x="4861719" y="2042319"/>
            <a:ext cx="5592762" cy="20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 rot="5400000">
            <a:off x="670719" y="61119"/>
            <a:ext cx="5592762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80" name="Google Shape;80;p17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7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7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8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8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8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9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Google Shape;26;p9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/>
            </a:lvl1pPr>
            <a:lvl2pPr lvl="1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2pPr>
            <a:lvl3pPr lvl="2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3pPr>
            <a:lvl4pPr lvl="3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/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9pPr>
          </a:lstStyle>
          <a:p/>
        </p:txBody>
      </p:sp>
      <p:sp>
        <p:nvSpPr>
          <p:cNvPr id="27" name="Google Shape;27;p9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9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9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0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Google Shape;32;p10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/>
        </p:txBody>
      </p:sp>
      <p:sp>
        <p:nvSpPr>
          <p:cNvPr id="33" name="Google Shape;33;p10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0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0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Google Shape;38;p11"/>
          <p:cNvSpPr txBox="1"/>
          <p:nvPr>
            <p:ph idx="1" type="body"/>
          </p:nvPr>
        </p:nvSpPr>
        <p:spPr>
          <a:xfrm>
            <a:off x="457200" y="1066800"/>
            <a:ext cx="40386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39" name="Google Shape;39;p11"/>
          <p:cNvSpPr txBox="1"/>
          <p:nvPr>
            <p:ph idx="2" type="body"/>
          </p:nvPr>
        </p:nvSpPr>
        <p:spPr>
          <a:xfrm>
            <a:off x="4648200" y="1066800"/>
            <a:ext cx="40386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40" name="Google Shape;40;p11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1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1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" name="Google Shape;45;p12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46" name="Google Shape;46;p12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47" name="Google Shape;47;p12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48" name="Google Shape;48;p12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49" name="Google Shape;49;p12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2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60" name="Google Shape;60;p14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61" name="Google Shape;61;p14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4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4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Google Shape;66;p15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68" name="Google Shape;68;p15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5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5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oleObject" Target="../embeddings/oleObject1.bin"/><Relationship Id="rId2" Type="http://schemas.openxmlformats.org/officeDocument/2006/relationships/oleObject" Target="../embeddings/oleObject1.bin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1.xml"/><Relationship Id="rId16" Type="http://schemas.openxmlformats.org/officeDocument/2006/relationships/vmlDrawing" Target="../drawings/vmlDrawing1.v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 txBox="1"/>
          <p:nvPr>
            <p:ph idx="1" type="body"/>
          </p:nvPr>
        </p:nvSpPr>
        <p:spPr>
          <a:xfrm>
            <a:off x="457200" y="1066800"/>
            <a:ext cx="82296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6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6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6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0" name="Google Shape;10;p6"/>
          <p:cNvCxnSpPr/>
          <p:nvPr/>
        </p:nvCxnSpPr>
        <p:spPr>
          <a:xfrm>
            <a:off x="381000" y="914400"/>
            <a:ext cx="8229600" cy="0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" name="Google Shape;11;p6"/>
          <p:cNvSpPr txBox="1"/>
          <p:nvPr/>
        </p:nvSpPr>
        <p:spPr>
          <a:xfrm>
            <a:off x="3657600" y="304800"/>
            <a:ext cx="28956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Project Title</a:t>
            </a:r>
            <a:endParaRPr/>
          </a:p>
        </p:txBody>
      </p:sp>
      <p:sp>
        <p:nvSpPr>
          <p:cNvPr id="12" name="Google Shape;12;p6"/>
          <p:cNvSpPr txBox="1"/>
          <p:nvPr/>
        </p:nvSpPr>
        <p:spPr>
          <a:xfrm>
            <a:off x="6324600" y="152400"/>
            <a:ext cx="2667000" cy="549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Team Number_________________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Customer_____________________</a:t>
            </a:r>
            <a:endParaRPr/>
          </a:p>
        </p:txBody>
      </p:sp>
      <p:graphicFrame>
        <p:nvGraphicFramePr>
          <p:cNvPr id="13" name="Google Shape;13;p6"/>
          <p:cNvGraphicFramePr/>
          <p:nvPr/>
        </p:nvGraphicFramePr>
        <p:xfrm>
          <a:off x="152400" y="152400"/>
          <a:ext cx="2895600" cy="698500"/>
        </p:xfrm>
        <a:graphic>
          <a:graphicData uri="http://schemas.openxmlformats.org/presentationml/2006/ole">
            <mc:AlternateContent>
              <mc:Choice Requires="v">
                <p:oleObj r:id="rId1" imgH="698500" imgW="2895600" progId="MSPhotoEd.3" spid="_x0000_s1">
                  <p:embed/>
                </p:oleObj>
              </mc:Choice>
              <mc:Fallback>
                <p:oleObj r:id="rId2" imgH="698500" imgW="2895600" progId="MSPhotoEd.3">
                  <p:embed/>
                  <p:pic>
                    <p:nvPicPr>
                      <p:cNvPr id="13" name="Google Shape;13;p6"/>
                      <p:cNvPicPr preferRelativeResize="0"/>
                      <p:nvPr/>
                    </p:nvPicPr>
                    <p:blipFill rotWithShape="1">
                      <a:blip r:embed="rId3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152400" y="152400"/>
                        <a:ext cx="2895600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"/>
          <p:cNvSpPr txBox="1"/>
          <p:nvPr>
            <p:ph idx="1" type="body"/>
          </p:nvPr>
        </p:nvSpPr>
        <p:spPr>
          <a:xfrm>
            <a:off x="457200" y="1066800"/>
            <a:ext cx="82296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>
                <a:latin typeface="Lexend"/>
                <a:ea typeface="Lexend"/>
                <a:cs typeface="Lexend"/>
                <a:sym typeface="Lexend"/>
              </a:rPr>
              <a:t>Problem Statement</a:t>
            </a:r>
            <a:endParaRPr>
              <a:latin typeface="Lexend"/>
              <a:ea typeface="Lexend"/>
              <a:cs typeface="Lexend"/>
              <a:sym typeface="Lexend"/>
            </a:endParaRPr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88" name="Google Shape;88;p1"/>
          <p:cNvSpPr/>
          <p:nvPr/>
        </p:nvSpPr>
        <p:spPr>
          <a:xfrm>
            <a:off x="3647875" y="330750"/>
            <a:ext cx="1498200" cy="379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9" name="Google Shape;89;p1"/>
          <p:cNvSpPr txBox="1"/>
          <p:nvPr/>
        </p:nvSpPr>
        <p:spPr>
          <a:xfrm>
            <a:off x="3176100" y="267775"/>
            <a:ext cx="2928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Smart System for Visually Impaired</a:t>
            </a:r>
            <a:endParaRPr sz="12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90" name="Google Shape;90;p1"/>
          <p:cNvSpPr txBox="1"/>
          <p:nvPr/>
        </p:nvSpPr>
        <p:spPr>
          <a:xfrm>
            <a:off x="7500175" y="81450"/>
            <a:ext cx="521100" cy="2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29</a:t>
            </a:r>
            <a:endParaRPr sz="12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91" name="Google Shape;91;p1"/>
          <p:cNvSpPr txBox="1"/>
          <p:nvPr/>
        </p:nvSpPr>
        <p:spPr>
          <a:xfrm>
            <a:off x="457200" y="1497225"/>
            <a:ext cx="8628600" cy="5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619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Lexend"/>
              <a:buChar char="●"/>
            </a:pPr>
            <a:r>
              <a:rPr lang="en-US" sz="21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People with </a:t>
            </a:r>
            <a:r>
              <a:rPr lang="en-US" sz="21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visual impairments cannot always navigate the world around them unassisted.</a:t>
            </a:r>
            <a:endParaRPr sz="21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365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Lexend"/>
              <a:buChar char="○"/>
            </a:pPr>
            <a:r>
              <a:rPr lang="en-US" sz="17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Obstructions and imperfections can be dangerous.</a:t>
            </a:r>
            <a:endParaRPr sz="17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619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Lexend"/>
              <a:buChar char="●"/>
            </a:pPr>
            <a:r>
              <a:rPr lang="en-US" sz="21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Current solutions may be difficult to use or maintain.</a:t>
            </a:r>
            <a:endParaRPr sz="21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365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Lexend"/>
              <a:buChar char="○"/>
            </a:pPr>
            <a:r>
              <a:rPr lang="en-US" sz="17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White canes are not hands free and require hand mobility.</a:t>
            </a:r>
            <a:endParaRPr sz="17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365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Lexend"/>
              <a:buChar char="○"/>
            </a:pPr>
            <a:r>
              <a:rPr lang="en-US" sz="17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Guide dogs must be taken care of and can be expensive.</a:t>
            </a:r>
            <a:endParaRPr sz="17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619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Lexend"/>
              <a:buChar char="●"/>
            </a:pPr>
            <a:r>
              <a:rPr lang="en-US" sz="21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Current solutions are limited in their ability to translate the world into something consumable for people with visual impairments.</a:t>
            </a:r>
            <a:endParaRPr sz="21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365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Lexend"/>
              <a:buChar char="○"/>
            </a:pPr>
            <a:r>
              <a:rPr lang="en-US" sz="17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A lot of navigational information is lost or not consumed at all by white canes or current wearable devices.</a:t>
            </a:r>
            <a:endParaRPr sz="17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619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Lexend"/>
              <a:buChar char="●"/>
            </a:pPr>
            <a:r>
              <a:rPr lang="en-US" sz="21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Accessibility is important to our society.</a:t>
            </a:r>
            <a:endParaRPr sz="17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92" name="Google Shape;92;p1"/>
          <p:cNvSpPr txBox="1"/>
          <p:nvPr/>
        </p:nvSpPr>
        <p:spPr>
          <a:xfrm>
            <a:off x="7179150" y="335850"/>
            <a:ext cx="1906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Alan Pisano</a:t>
            </a:r>
            <a:endParaRPr sz="12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"/>
          <p:cNvSpPr/>
          <p:nvPr/>
        </p:nvSpPr>
        <p:spPr>
          <a:xfrm>
            <a:off x="3647875" y="330750"/>
            <a:ext cx="1498200" cy="379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8" name="Google Shape;98;p2"/>
          <p:cNvSpPr txBox="1"/>
          <p:nvPr/>
        </p:nvSpPr>
        <p:spPr>
          <a:xfrm>
            <a:off x="3176100" y="267775"/>
            <a:ext cx="2928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Smart System for Visually Impaired</a:t>
            </a:r>
            <a:endParaRPr sz="12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99" name="Google Shape;99;p2"/>
          <p:cNvSpPr txBox="1"/>
          <p:nvPr/>
        </p:nvSpPr>
        <p:spPr>
          <a:xfrm>
            <a:off x="7500175" y="81450"/>
            <a:ext cx="521100" cy="2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29</a:t>
            </a:r>
            <a:endParaRPr sz="12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00" name="Google Shape;100;p2"/>
          <p:cNvSpPr txBox="1"/>
          <p:nvPr/>
        </p:nvSpPr>
        <p:spPr>
          <a:xfrm>
            <a:off x="7179150" y="335850"/>
            <a:ext cx="1906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Alan Pisano</a:t>
            </a:r>
            <a:endParaRPr sz="12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01" name="Google Shape;101;p2"/>
          <p:cNvSpPr txBox="1"/>
          <p:nvPr>
            <p:ph idx="4294967295" type="body"/>
          </p:nvPr>
        </p:nvSpPr>
        <p:spPr>
          <a:xfrm>
            <a:off x="457200" y="1066800"/>
            <a:ext cx="82296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>
                <a:latin typeface="Lexend"/>
                <a:ea typeface="Lexend"/>
                <a:cs typeface="Lexend"/>
                <a:sym typeface="Lexend"/>
              </a:rPr>
              <a:t>Visualizations</a:t>
            </a:r>
            <a:endParaRPr/>
          </a:p>
        </p:txBody>
      </p:sp>
      <p:sp>
        <p:nvSpPr>
          <p:cNvPr id="102" name="Google Shape;102;p2"/>
          <p:cNvSpPr txBox="1"/>
          <p:nvPr/>
        </p:nvSpPr>
        <p:spPr>
          <a:xfrm>
            <a:off x="457200" y="1066800"/>
            <a:ext cx="82296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</p:txBody>
      </p:sp>
      <p:pic>
        <p:nvPicPr>
          <p:cNvPr id="103" name="Google Shape;103;p2"/>
          <p:cNvPicPr preferRelativeResize="0"/>
          <p:nvPr/>
        </p:nvPicPr>
        <p:blipFill rotWithShape="1">
          <a:blip r:embed="rId3">
            <a:alphaModFix/>
          </a:blip>
          <a:srcRect b="0" l="0" r="1146" t="0"/>
          <a:stretch/>
        </p:blipFill>
        <p:spPr>
          <a:xfrm>
            <a:off x="585050" y="1772900"/>
            <a:ext cx="8044026" cy="4545276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2"/>
          <p:cNvSpPr/>
          <p:nvPr/>
        </p:nvSpPr>
        <p:spPr>
          <a:xfrm>
            <a:off x="2732475" y="1803800"/>
            <a:ext cx="443700" cy="369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5" name="Google Shape;105;p2"/>
          <p:cNvSpPr txBox="1"/>
          <p:nvPr/>
        </p:nvSpPr>
        <p:spPr>
          <a:xfrm>
            <a:off x="2143125" y="1772900"/>
            <a:ext cx="142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smart cap</a:t>
            </a:r>
            <a:endParaRPr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6" name="Google Shape;106;p2"/>
          <p:cNvSpPr/>
          <p:nvPr/>
        </p:nvSpPr>
        <p:spPr>
          <a:xfrm>
            <a:off x="3268250" y="2037550"/>
            <a:ext cx="803700" cy="254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2"/>
          <p:cNvSpPr txBox="1"/>
          <p:nvPr/>
        </p:nvSpPr>
        <p:spPr>
          <a:xfrm>
            <a:off x="3239575" y="1932200"/>
            <a:ext cx="1906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computer vision camera</a:t>
            </a:r>
            <a:endParaRPr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8" name="Google Shape;108;p2"/>
          <p:cNvSpPr/>
          <p:nvPr/>
        </p:nvSpPr>
        <p:spPr>
          <a:xfrm>
            <a:off x="1601400" y="2750350"/>
            <a:ext cx="577500" cy="297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2"/>
          <p:cNvSpPr txBox="1"/>
          <p:nvPr/>
        </p:nvSpPr>
        <p:spPr>
          <a:xfrm>
            <a:off x="1391650" y="2647750"/>
            <a:ext cx="83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speaker</a:t>
            </a:r>
            <a:endParaRPr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0" name="Google Shape;110;p2"/>
          <p:cNvSpPr/>
          <p:nvPr/>
        </p:nvSpPr>
        <p:spPr>
          <a:xfrm>
            <a:off x="3810000" y="3512350"/>
            <a:ext cx="443700" cy="379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2"/>
          <p:cNvSpPr txBox="1"/>
          <p:nvPr/>
        </p:nvSpPr>
        <p:spPr>
          <a:xfrm>
            <a:off x="3697975" y="3394300"/>
            <a:ext cx="989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distance sensor</a:t>
            </a:r>
            <a:endParaRPr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2" name="Google Shape;112;p2"/>
          <p:cNvSpPr/>
          <p:nvPr/>
        </p:nvSpPr>
        <p:spPr>
          <a:xfrm>
            <a:off x="3446850" y="4412800"/>
            <a:ext cx="928800" cy="653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"/>
          <p:cNvSpPr txBox="1"/>
          <p:nvPr/>
        </p:nvSpPr>
        <p:spPr>
          <a:xfrm>
            <a:off x="3386625" y="4440300"/>
            <a:ext cx="139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wrist-wearable</a:t>
            </a:r>
            <a:endParaRPr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4" name="Google Shape;114;p2"/>
          <p:cNvSpPr/>
          <p:nvPr/>
        </p:nvSpPr>
        <p:spPr>
          <a:xfrm>
            <a:off x="5560225" y="4280300"/>
            <a:ext cx="738300" cy="615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2"/>
          <p:cNvSpPr txBox="1"/>
          <p:nvPr/>
        </p:nvSpPr>
        <p:spPr>
          <a:xfrm>
            <a:off x="5491650" y="4218650"/>
            <a:ext cx="10212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pavement distance detected</a:t>
            </a:r>
            <a:endParaRPr sz="12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6" name="Google Shape;116;p2"/>
          <p:cNvSpPr/>
          <p:nvPr/>
        </p:nvSpPr>
        <p:spPr>
          <a:xfrm>
            <a:off x="6512725" y="4244575"/>
            <a:ext cx="708300" cy="1006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2"/>
          <p:cNvSpPr txBox="1"/>
          <p:nvPr/>
        </p:nvSpPr>
        <p:spPr>
          <a:xfrm>
            <a:off x="6356275" y="4440288"/>
            <a:ext cx="10212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crosswalk bumps detected</a:t>
            </a:r>
            <a:endParaRPr sz="12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8" name="Google Shape;118;p2"/>
          <p:cNvSpPr/>
          <p:nvPr/>
        </p:nvSpPr>
        <p:spPr>
          <a:xfrm>
            <a:off x="3515500" y="4334575"/>
            <a:ext cx="349800" cy="179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"/>
          <p:cNvSpPr/>
          <p:nvPr/>
        </p:nvSpPr>
        <p:spPr>
          <a:xfrm>
            <a:off x="6552750" y="1836150"/>
            <a:ext cx="1732800" cy="516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2"/>
          <p:cNvSpPr txBox="1"/>
          <p:nvPr/>
        </p:nvSpPr>
        <p:spPr>
          <a:xfrm>
            <a:off x="6453175" y="1894200"/>
            <a:ext cx="2175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stop sign + car detected</a:t>
            </a:r>
            <a:endParaRPr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"/>
          <p:cNvSpPr txBox="1"/>
          <p:nvPr>
            <p:ph idx="1" type="body"/>
          </p:nvPr>
        </p:nvSpPr>
        <p:spPr>
          <a:xfrm>
            <a:off x="457200" y="1066800"/>
            <a:ext cx="82296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>
                <a:latin typeface="Lexend"/>
                <a:ea typeface="Lexend"/>
                <a:cs typeface="Lexend"/>
                <a:sym typeface="Lexend"/>
              </a:rPr>
              <a:t>Deliverables</a:t>
            </a:r>
            <a:endParaRPr>
              <a:latin typeface="Lexend"/>
              <a:ea typeface="Lexend"/>
              <a:cs typeface="Lexend"/>
              <a:sym typeface="Lexend"/>
            </a:endParaRPr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26" name="Google Shape;126;p3"/>
          <p:cNvSpPr txBox="1"/>
          <p:nvPr/>
        </p:nvSpPr>
        <p:spPr>
          <a:xfrm>
            <a:off x="457200" y="1662850"/>
            <a:ext cx="7564200" cy="39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1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Our end deliverable includes a working prototype of a functional smart system that includes a pair of sensor-attached head and wrist wearable devices. The smart head and wrist wearable devices will utilize various feedback mechanisms to alert the user.</a:t>
            </a:r>
            <a:endParaRPr sz="21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1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1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Our intermediate deliverables include a finalized list of sensors for both head and wrist devices and basic circuit visualization of the smart system.</a:t>
            </a:r>
            <a:endParaRPr sz="21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i="0" sz="2100" u="none" cap="none" strike="noStrike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27" name="Google Shape;127;p3"/>
          <p:cNvSpPr/>
          <p:nvPr/>
        </p:nvSpPr>
        <p:spPr>
          <a:xfrm>
            <a:off x="3647875" y="330750"/>
            <a:ext cx="1498200" cy="379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8" name="Google Shape;128;p3"/>
          <p:cNvSpPr txBox="1"/>
          <p:nvPr/>
        </p:nvSpPr>
        <p:spPr>
          <a:xfrm>
            <a:off x="3176100" y="267775"/>
            <a:ext cx="2928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Smart System for Visually Impaired</a:t>
            </a:r>
            <a:endParaRPr sz="12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29" name="Google Shape;129;p3"/>
          <p:cNvSpPr txBox="1"/>
          <p:nvPr/>
        </p:nvSpPr>
        <p:spPr>
          <a:xfrm>
            <a:off x="7500175" y="81450"/>
            <a:ext cx="521100" cy="2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29</a:t>
            </a:r>
            <a:endParaRPr sz="12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30" name="Google Shape;130;p3"/>
          <p:cNvSpPr txBox="1"/>
          <p:nvPr/>
        </p:nvSpPr>
        <p:spPr>
          <a:xfrm>
            <a:off x="7179150" y="335850"/>
            <a:ext cx="1906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Alan Pisano</a:t>
            </a:r>
            <a:endParaRPr sz="12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d40453525a_1_0"/>
          <p:cNvSpPr txBox="1"/>
          <p:nvPr>
            <p:ph idx="1" type="body"/>
          </p:nvPr>
        </p:nvSpPr>
        <p:spPr>
          <a:xfrm>
            <a:off x="457200" y="1066800"/>
            <a:ext cx="82296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>
                <a:latin typeface="Lexend"/>
                <a:ea typeface="Lexend"/>
                <a:cs typeface="Lexend"/>
                <a:sym typeface="Lexend"/>
              </a:rPr>
              <a:t>Requirements</a:t>
            </a:r>
            <a:endParaRPr>
              <a:latin typeface="Lexend"/>
              <a:ea typeface="Lexend"/>
              <a:cs typeface="Lexend"/>
              <a:sym typeface="Lexend"/>
            </a:endParaRPr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36" name="Google Shape;136;g2d40453525a_1_0"/>
          <p:cNvSpPr/>
          <p:nvPr/>
        </p:nvSpPr>
        <p:spPr>
          <a:xfrm>
            <a:off x="3647875" y="330750"/>
            <a:ext cx="1498200" cy="379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7" name="Google Shape;137;g2d40453525a_1_0"/>
          <p:cNvSpPr txBox="1"/>
          <p:nvPr/>
        </p:nvSpPr>
        <p:spPr>
          <a:xfrm>
            <a:off x="3176100" y="267775"/>
            <a:ext cx="2928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Smart System for Visually Impaired</a:t>
            </a:r>
            <a:endParaRPr sz="12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38" name="Google Shape;138;g2d40453525a_1_0"/>
          <p:cNvSpPr txBox="1"/>
          <p:nvPr/>
        </p:nvSpPr>
        <p:spPr>
          <a:xfrm>
            <a:off x="7500175" y="81450"/>
            <a:ext cx="521100" cy="2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29</a:t>
            </a:r>
            <a:endParaRPr sz="12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39" name="Google Shape;139;g2d40453525a_1_0"/>
          <p:cNvSpPr txBox="1"/>
          <p:nvPr/>
        </p:nvSpPr>
        <p:spPr>
          <a:xfrm>
            <a:off x="7179150" y="335850"/>
            <a:ext cx="1906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Alan Pisano</a:t>
            </a:r>
            <a:endParaRPr sz="12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40" name="Google Shape;140;g2d40453525a_1_0"/>
          <p:cNvSpPr txBox="1"/>
          <p:nvPr/>
        </p:nvSpPr>
        <p:spPr>
          <a:xfrm>
            <a:off x="457200" y="1611900"/>
            <a:ext cx="8050500" cy="37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1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Functions</a:t>
            </a:r>
            <a:endParaRPr b="1" sz="21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Lexend"/>
              <a:buChar char="●"/>
            </a:pPr>
            <a:r>
              <a:rPr lang="en-US" sz="2100" u="sng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Tactile Feedback</a:t>
            </a:r>
            <a:r>
              <a:rPr lang="en-US" sz="21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: Deliver haptic signals to help users differentiate between various objects in the environment.</a:t>
            </a:r>
            <a:endParaRPr sz="21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Lexend"/>
              <a:buChar char="●"/>
            </a:pPr>
            <a:r>
              <a:rPr lang="en-US" sz="2100" u="sng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Camera-based Vision:</a:t>
            </a:r>
            <a:r>
              <a:rPr lang="en-US" sz="21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 Integrate a camera into headwear that audibly communicates text from signs or books to the user through real-time speech output.</a:t>
            </a:r>
            <a:endParaRPr sz="21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Lexend"/>
              <a:buChar char="●"/>
            </a:pPr>
            <a:r>
              <a:rPr lang="en-US" sz="2100" u="sng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Real-Time Feedback:</a:t>
            </a:r>
            <a:r>
              <a:rPr lang="en-US" sz="21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 Provide real-time responses (within 100 milliseconds) to object detection through auditory or tactile signals.</a:t>
            </a:r>
            <a:endParaRPr i="0" sz="2100" u="none" cap="none" strike="noStrike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d40453525a_1_9"/>
          <p:cNvSpPr txBox="1"/>
          <p:nvPr>
            <p:ph idx="1" type="body"/>
          </p:nvPr>
        </p:nvSpPr>
        <p:spPr>
          <a:xfrm>
            <a:off x="457200" y="1066800"/>
            <a:ext cx="82296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>
                <a:latin typeface="Lexend"/>
                <a:ea typeface="Lexend"/>
                <a:cs typeface="Lexend"/>
                <a:sym typeface="Lexend"/>
              </a:rPr>
              <a:t>Requirements</a:t>
            </a:r>
            <a:endParaRPr>
              <a:latin typeface="Lexend"/>
              <a:ea typeface="Lexend"/>
              <a:cs typeface="Lexend"/>
              <a:sym typeface="Lexend"/>
            </a:endParaRPr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46" name="Google Shape;146;g2d40453525a_1_9"/>
          <p:cNvSpPr/>
          <p:nvPr/>
        </p:nvSpPr>
        <p:spPr>
          <a:xfrm>
            <a:off x="3647875" y="330750"/>
            <a:ext cx="1498200" cy="379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47" name="Google Shape;147;g2d40453525a_1_9"/>
          <p:cNvSpPr txBox="1"/>
          <p:nvPr/>
        </p:nvSpPr>
        <p:spPr>
          <a:xfrm>
            <a:off x="3176100" y="267775"/>
            <a:ext cx="2928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Smart System for Visually Impaired</a:t>
            </a:r>
            <a:endParaRPr sz="12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48" name="Google Shape;148;g2d40453525a_1_9"/>
          <p:cNvSpPr txBox="1"/>
          <p:nvPr/>
        </p:nvSpPr>
        <p:spPr>
          <a:xfrm>
            <a:off x="7500175" y="81450"/>
            <a:ext cx="521100" cy="2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29</a:t>
            </a:r>
            <a:endParaRPr sz="12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49" name="Google Shape;149;g2d40453525a_1_9"/>
          <p:cNvSpPr txBox="1"/>
          <p:nvPr/>
        </p:nvSpPr>
        <p:spPr>
          <a:xfrm>
            <a:off x="7179150" y="335850"/>
            <a:ext cx="1906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Alan Pisano</a:t>
            </a:r>
            <a:endParaRPr sz="12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50" name="Google Shape;150;g2d40453525a_1_9"/>
          <p:cNvSpPr txBox="1"/>
          <p:nvPr/>
        </p:nvSpPr>
        <p:spPr>
          <a:xfrm>
            <a:off x="457200" y="1611900"/>
            <a:ext cx="8050500" cy="48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Objectives</a:t>
            </a:r>
            <a:endParaRPr b="1" sz="21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Lexend"/>
              <a:buChar char="●"/>
            </a:pPr>
            <a:r>
              <a:rPr lang="en-US" sz="2100" u="sng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Portability:</a:t>
            </a:r>
            <a:r>
              <a:rPr lang="en-US" sz="21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 The device should be lightweight and comfortable to wear for long periods.</a:t>
            </a:r>
            <a:endParaRPr sz="21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Lexend"/>
              <a:buChar char="●"/>
            </a:pPr>
            <a:r>
              <a:rPr lang="en-US" sz="2100" u="sng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Low Power Consumption:</a:t>
            </a:r>
            <a:r>
              <a:rPr lang="en-US" sz="21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 The system should operate for at least 12 hours on a single charge.</a:t>
            </a:r>
            <a:endParaRPr sz="21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Lexend"/>
              <a:buChar char="●"/>
            </a:pPr>
            <a:r>
              <a:rPr lang="en-US" sz="2100" u="sng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Ease of Use:</a:t>
            </a:r>
            <a:r>
              <a:rPr lang="en-US" sz="21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 The system must require minimal training for visually impaired individuals to operate effectively.</a:t>
            </a:r>
            <a:endParaRPr sz="21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Lexend"/>
              <a:buChar char="●"/>
            </a:pPr>
            <a:r>
              <a:rPr lang="en-US" sz="2100" u="sng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Non-Intrusive Feedback:</a:t>
            </a:r>
            <a:r>
              <a:rPr lang="en-US" sz="21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 Feedback should be non-disruptive, such as subtle vibrations or tones, without overwhelming the user.</a:t>
            </a:r>
            <a:endParaRPr sz="21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Lexend"/>
              <a:buChar char="●"/>
            </a:pPr>
            <a:r>
              <a:rPr lang="en-US" sz="2100" u="sng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Multi-environment Usability:</a:t>
            </a:r>
            <a:r>
              <a:rPr lang="en-US" sz="21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 The system should work effectively both indoors and outdoors, in different lighting and terrain conditions.</a:t>
            </a:r>
            <a:endParaRPr b="1" sz="21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4"/>
          <p:cNvSpPr txBox="1"/>
          <p:nvPr>
            <p:ph idx="1" type="body"/>
          </p:nvPr>
        </p:nvSpPr>
        <p:spPr>
          <a:xfrm>
            <a:off x="457200" y="1066800"/>
            <a:ext cx="82296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>
                <a:latin typeface="Lexend"/>
                <a:ea typeface="Lexend"/>
                <a:cs typeface="Lexend"/>
                <a:sym typeface="Lexend"/>
              </a:rPr>
              <a:t>Requirements</a:t>
            </a:r>
            <a:endParaRPr>
              <a:latin typeface="Lexend"/>
              <a:ea typeface="Lexend"/>
              <a:cs typeface="Lexend"/>
              <a:sym typeface="Lexend"/>
            </a:endParaRPr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56" name="Google Shape;156;p4"/>
          <p:cNvSpPr/>
          <p:nvPr/>
        </p:nvSpPr>
        <p:spPr>
          <a:xfrm>
            <a:off x="3647875" y="330750"/>
            <a:ext cx="1498200" cy="379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57" name="Google Shape;157;p4"/>
          <p:cNvSpPr txBox="1"/>
          <p:nvPr/>
        </p:nvSpPr>
        <p:spPr>
          <a:xfrm>
            <a:off x="3176100" y="267775"/>
            <a:ext cx="2928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Smart System for Visually Impaired</a:t>
            </a:r>
            <a:endParaRPr sz="12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58" name="Google Shape;158;p4"/>
          <p:cNvSpPr txBox="1"/>
          <p:nvPr/>
        </p:nvSpPr>
        <p:spPr>
          <a:xfrm>
            <a:off x="7500175" y="81450"/>
            <a:ext cx="521100" cy="2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29</a:t>
            </a:r>
            <a:endParaRPr sz="12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59" name="Google Shape;159;p4"/>
          <p:cNvSpPr txBox="1"/>
          <p:nvPr/>
        </p:nvSpPr>
        <p:spPr>
          <a:xfrm>
            <a:off x="7179150" y="335850"/>
            <a:ext cx="1906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Alan Pisano</a:t>
            </a:r>
            <a:endParaRPr sz="12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60" name="Google Shape;160;p4"/>
          <p:cNvSpPr txBox="1"/>
          <p:nvPr/>
        </p:nvSpPr>
        <p:spPr>
          <a:xfrm>
            <a:off x="457200" y="1611900"/>
            <a:ext cx="8050500" cy="40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1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Constraints</a:t>
            </a:r>
            <a:endParaRPr b="1" sz="21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Lexend"/>
              <a:buChar char="●"/>
            </a:pPr>
            <a:r>
              <a:rPr lang="en-US" sz="2100" u="sng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Size and Weight:</a:t>
            </a:r>
            <a:r>
              <a:rPr lang="en-US" sz="21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 The device must not exceed 300 grams to ensure it is wearable and comfortable.</a:t>
            </a:r>
            <a:endParaRPr sz="21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Lexend"/>
              <a:buChar char="●"/>
            </a:pPr>
            <a:r>
              <a:rPr lang="en-US" sz="2100" u="sng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Battery Life:</a:t>
            </a:r>
            <a:r>
              <a:rPr lang="en-US" sz="21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 The system must run on a battery with at least a 12-hour capacity.</a:t>
            </a:r>
            <a:endParaRPr sz="21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Lexend"/>
              <a:buChar char="●"/>
            </a:pPr>
            <a:r>
              <a:rPr lang="en-US" sz="2100" u="sng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Durability:</a:t>
            </a:r>
            <a:r>
              <a:rPr lang="en-US" sz="21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 The device should withstand drops from 1.5 meters and be water-resistant to ensure usability in various weather conditions.</a:t>
            </a:r>
            <a:endParaRPr sz="21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Lexend"/>
              <a:buChar char="●"/>
            </a:pPr>
            <a:r>
              <a:rPr lang="en-US" sz="2100" u="sng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Safety:</a:t>
            </a:r>
            <a:r>
              <a:rPr lang="en-US" sz="21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 The feedback mechanism (vibration or sound) must not pose any risk of injury or discomfort to the user.</a:t>
            </a:r>
            <a:endParaRPr i="0" sz="2100" u="none" cap="none" strike="noStrike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5"/>
          <p:cNvSpPr txBox="1"/>
          <p:nvPr>
            <p:ph idx="1" type="body"/>
          </p:nvPr>
        </p:nvSpPr>
        <p:spPr>
          <a:xfrm>
            <a:off x="457200" y="1066800"/>
            <a:ext cx="8229600" cy="564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>
                <a:latin typeface="Lexend"/>
                <a:ea typeface="Lexend"/>
                <a:cs typeface="Lexend"/>
                <a:sym typeface="Lexend"/>
              </a:rPr>
              <a:t>Competing Technologies / Patents / Other Products</a:t>
            </a:r>
            <a:endParaRPr>
              <a:latin typeface="Lexend"/>
              <a:ea typeface="Lexend"/>
              <a:cs typeface="Lexend"/>
              <a:sym typeface="Lexend"/>
            </a:endParaRPr>
          </a:p>
          <a:p>
            <a:pPr indent="-361950" lvl="0" marL="457200" rtl="0" algn="l">
              <a:spcBef>
                <a:spcPts val="480"/>
              </a:spcBef>
              <a:spcAft>
                <a:spcPts val="0"/>
              </a:spcAft>
              <a:buSzPts val="2100"/>
              <a:buFont typeface="Lexend"/>
              <a:buChar char="•"/>
            </a:pPr>
            <a:r>
              <a:rPr lang="en-US" sz="2100" u="sng">
                <a:latin typeface="Lexend"/>
                <a:ea typeface="Lexend"/>
                <a:cs typeface="Lexend"/>
                <a:sym typeface="Lexend"/>
              </a:rPr>
              <a:t>AiSee </a:t>
            </a:r>
            <a:endParaRPr sz="2100" u="sng">
              <a:latin typeface="Lexend"/>
              <a:ea typeface="Lexend"/>
              <a:cs typeface="Lexend"/>
              <a:sym typeface="Lexend"/>
            </a:endParaRPr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Font typeface="Lexend"/>
              <a:buChar char="–"/>
            </a:pPr>
            <a:r>
              <a:rPr lang="en-US" sz="2100">
                <a:latin typeface="Lexend"/>
                <a:ea typeface="Lexend"/>
                <a:cs typeface="Lexend"/>
                <a:sym typeface="Lexend"/>
              </a:rPr>
              <a:t>Description: Wearable </a:t>
            </a:r>
            <a:r>
              <a:rPr lang="en-US" sz="2100">
                <a:latin typeface="Lexend"/>
                <a:ea typeface="Lexend"/>
                <a:cs typeface="Lexend"/>
                <a:sym typeface="Lexend"/>
              </a:rPr>
              <a:t>device</a:t>
            </a:r>
            <a:r>
              <a:rPr lang="en-US" sz="2100">
                <a:latin typeface="Lexend"/>
                <a:ea typeface="Lexend"/>
                <a:cs typeface="Lexend"/>
                <a:sym typeface="Lexend"/>
              </a:rPr>
              <a:t> with AI-powered camera, bone conduction audio, and Q&amp;A </a:t>
            </a:r>
            <a:r>
              <a:rPr lang="en-US" sz="2100">
                <a:latin typeface="Lexend"/>
                <a:ea typeface="Lexend"/>
                <a:cs typeface="Lexend"/>
                <a:sym typeface="Lexend"/>
              </a:rPr>
              <a:t>capabilities</a:t>
            </a:r>
            <a:endParaRPr sz="2100">
              <a:latin typeface="Lexend"/>
              <a:ea typeface="Lexend"/>
              <a:cs typeface="Lexend"/>
              <a:sym typeface="Lexend"/>
            </a:endParaRPr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Font typeface="Lexend"/>
              <a:buChar char="–"/>
            </a:pPr>
            <a:r>
              <a:rPr lang="en-US" sz="2100">
                <a:latin typeface="Lexend"/>
                <a:ea typeface="Lexend"/>
                <a:cs typeface="Lexend"/>
                <a:sym typeface="Lexend"/>
              </a:rPr>
              <a:t>Limitations: Not commercially available, Short battery life, Long processing times</a:t>
            </a:r>
            <a:endParaRPr sz="2100">
              <a:latin typeface="Lexend"/>
              <a:ea typeface="Lexend"/>
              <a:cs typeface="Lexend"/>
              <a:sym typeface="Lexend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Lexend"/>
              <a:buChar char="•"/>
            </a:pPr>
            <a:r>
              <a:rPr lang="en-US" sz="2100" u="sng">
                <a:latin typeface="Lexend"/>
                <a:ea typeface="Lexend"/>
                <a:cs typeface="Lexend"/>
                <a:sym typeface="Lexend"/>
              </a:rPr>
              <a:t>OrCam</a:t>
            </a:r>
            <a:endParaRPr sz="2100" u="sng">
              <a:latin typeface="Lexend"/>
              <a:ea typeface="Lexend"/>
              <a:cs typeface="Lexend"/>
              <a:sym typeface="Lexend"/>
            </a:endParaRPr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Font typeface="Lexend"/>
              <a:buChar char="–"/>
            </a:pPr>
            <a:r>
              <a:rPr lang="en-US" sz="2100">
                <a:latin typeface="Lexend"/>
                <a:ea typeface="Lexend"/>
                <a:cs typeface="Lexend"/>
                <a:sym typeface="Lexend"/>
              </a:rPr>
              <a:t>Description</a:t>
            </a:r>
            <a:r>
              <a:rPr lang="en-US" sz="2100">
                <a:latin typeface="Lexend"/>
                <a:ea typeface="Lexend"/>
                <a:cs typeface="Lexend"/>
                <a:sym typeface="Lexend"/>
              </a:rPr>
              <a:t>: Wearable camera that attaches to glasses, provides audio descriptions of surroundings</a:t>
            </a:r>
            <a:endParaRPr sz="2100">
              <a:latin typeface="Lexend"/>
              <a:ea typeface="Lexend"/>
              <a:cs typeface="Lexend"/>
              <a:sym typeface="Lexend"/>
            </a:endParaRPr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Font typeface="Lexend"/>
              <a:buChar char="–"/>
            </a:pPr>
            <a:r>
              <a:rPr lang="en-US" sz="2100">
                <a:latin typeface="Lexend"/>
                <a:ea typeface="Lexend"/>
                <a:cs typeface="Lexend"/>
                <a:sym typeface="Lexend"/>
              </a:rPr>
              <a:t>Limitations: Short battery life, Connectivity issues, Struggles in low light conditions</a:t>
            </a:r>
            <a:endParaRPr sz="2100">
              <a:latin typeface="Lexend"/>
              <a:ea typeface="Lexend"/>
              <a:cs typeface="Lexend"/>
              <a:sym typeface="Lexend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Lexend"/>
              <a:buChar char="•"/>
            </a:pPr>
            <a:r>
              <a:rPr lang="en-US" sz="2100" u="sng">
                <a:latin typeface="Lexend"/>
                <a:ea typeface="Lexend"/>
                <a:cs typeface="Lexend"/>
                <a:sym typeface="Lexend"/>
              </a:rPr>
              <a:t>BuzzClip</a:t>
            </a:r>
            <a:endParaRPr sz="2100" u="sng">
              <a:latin typeface="Lexend"/>
              <a:ea typeface="Lexend"/>
              <a:cs typeface="Lexend"/>
              <a:sym typeface="Lexend"/>
            </a:endParaRPr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Font typeface="Lexend"/>
              <a:buChar char="–"/>
            </a:pPr>
            <a:r>
              <a:rPr lang="en-US" sz="2100">
                <a:latin typeface="Lexend"/>
                <a:ea typeface="Lexend"/>
                <a:cs typeface="Lexend"/>
                <a:sym typeface="Lexend"/>
              </a:rPr>
              <a:t>Description</a:t>
            </a:r>
            <a:r>
              <a:rPr lang="en-US" sz="2100">
                <a:latin typeface="Lexend"/>
                <a:ea typeface="Lexend"/>
                <a:cs typeface="Lexend"/>
                <a:sym typeface="Lexend"/>
              </a:rPr>
              <a:t>: Small wearable that uses ultrasound to detect obstacles and provides haptic feedback</a:t>
            </a:r>
            <a:endParaRPr sz="2100">
              <a:latin typeface="Lexend"/>
              <a:ea typeface="Lexend"/>
              <a:cs typeface="Lexend"/>
              <a:sym typeface="Lexend"/>
            </a:endParaRPr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Font typeface="Lexend"/>
              <a:buChar char="–"/>
            </a:pPr>
            <a:r>
              <a:rPr lang="en-US" sz="2100">
                <a:latin typeface="Lexend"/>
                <a:ea typeface="Lexend"/>
                <a:cs typeface="Lexend"/>
                <a:sym typeface="Lexend"/>
              </a:rPr>
              <a:t>Limitations: Limited range, Not </a:t>
            </a:r>
            <a:r>
              <a:rPr lang="en-US" sz="2100">
                <a:latin typeface="Lexend"/>
                <a:ea typeface="Lexend"/>
                <a:cs typeface="Lexend"/>
                <a:sym typeface="Lexend"/>
              </a:rPr>
              <a:t>resistant</a:t>
            </a:r>
            <a:r>
              <a:rPr lang="en-US" sz="2100">
                <a:latin typeface="Lexend"/>
                <a:ea typeface="Lexend"/>
                <a:cs typeface="Lexend"/>
                <a:sym typeface="Lexend"/>
              </a:rPr>
              <a:t>, requires the use of cane or guide dog</a:t>
            </a:r>
            <a:endParaRPr sz="2100">
              <a:latin typeface="Lexend"/>
              <a:ea typeface="Lexend"/>
              <a:cs typeface="Lexend"/>
              <a:sym typeface="Lexend"/>
            </a:endParaRPr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1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66" name="Google Shape;166;p5"/>
          <p:cNvSpPr/>
          <p:nvPr/>
        </p:nvSpPr>
        <p:spPr>
          <a:xfrm>
            <a:off x="3647875" y="330750"/>
            <a:ext cx="1498200" cy="379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67" name="Google Shape;167;p5"/>
          <p:cNvSpPr txBox="1"/>
          <p:nvPr/>
        </p:nvSpPr>
        <p:spPr>
          <a:xfrm>
            <a:off x="3176100" y="267775"/>
            <a:ext cx="2928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Smart System for Visually Impaired</a:t>
            </a:r>
            <a:endParaRPr sz="12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68" name="Google Shape;168;p5"/>
          <p:cNvSpPr txBox="1"/>
          <p:nvPr/>
        </p:nvSpPr>
        <p:spPr>
          <a:xfrm>
            <a:off x="7500175" y="81450"/>
            <a:ext cx="521100" cy="2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29</a:t>
            </a:r>
            <a:endParaRPr sz="12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69" name="Google Shape;169;p5"/>
          <p:cNvSpPr txBox="1"/>
          <p:nvPr/>
        </p:nvSpPr>
        <p:spPr>
          <a:xfrm>
            <a:off x="7179150" y="335850"/>
            <a:ext cx="1906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Alan Pisano</a:t>
            </a:r>
            <a:endParaRPr sz="12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2003-09-28T20:21:16Z</dcterms:created>
  <dc:creator>Alan Pisano</dc:creator>
</cp:coreProperties>
</file>