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rial Narrow"/>
      <p:regular r:id="rId14"/>
      <p:bold r:id="rId15"/>
      <p:italic r:id="rId16"/>
      <p:boldItalic r:id="rId17"/>
    </p:embeddedFont>
    <p:embeddedFont>
      <p:font typeface="Lexend"/>
      <p:regular r:id="rId18"/>
      <p:bold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ggzGiLVggiAN2DiEoEJG/2xD36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alNarrow-bold.fntdata"/><Relationship Id="rId14" Type="http://schemas.openxmlformats.org/officeDocument/2006/relationships/font" Target="fonts/ArialNarrow-regular.fntdata"/><Relationship Id="rId17" Type="http://schemas.openxmlformats.org/officeDocument/2006/relationships/font" Target="fonts/ArialNarrow-boldItalic.fntdata"/><Relationship Id="rId16" Type="http://schemas.openxmlformats.org/officeDocument/2006/relationships/font" Target="fonts/ArialNarrow-italic.fntdata"/><Relationship Id="rId5" Type="http://schemas.openxmlformats.org/officeDocument/2006/relationships/notesMaster" Target="notesMasters/notesMaster1.xml"/><Relationship Id="rId19" Type="http://schemas.openxmlformats.org/officeDocument/2006/relationships/font" Target="fonts/Lexend-bold.fntdata"/><Relationship Id="rId6" Type="http://schemas.openxmlformats.org/officeDocument/2006/relationships/slide" Target="slides/slide1.xml"/><Relationship Id="rId18" Type="http://schemas.openxmlformats.org/officeDocument/2006/relationships/font" Target="fonts/Lexe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b="0" i="0" lang="en" sz="1200" u="none" cap="none" strike="noStrike">
                <a:solidFill>
                  <a:schemeClr val="dk1"/>
                </a:solidFill>
                <a:latin typeface="Calibri"/>
                <a:ea typeface="Calibri"/>
                <a:cs typeface="Calibri"/>
                <a:sym typeface="Calibri"/>
              </a:rPr>
              <a:t>Note that sometimes you need more than one value proposition. For example if the beneficiary does not pay you, then you need one value proposition for your beneficiary and one for your paying customer.</a:t>
            </a:r>
            <a:endParaRPr b="0" i="0" sz="1200" u="none" cap="none" strike="noStrike">
              <a:solidFill>
                <a:schemeClr val="dk1"/>
              </a:solidFill>
              <a:latin typeface="Calibri"/>
              <a:ea typeface="Calibri"/>
              <a:cs typeface="Calibri"/>
              <a:sym typeface="Calibri"/>
            </a:endParaRPr>
          </a:p>
        </p:txBody>
      </p:sp>
      <p:sp>
        <p:nvSpPr>
          <p:cNvPr id="59" name="Google Shape;5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456896f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456896f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456896f4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456896f4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456896f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456896f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456896f4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456896f4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3" name="Shape 13"/>
        <p:cNvGrpSpPr/>
        <p:nvPr/>
      </p:nvGrpSpPr>
      <p:grpSpPr>
        <a:xfrm>
          <a:off x="0" y="0"/>
          <a:ext cx="0" cy="0"/>
          <a:chOff x="0" y="0"/>
          <a:chExt cx="0" cy="0"/>
        </a:xfrm>
      </p:grpSpPr>
      <p:sp>
        <p:nvSpPr>
          <p:cNvPr id="14" name="Google Shape;14;p9"/>
          <p:cNvSpPr/>
          <p:nvPr/>
        </p:nvSpPr>
        <p:spPr>
          <a:xfrm>
            <a:off x="5" y="-2"/>
            <a:ext cx="2937900" cy="5160300"/>
          </a:xfrm>
          <a:prstGeom prst="rect">
            <a:avLst/>
          </a:prstGeom>
          <a:solidFill>
            <a:srgbClr val="FF0000">
              <a:alpha val="78431"/>
            </a:srgbClr>
          </a:solidFill>
          <a:ln>
            <a:noFill/>
          </a:ln>
        </p:spPr>
        <p:txBody>
          <a:bodyPr anchorCtr="0" anchor="ctr" bIns="45700" lIns="457200" spcFirstLastPara="1" rIns="182875" wrap="square" tIns="45700">
            <a:noAutofit/>
          </a:bodyPr>
          <a:lstStyle/>
          <a:p>
            <a:pPr indent="0" lvl="0" marL="0" marR="0" rtl="0" algn="l">
              <a:lnSpc>
                <a:spcPct val="110000"/>
              </a:lnSpc>
              <a:spcBef>
                <a:spcPts val="0"/>
              </a:spcBef>
              <a:spcAft>
                <a:spcPts val="0"/>
              </a:spcAft>
              <a:buClr>
                <a:srgbClr val="000000"/>
              </a:buClr>
              <a:buSzPts val="1800"/>
              <a:buFont typeface="Arial"/>
              <a:buNone/>
            </a:pPr>
            <a:r>
              <a:t/>
            </a:r>
            <a:endParaRPr b="0" i="0" sz="1800" u="none" cap="none" strike="noStrike">
              <a:solidFill>
                <a:schemeClr val="lt1"/>
              </a:solidFill>
              <a:latin typeface="Arial Narrow"/>
              <a:ea typeface="Arial Narrow"/>
              <a:cs typeface="Arial Narrow"/>
              <a:sym typeface="Arial Narrow"/>
            </a:endParaRPr>
          </a:p>
        </p:txBody>
      </p:sp>
      <p:sp>
        <p:nvSpPr>
          <p:cNvPr id="15" name="Google Shape;15;p9"/>
          <p:cNvSpPr txBox="1"/>
          <p:nvPr>
            <p:ph idx="1" type="body"/>
          </p:nvPr>
        </p:nvSpPr>
        <p:spPr>
          <a:xfrm>
            <a:off x="3183467" y="558800"/>
            <a:ext cx="5503200" cy="3699300"/>
          </a:xfrm>
          <a:prstGeom prst="rect">
            <a:avLst/>
          </a:prstGeom>
          <a:noFill/>
          <a:ln>
            <a:noFill/>
          </a:ln>
        </p:spPr>
        <p:txBody>
          <a:bodyPr anchorCtr="0" anchor="t" bIns="91425" lIns="91425" spcFirstLastPara="1" rIns="91425" wrap="square" tIns="91425">
            <a:normAutofit/>
          </a:bodyPr>
          <a:lstStyle>
            <a:lvl1pPr indent="-381000" lvl="0" marL="457200" marR="0" algn="l">
              <a:lnSpc>
                <a:spcPct val="115000"/>
              </a:lnSpc>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1pPr>
            <a:lvl2pPr indent="-381000" lvl="1" marL="9144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3pPr>
            <a:lvl4pPr indent="-381000" lvl="3" marL="18288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4pPr>
            <a:lvl5pPr indent="-381000" lvl="4" marL="22860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9"/>
          <p:cNvSpPr txBox="1"/>
          <p:nvPr>
            <p:ph type="title"/>
          </p:nvPr>
        </p:nvSpPr>
        <p:spPr>
          <a:xfrm>
            <a:off x="254005" y="558802"/>
            <a:ext cx="2404500" cy="38352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rgbClr val="FFFFFF"/>
              </a:buClr>
              <a:buSzPts val="2800"/>
              <a:buFont typeface="Helvetica Neue Light"/>
              <a:buNone/>
              <a:defRPr b="0" i="0" sz="2800" u="none" cap="none" strike="noStrike">
                <a:solidFill>
                  <a:srgbClr val="FFFFF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17" name="Google Shape;17;p9"/>
          <p:cNvSpPr txBox="1"/>
          <p:nvPr>
            <p:ph idx="12" type="sldNum"/>
          </p:nvPr>
        </p:nvSpPr>
        <p:spPr>
          <a:xfrm>
            <a:off x="8754534" y="4952989"/>
            <a:ext cx="296400" cy="207600"/>
          </a:xfrm>
          <a:prstGeom prst="rect">
            <a:avLst/>
          </a:prstGeom>
          <a:noFill/>
          <a:ln>
            <a:noFill/>
          </a:ln>
        </p:spPr>
        <p:txBody>
          <a:bodyPr anchorCtr="1" anchor="t" bIns="45700" lIns="91425" spcFirstLastPara="1" rIns="91425" wrap="square" tIns="45700">
            <a:norm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BFBFBF"/>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386563" y="1212800"/>
            <a:ext cx="8520600" cy="9540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SzPts val="1100"/>
              <a:buNone/>
            </a:pPr>
            <a:r>
              <a:rPr lang="en" sz="3700">
                <a:latin typeface="Lexend"/>
                <a:ea typeface="Lexend"/>
                <a:cs typeface="Lexend"/>
                <a:sym typeface="Lexend"/>
              </a:rPr>
              <a:t>Smart System for Visually Impaired</a:t>
            </a:r>
            <a:endParaRPr sz="3700">
              <a:latin typeface="Lexend"/>
              <a:ea typeface="Lexend"/>
              <a:cs typeface="Lexend"/>
              <a:sym typeface="Lexend"/>
            </a:endParaRPr>
          </a:p>
        </p:txBody>
      </p:sp>
      <p:sp>
        <p:nvSpPr>
          <p:cNvPr id="53" name="Google Shape;53;p1"/>
          <p:cNvSpPr txBox="1"/>
          <p:nvPr>
            <p:ph idx="1" type="subTitle"/>
          </p:nvPr>
        </p:nvSpPr>
        <p:spPr>
          <a:xfrm>
            <a:off x="328288" y="21894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i="1" lang="en" sz="2200">
                <a:solidFill>
                  <a:schemeClr val="dk1"/>
                </a:solidFill>
                <a:latin typeface="Lexend"/>
                <a:ea typeface="Lexend"/>
                <a:cs typeface="Lexend"/>
                <a:sym typeface="Lexend"/>
              </a:rPr>
              <a:t>Experience the World</a:t>
            </a:r>
            <a:endParaRPr i="1" sz="2200">
              <a:solidFill>
                <a:schemeClr val="dk1"/>
              </a:solidFill>
              <a:latin typeface="Lexend"/>
              <a:ea typeface="Lexend"/>
              <a:cs typeface="Lexend"/>
              <a:sym typeface="Lexend"/>
            </a:endParaRPr>
          </a:p>
        </p:txBody>
      </p:sp>
      <p:sp>
        <p:nvSpPr>
          <p:cNvPr id="54" name="Google Shape;54;p1"/>
          <p:cNvSpPr txBox="1"/>
          <p:nvPr>
            <p:ph type="ctrTitle"/>
          </p:nvPr>
        </p:nvSpPr>
        <p:spPr>
          <a:xfrm>
            <a:off x="361988" y="1235425"/>
            <a:ext cx="8520600" cy="9540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SzPts val="1100"/>
              <a:buNone/>
            </a:pPr>
            <a:r>
              <a:rPr lang="en" sz="3700">
                <a:solidFill>
                  <a:schemeClr val="dk2"/>
                </a:solidFill>
                <a:latin typeface="Lexend"/>
                <a:ea typeface="Lexend"/>
                <a:cs typeface="Lexend"/>
                <a:sym typeface="Lexend"/>
              </a:rPr>
              <a:t>Smart System for Visually Impaired</a:t>
            </a:r>
            <a:endParaRPr sz="3700">
              <a:solidFill>
                <a:schemeClr val="dk2"/>
              </a:solidFill>
              <a:latin typeface="Lexend"/>
              <a:ea typeface="Lexend"/>
              <a:cs typeface="Lexend"/>
              <a:sym typeface="Lexend"/>
            </a:endParaRPr>
          </a:p>
        </p:txBody>
      </p:sp>
      <p:pic>
        <p:nvPicPr>
          <p:cNvPr id="55" name="Google Shape;55;p1"/>
          <p:cNvPicPr preferRelativeResize="0"/>
          <p:nvPr/>
        </p:nvPicPr>
        <p:blipFill rotWithShape="1">
          <a:blip r:embed="rId3">
            <a:alphaModFix/>
          </a:blip>
          <a:srcRect b="5346" l="11533" r="6960" t="6283"/>
          <a:stretch/>
        </p:blipFill>
        <p:spPr>
          <a:xfrm>
            <a:off x="3748413" y="2928450"/>
            <a:ext cx="1647175" cy="1798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254005" y="558802"/>
            <a:ext cx="2404500" cy="3835500"/>
          </a:xfrm>
          <a:prstGeom prst="rect">
            <a:avLst/>
          </a:prstGeom>
          <a:noFill/>
          <a:ln>
            <a:noFill/>
          </a:ln>
        </p:spPr>
        <p:txBody>
          <a:bodyPr anchorCtr="0" anchor="t" bIns="45700" lIns="91425" spcFirstLastPara="1" rIns="91425" wrap="square" tIns="45700">
            <a:normAutofit fontScale="90000"/>
          </a:bodyPr>
          <a:lstStyle/>
          <a:p>
            <a:pPr indent="0" lvl="0" marL="0" marR="0" rtl="0" algn="l">
              <a:lnSpc>
                <a:spcPct val="100000"/>
              </a:lnSpc>
              <a:spcBef>
                <a:spcPts val="0"/>
              </a:spcBef>
              <a:spcAft>
                <a:spcPts val="0"/>
              </a:spcAft>
              <a:buClr>
                <a:srgbClr val="FFFFFF"/>
              </a:buClr>
              <a:buSzPct val="112000"/>
              <a:buFont typeface="Helvetica Neue Light"/>
              <a:buNone/>
            </a:pPr>
            <a:r>
              <a:rPr i="0" lang="en" sz="2500" u="none" cap="none" strike="noStrike">
                <a:solidFill>
                  <a:srgbClr val="FFFFFF"/>
                </a:solidFill>
                <a:latin typeface="Lexend"/>
                <a:ea typeface="Lexend"/>
                <a:cs typeface="Lexend"/>
                <a:sym typeface="Lexend"/>
              </a:rPr>
              <a:t>Value Proposition: Our </a:t>
            </a:r>
            <a:r>
              <a:rPr lang="en" sz="2500">
                <a:latin typeface="Lexend"/>
                <a:ea typeface="Lexend"/>
                <a:cs typeface="Lexend"/>
                <a:sym typeface="Lexend"/>
              </a:rPr>
              <a:t>Users</a:t>
            </a:r>
            <a:endParaRPr sz="2500">
              <a:latin typeface="Lexend"/>
              <a:ea typeface="Lexend"/>
              <a:cs typeface="Lexend"/>
              <a:sym typeface="Lexend"/>
            </a:endParaRPr>
          </a:p>
          <a:p>
            <a:pPr indent="0" lvl="0" marL="0" marR="0" rtl="0" algn="l">
              <a:lnSpc>
                <a:spcPct val="100000"/>
              </a:lnSpc>
              <a:spcBef>
                <a:spcPts val="0"/>
              </a:spcBef>
              <a:spcAft>
                <a:spcPts val="0"/>
              </a:spcAft>
              <a:buClr>
                <a:srgbClr val="FFFFFF"/>
              </a:buClr>
              <a:buSzPct val="112000"/>
              <a:buFont typeface="Helvetica Neue Light"/>
              <a:buNone/>
            </a:pPr>
            <a:r>
              <a:t/>
            </a:r>
            <a:endParaRPr sz="2500">
              <a:latin typeface="Lexend"/>
              <a:ea typeface="Lexend"/>
              <a:cs typeface="Lexend"/>
              <a:sym typeface="Lexend"/>
            </a:endParaRPr>
          </a:p>
          <a:p>
            <a:pPr indent="0" lvl="0" marL="0" marR="0" rtl="0" algn="l">
              <a:lnSpc>
                <a:spcPct val="100000"/>
              </a:lnSpc>
              <a:spcBef>
                <a:spcPts val="0"/>
              </a:spcBef>
              <a:spcAft>
                <a:spcPts val="0"/>
              </a:spcAft>
              <a:buClr>
                <a:srgbClr val="FFFFFF"/>
              </a:buClr>
              <a:buSzPts val="2520"/>
              <a:buFont typeface="Helvetica Neue Light"/>
              <a:buNone/>
            </a:pPr>
            <a:r>
              <a:rPr lang="en" sz="12800">
                <a:latin typeface="Lexend"/>
                <a:ea typeface="Lexend"/>
                <a:cs typeface="Lexend"/>
                <a:sym typeface="Lexend"/>
              </a:rPr>
              <a:t>🧑🏻‍🦯‍➡️</a:t>
            </a:r>
            <a:endParaRPr sz="12800">
              <a:latin typeface="Lexend"/>
              <a:ea typeface="Lexend"/>
              <a:cs typeface="Lexend"/>
              <a:sym typeface="Lexend"/>
            </a:endParaRPr>
          </a:p>
        </p:txBody>
      </p:sp>
      <p:sp>
        <p:nvSpPr>
          <p:cNvPr id="62" name="Google Shape;62;p2"/>
          <p:cNvSpPr txBox="1"/>
          <p:nvPr>
            <p:ph idx="12" type="sldNum"/>
          </p:nvPr>
        </p:nvSpPr>
        <p:spPr>
          <a:xfrm>
            <a:off x="8754534" y="4952989"/>
            <a:ext cx="296400" cy="207600"/>
          </a:xfrm>
          <a:prstGeom prst="rect">
            <a:avLst/>
          </a:prstGeom>
          <a:noFill/>
          <a:ln>
            <a:noFill/>
          </a:ln>
        </p:spPr>
        <p:txBody>
          <a:bodyPr anchorCtr="1" anchor="t" bIns="45700" lIns="91425" spcFirstLastPara="1" rIns="91425" wrap="square" tIns="45700">
            <a:normAutofit lnSpcReduction="10000"/>
          </a:bodyPr>
          <a:lstStyle/>
          <a:p>
            <a:pPr indent="0" lvl="0" marL="0" rtl="0" algn="l">
              <a:lnSpc>
                <a:spcPct val="100000"/>
              </a:lnSpc>
              <a:spcBef>
                <a:spcPts val="0"/>
              </a:spcBef>
              <a:spcAft>
                <a:spcPts val="0"/>
              </a:spcAft>
              <a:buClr>
                <a:srgbClr val="000000"/>
              </a:buClr>
              <a:buSzPts val="800"/>
              <a:buFont typeface="Arial"/>
              <a:buNone/>
            </a:pPr>
            <a:fld id="{00000000-1234-1234-1234-123412341234}" type="slidenum">
              <a:rPr lang="en"/>
              <a:t>‹#›</a:t>
            </a:fld>
            <a:endParaRPr/>
          </a:p>
        </p:txBody>
      </p:sp>
      <p:sp>
        <p:nvSpPr>
          <p:cNvPr id="63" name="Google Shape;63;p2"/>
          <p:cNvSpPr txBox="1"/>
          <p:nvPr>
            <p:ph idx="1" type="body"/>
          </p:nvPr>
        </p:nvSpPr>
        <p:spPr>
          <a:xfrm>
            <a:off x="3222525" y="516800"/>
            <a:ext cx="5761500" cy="3877500"/>
          </a:xfrm>
          <a:prstGeom prst="rect">
            <a:avLst/>
          </a:prstGeom>
          <a:noFill/>
          <a:ln>
            <a:noFill/>
          </a:ln>
        </p:spPr>
        <p:txBody>
          <a:bodyPr anchorCtr="0" anchor="t" bIns="45700" lIns="91425" spcFirstLastPara="1" rIns="91425" wrap="square" tIns="45700">
            <a:normAutofit/>
          </a:bodyPr>
          <a:lstStyle/>
          <a:p>
            <a:pPr indent="-6350" lvl="2" marL="857250" marR="0" rtl="0" algn="l">
              <a:lnSpc>
                <a:spcPct val="100000"/>
              </a:lnSpc>
              <a:spcBef>
                <a:spcPts val="0"/>
              </a:spcBef>
              <a:spcAft>
                <a:spcPts val="0"/>
              </a:spcAft>
              <a:buClr>
                <a:srgbClr val="141313"/>
              </a:buClr>
              <a:buSzPts val="2400"/>
              <a:buFont typeface="Arial"/>
              <a:buNone/>
            </a:pPr>
            <a:r>
              <a:rPr lang="en" sz="2000">
                <a:solidFill>
                  <a:srgbClr val="141313"/>
                </a:solidFill>
                <a:latin typeface="Lexend"/>
                <a:ea typeface="Lexend"/>
                <a:cs typeface="Lexend"/>
                <a:sym typeface="Lexend"/>
              </a:rPr>
              <a:t>For people with visual impairments 😎</a:t>
            </a:r>
            <a:endParaRPr sz="2000">
              <a:latin typeface="Lexend"/>
              <a:ea typeface="Lexend"/>
              <a:cs typeface="Lexend"/>
              <a:sym typeface="Lexend"/>
            </a:endParaRPr>
          </a:p>
          <a:p>
            <a:pPr indent="-6350" lvl="2" marL="857250" marR="0" rtl="0" algn="l">
              <a:lnSpc>
                <a:spcPct val="100000"/>
              </a:lnSpc>
              <a:spcBef>
                <a:spcPts val="400"/>
              </a:spcBef>
              <a:spcAft>
                <a:spcPts val="0"/>
              </a:spcAft>
              <a:buClr>
                <a:schemeClr val="dk1"/>
              </a:buClr>
              <a:buSzPts val="2400"/>
              <a:buFont typeface="Arial"/>
              <a:buNone/>
            </a:pPr>
            <a:r>
              <a:t/>
            </a:r>
            <a:endParaRPr i="0" sz="2000" u="none" cap="none" strike="noStrike">
              <a:solidFill>
                <a:srgbClr val="141313"/>
              </a:solidFill>
              <a:latin typeface="Lexend"/>
              <a:ea typeface="Lexend"/>
              <a:cs typeface="Lexend"/>
              <a:sym typeface="Lexend"/>
            </a:endParaRPr>
          </a:p>
          <a:p>
            <a:pPr indent="-6350" lvl="2" marL="857250" marR="0" rtl="0" algn="l">
              <a:lnSpc>
                <a:spcPct val="100000"/>
              </a:lnSpc>
              <a:spcBef>
                <a:spcPts val="400"/>
              </a:spcBef>
              <a:spcAft>
                <a:spcPts val="0"/>
              </a:spcAft>
              <a:buClr>
                <a:srgbClr val="141313"/>
              </a:buClr>
              <a:buSzPts val="2400"/>
              <a:buFont typeface="Arial"/>
              <a:buNone/>
            </a:pPr>
            <a:r>
              <a:rPr lang="en" sz="2000">
                <a:solidFill>
                  <a:srgbClr val="141313"/>
                </a:solidFill>
                <a:latin typeface="Lexend"/>
                <a:ea typeface="Lexend"/>
                <a:cs typeface="Lexend"/>
                <a:sym typeface="Lexend"/>
              </a:rPr>
              <a:t>Who want to better understand and navigate their environment independently, beyond the limited information provided by traditional aids. 🦻</a:t>
            </a:r>
            <a:endParaRPr sz="2000">
              <a:latin typeface="Lexend"/>
              <a:ea typeface="Lexend"/>
              <a:cs typeface="Lexend"/>
              <a:sym typeface="Lexend"/>
            </a:endParaRPr>
          </a:p>
        </p:txBody>
      </p:sp>
      <p:sp>
        <p:nvSpPr>
          <p:cNvPr id="64" name="Google Shape;64;p2"/>
          <p:cNvSpPr/>
          <p:nvPr/>
        </p:nvSpPr>
        <p:spPr>
          <a:xfrm>
            <a:off x="4479667" y="2433250"/>
            <a:ext cx="1848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a456896f47_3_0"/>
          <p:cNvSpPr txBox="1"/>
          <p:nvPr>
            <p:ph idx="1" type="body"/>
          </p:nvPr>
        </p:nvSpPr>
        <p:spPr>
          <a:xfrm>
            <a:off x="3183467" y="558800"/>
            <a:ext cx="5503200" cy="3699300"/>
          </a:xfrm>
          <a:prstGeom prst="rect">
            <a:avLst/>
          </a:prstGeom>
        </p:spPr>
        <p:txBody>
          <a:bodyPr anchorCtr="0" anchor="t" bIns="91425" lIns="91425" spcFirstLastPara="1" rIns="91425" wrap="square" tIns="91425">
            <a:normAutofit/>
          </a:bodyPr>
          <a:lstStyle/>
          <a:p>
            <a:pPr indent="-6350" lvl="2" marL="857250" rtl="0" algn="l">
              <a:lnSpc>
                <a:spcPct val="100000"/>
              </a:lnSpc>
              <a:spcBef>
                <a:spcPts val="400"/>
              </a:spcBef>
              <a:spcAft>
                <a:spcPts val="0"/>
              </a:spcAft>
              <a:buClr>
                <a:srgbClr val="141313"/>
              </a:buClr>
              <a:buSzPts val="2400"/>
              <a:buFont typeface="Arial"/>
              <a:buNone/>
            </a:pPr>
            <a:r>
              <a:rPr lang="en" sz="1600">
                <a:solidFill>
                  <a:srgbClr val="141313"/>
                </a:solidFill>
                <a:latin typeface="Lexend"/>
                <a:ea typeface="Lexend"/>
                <a:cs typeface="Lexend"/>
                <a:sym typeface="Lexend"/>
              </a:rPr>
              <a:t>The Smart System for the Visually Impaired is a dual-component wearable technology (smart cap and wrist device). 🤖</a:t>
            </a:r>
            <a:endParaRPr sz="1600">
              <a:latin typeface="Lexend"/>
              <a:ea typeface="Lexend"/>
              <a:cs typeface="Lexend"/>
              <a:sym typeface="Lexend"/>
            </a:endParaRPr>
          </a:p>
          <a:p>
            <a:pPr indent="-6350" lvl="2" marL="857250" rtl="0" algn="l">
              <a:lnSpc>
                <a:spcPct val="100000"/>
              </a:lnSpc>
              <a:spcBef>
                <a:spcPts val="400"/>
              </a:spcBef>
              <a:spcAft>
                <a:spcPts val="0"/>
              </a:spcAft>
              <a:buClr>
                <a:schemeClr val="dk1"/>
              </a:buClr>
              <a:buSzPts val="2400"/>
              <a:buFont typeface="Arial"/>
              <a:buNone/>
            </a:pPr>
            <a:r>
              <a:t/>
            </a:r>
            <a:endParaRPr sz="1600">
              <a:solidFill>
                <a:srgbClr val="141313"/>
              </a:solidFill>
              <a:latin typeface="Lexend"/>
              <a:ea typeface="Lexend"/>
              <a:cs typeface="Lexend"/>
              <a:sym typeface="Lexend"/>
            </a:endParaRPr>
          </a:p>
          <a:p>
            <a:pPr indent="-6350" lvl="2" marL="857250" rtl="0" algn="l">
              <a:lnSpc>
                <a:spcPct val="100000"/>
              </a:lnSpc>
              <a:spcBef>
                <a:spcPts val="400"/>
              </a:spcBef>
              <a:spcAft>
                <a:spcPts val="0"/>
              </a:spcAft>
              <a:buClr>
                <a:srgbClr val="141313"/>
              </a:buClr>
              <a:buSzPts val="2400"/>
              <a:buFont typeface="Arial"/>
              <a:buNone/>
            </a:pPr>
            <a:r>
              <a:rPr lang="en" sz="1600">
                <a:solidFill>
                  <a:srgbClr val="141313"/>
                </a:solidFill>
                <a:latin typeface="Lexend"/>
                <a:ea typeface="Lexend"/>
                <a:cs typeface="Lexend"/>
                <a:sym typeface="Lexend"/>
              </a:rPr>
              <a:t>That provides comprehensive environmental awareness through real-time multimodal feedback, transforming visual information into consumable audio and haptic signals. ⛰️</a:t>
            </a:r>
            <a:endParaRPr sz="1600">
              <a:latin typeface="Lexend"/>
              <a:ea typeface="Lexend"/>
              <a:cs typeface="Lexend"/>
              <a:sym typeface="Lexend"/>
            </a:endParaRPr>
          </a:p>
          <a:p>
            <a:pPr indent="-6350" lvl="2" marL="857250" rtl="0" algn="l">
              <a:lnSpc>
                <a:spcPct val="100000"/>
              </a:lnSpc>
              <a:spcBef>
                <a:spcPts val="400"/>
              </a:spcBef>
              <a:spcAft>
                <a:spcPts val="0"/>
              </a:spcAft>
              <a:buClr>
                <a:schemeClr val="dk1"/>
              </a:buClr>
              <a:buSzPts val="2400"/>
              <a:buFont typeface="Arial"/>
              <a:buNone/>
            </a:pPr>
            <a:r>
              <a:t/>
            </a:r>
            <a:endParaRPr sz="1600">
              <a:solidFill>
                <a:srgbClr val="141313"/>
              </a:solidFill>
              <a:latin typeface="Lexend"/>
              <a:ea typeface="Lexend"/>
              <a:cs typeface="Lexend"/>
              <a:sym typeface="Lexend"/>
            </a:endParaRPr>
          </a:p>
          <a:p>
            <a:pPr indent="-6350" lvl="2" marL="857250" rtl="0" algn="l">
              <a:lnSpc>
                <a:spcPct val="100000"/>
              </a:lnSpc>
              <a:spcBef>
                <a:spcPts val="400"/>
              </a:spcBef>
              <a:spcAft>
                <a:spcPts val="0"/>
              </a:spcAft>
              <a:buClr>
                <a:srgbClr val="141313"/>
              </a:buClr>
              <a:buSzPts val="2400"/>
              <a:buFont typeface="Arial"/>
              <a:buNone/>
            </a:pPr>
            <a:r>
              <a:t/>
            </a:r>
            <a:endParaRPr sz="3000"/>
          </a:p>
        </p:txBody>
      </p:sp>
      <p:sp>
        <p:nvSpPr>
          <p:cNvPr id="70" name="Google Shape;70;g2a456896f47_3_0"/>
          <p:cNvSpPr txBox="1"/>
          <p:nvPr>
            <p:ph type="title"/>
          </p:nvPr>
        </p:nvSpPr>
        <p:spPr>
          <a:xfrm>
            <a:off x="254005" y="558802"/>
            <a:ext cx="24045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chemeClr val="lt1"/>
                </a:solidFill>
                <a:latin typeface="Lexend"/>
                <a:ea typeface="Lexend"/>
                <a:cs typeface="Lexend"/>
                <a:sym typeface="Lexend"/>
              </a:rPr>
              <a:t>Value Proposition: Our Product</a:t>
            </a:r>
            <a:endParaRPr sz="2500">
              <a:solidFill>
                <a:schemeClr val="lt1"/>
              </a:solidFill>
              <a:latin typeface="Lexend"/>
              <a:ea typeface="Lexend"/>
              <a:cs typeface="Lexend"/>
              <a:sym typeface="Lexend"/>
            </a:endParaRPr>
          </a:p>
          <a:p>
            <a:pPr indent="0" lvl="0" marL="0" rtl="0" algn="ctr">
              <a:spcBef>
                <a:spcPts val="0"/>
              </a:spcBef>
              <a:spcAft>
                <a:spcPts val="0"/>
              </a:spcAft>
              <a:buNone/>
            </a:pPr>
            <a:r>
              <a:rPr lang="en" sz="7100">
                <a:solidFill>
                  <a:schemeClr val="lt1"/>
                </a:solidFill>
                <a:latin typeface="Lexend"/>
                <a:ea typeface="Lexend"/>
                <a:cs typeface="Lexend"/>
                <a:sym typeface="Lexend"/>
              </a:rPr>
              <a:t>🧢</a:t>
            </a:r>
            <a:endParaRPr sz="7100">
              <a:solidFill>
                <a:schemeClr val="lt1"/>
              </a:solidFill>
              <a:latin typeface="Lexend"/>
              <a:ea typeface="Lexend"/>
              <a:cs typeface="Lexend"/>
              <a:sym typeface="Lexend"/>
            </a:endParaRPr>
          </a:p>
          <a:p>
            <a:pPr indent="0" lvl="0" marL="0" rtl="0" algn="ctr">
              <a:spcBef>
                <a:spcPts val="0"/>
              </a:spcBef>
              <a:spcAft>
                <a:spcPts val="0"/>
              </a:spcAft>
              <a:buNone/>
            </a:pPr>
            <a:r>
              <a:rPr lang="en" sz="7100">
                <a:solidFill>
                  <a:schemeClr val="lt1"/>
                </a:solidFill>
                <a:latin typeface="Lexend"/>
                <a:ea typeface="Lexend"/>
                <a:cs typeface="Lexend"/>
                <a:sym typeface="Lexend"/>
              </a:rPr>
              <a:t>⌚</a:t>
            </a:r>
            <a:endParaRPr sz="7100">
              <a:solidFill>
                <a:schemeClr val="lt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456896f47_3_5"/>
          <p:cNvSpPr txBox="1"/>
          <p:nvPr>
            <p:ph idx="1" type="body"/>
          </p:nvPr>
        </p:nvSpPr>
        <p:spPr>
          <a:xfrm>
            <a:off x="3244900" y="252550"/>
            <a:ext cx="5503200" cy="4570800"/>
          </a:xfrm>
          <a:prstGeom prst="rect">
            <a:avLst/>
          </a:prstGeom>
        </p:spPr>
        <p:txBody>
          <a:bodyPr anchorCtr="0" anchor="t" bIns="91425" lIns="91425" spcFirstLastPara="1" rIns="91425" wrap="square" tIns="91425">
            <a:noAutofit/>
          </a:bodyPr>
          <a:lstStyle/>
          <a:p>
            <a:pPr indent="-6350" lvl="2" marL="857250" rtl="0" algn="l">
              <a:lnSpc>
                <a:spcPct val="100000"/>
              </a:lnSpc>
              <a:spcBef>
                <a:spcPts val="400"/>
              </a:spcBef>
              <a:spcAft>
                <a:spcPts val="0"/>
              </a:spcAft>
              <a:buClr>
                <a:schemeClr val="dk1"/>
              </a:buClr>
              <a:buSzPts val="1100"/>
              <a:buFont typeface="Arial"/>
              <a:buNone/>
            </a:pPr>
            <a:r>
              <a:rPr lang="en" sz="1700">
                <a:solidFill>
                  <a:srgbClr val="141313"/>
                </a:solidFill>
                <a:latin typeface="Lexend"/>
                <a:ea typeface="Lexend"/>
                <a:cs typeface="Lexend"/>
                <a:sym typeface="Lexend"/>
              </a:rPr>
              <a:t>Unlike existing wearable assistive devices that focus on single-mode feedback or have limited environmental detection capabilities, 🦯</a:t>
            </a:r>
            <a:endParaRPr sz="1700">
              <a:latin typeface="Lexend"/>
              <a:ea typeface="Lexend"/>
              <a:cs typeface="Lexend"/>
              <a:sym typeface="Lexend"/>
            </a:endParaRPr>
          </a:p>
          <a:p>
            <a:pPr indent="-6350" lvl="2" marL="857250" rtl="0" algn="l">
              <a:lnSpc>
                <a:spcPct val="100000"/>
              </a:lnSpc>
              <a:spcBef>
                <a:spcPts val="400"/>
              </a:spcBef>
              <a:spcAft>
                <a:spcPts val="0"/>
              </a:spcAft>
              <a:buClr>
                <a:schemeClr val="dk1"/>
              </a:buClr>
              <a:buSzPts val="1100"/>
              <a:buFont typeface="Arial"/>
              <a:buNone/>
            </a:pPr>
            <a:r>
              <a:t/>
            </a:r>
            <a:endParaRPr sz="1700">
              <a:solidFill>
                <a:srgbClr val="141313"/>
              </a:solidFill>
              <a:latin typeface="Lexend"/>
              <a:ea typeface="Lexend"/>
              <a:cs typeface="Lexend"/>
              <a:sym typeface="Lexend"/>
            </a:endParaRPr>
          </a:p>
          <a:p>
            <a:pPr indent="-6350" lvl="2" marL="857250" rtl="0" algn="l">
              <a:lnSpc>
                <a:spcPct val="100000"/>
              </a:lnSpc>
              <a:spcBef>
                <a:spcPts val="400"/>
              </a:spcBef>
              <a:spcAft>
                <a:spcPts val="0"/>
              </a:spcAft>
              <a:buNone/>
            </a:pPr>
            <a:r>
              <a:rPr lang="en" sz="1700">
                <a:solidFill>
                  <a:srgbClr val="141313"/>
                </a:solidFill>
                <a:latin typeface="Lexend"/>
                <a:ea typeface="Lexend"/>
                <a:cs typeface="Lexend"/>
                <a:sym typeface="Lexend"/>
              </a:rPr>
              <a:t>Our product creates a more complete understanding of the surroundings through an integrated dual-device approach that combines</a:t>
            </a:r>
            <a:endParaRPr sz="1700">
              <a:solidFill>
                <a:srgbClr val="141313"/>
              </a:solidFill>
              <a:latin typeface="Lexend"/>
              <a:ea typeface="Lexend"/>
              <a:cs typeface="Lexend"/>
              <a:sym typeface="Lexend"/>
            </a:endParaRPr>
          </a:p>
          <a:p>
            <a:pPr indent="-336550" lvl="0" marL="1371600" rtl="0" algn="l">
              <a:lnSpc>
                <a:spcPct val="100000"/>
              </a:lnSpc>
              <a:spcBef>
                <a:spcPts val="400"/>
              </a:spcBef>
              <a:spcAft>
                <a:spcPts val="0"/>
              </a:spcAft>
              <a:buClr>
                <a:srgbClr val="141313"/>
              </a:buClr>
              <a:buSzPts val="1700"/>
              <a:buFont typeface="Lexend"/>
              <a:buChar char="•"/>
            </a:pPr>
            <a:r>
              <a:rPr lang="en" sz="1700">
                <a:solidFill>
                  <a:srgbClr val="141313"/>
                </a:solidFill>
                <a:latin typeface="Lexend"/>
                <a:ea typeface="Lexend"/>
                <a:cs typeface="Lexend"/>
                <a:sym typeface="Lexend"/>
              </a:rPr>
              <a:t>computer vision</a:t>
            </a:r>
            <a:endParaRPr sz="1700">
              <a:solidFill>
                <a:srgbClr val="141313"/>
              </a:solidFill>
              <a:latin typeface="Lexend"/>
              <a:ea typeface="Lexend"/>
              <a:cs typeface="Lexend"/>
              <a:sym typeface="Lexend"/>
            </a:endParaRPr>
          </a:p>
          <a:p>
            <a:pPr indent="-336550" lvl="0" marL="1371600" rtl="0" algn="l">
              <a:lnSpc>
                <a:spcPct val="100000"/>
              </a:lnSpc>
              <a:spcBef>
                <a:spcPts val="0"/>
              </a:spcBef>
              <a:spcAft>
                <a:spcPts val="0"/>
              </a:spcAft>
              <a:buClr>
                <a:srgbClr val="141313"/>
              </a:buClr>
              <a:buSzPts val="1700"/>
              <a:buFont typeface="Lexend"/>
              <a:buChar char="•"/>
            </a:pPr>
            <a:r>
              <a:rPr lang="en" sz="1700">
                <a:solidFill>
                  <a:srgbClr val="141313"/>
                </a:solidFill>
                <a:latin typeface="Lexend"/>
                <a:ea typeface="Lexend"/>
                <a:cs typeface="Lexend"/>
                <a:sym typeface="Lexend"/>
              </a:rPr>
              <a:t>distance sensing</a:t>
            </a:r>
            <a:endParaRPr sz="1700">
              <a:solidFill>
                <a:srgbClr val="141313"/>
              </a:solidFill>
              <a:latin typeface="Lexend"/>
              <a:ea typeface="Lexend"/>
              <a:cs typeface="Lexend"/>
              <a:sym typeface="Lexend"/>
            </a:endParaRPr>
          </a:p>
          <a:p>
            <a:pPr indent="-336550" lvl="0" marL="1371600" rtl="0" algn="l">
              <a:lnSpc>
                <a:spcPct val="100000"/>
              </a:lnSpc>
              <a:spcBef>
                <a:spcPts val="0"/>
              </a:spcBef>
              <a:spcAft>
                <a:spcPts val="0"/>
              </a:spcAft>
              <a:buClr>
                <a:srgbClr val="141313"/>
              </a:buClr>
              <a:buSzPts val="1700"/>
              <a:buFont typeface="Lexend"/>
              <a:buChar char="•"/>
            </a:pPr>
            <a:r>
              <a:rPr lang="en" sz="1700">
                <a:solidFill>
                  <a:srgbClr val="141313"/>
                </a:solidFill>
                <a:latin typeface="Lexend"/>
                <a:ea typeface="Lexend"/>
                <a:cs typeface="Lexend"/>
                <a:sym typeface="Lexend"/>
              </a:rPr>
              <a:t>intuitive multimodal feedback systems</a:t>
            </a:r>
            <a:endParaRPr sz="1700">
              <a:solidFill>
                <a:srgbClr val="141313"/>
              </a:solidFill>
              <a:latin typeface="Lexend"/>
              <a:ea typeface="Lexend"/>
              <a:cs typeface="Lexend"/>
              <a:sym typeface="Lexend"/>
            </a:endParaRPr>
          </a:p>
          <a:p>
            <a:pPr indent="0" lvl="0" marL="857250" rtl="0" algn="l">
              <a:lnSpc>
                <a:spcPct val="100000"/>
              </a:lnSpc>
              <a:spcBef>
                <a:spcPts val="400"/>
              </a:spcBef>
              <a:spcAft>
                <a:spcPts val="0"/>
              </a:spcAft>
              <a:buNone/>
            </a:pPr>
            <a:r>
              <a:rPr lang="en" sz="1700">
                <a:solidFill>
                  <a:srgbClr val="141313"/>
                </a:solidFill>
                <a:latin typeface="Lexend"/>
                <a:ea typeface="Lexend"/>
                <a:cs typeface="Lexend"/>
                <a:sym typeface="Lexend"/>
              </a:rPr>
              <a:t>to translate the visual world into easily consumable information about objects, text, faces, and obstacles at all heights. 🦮</a:t>
            </a:r>
            <a:endParaRPr sz="3100"/>
          </a:p>
        </p:txBody>
      </p:sp>
      <p:sp>
        <p:nvSpPr>
          <p:cNvPr id="76" name="Google Shape;76;g2a456896f47_3_5"/>
          <p:cNvSpPr txBox="1"/>
          <p:nvPr>
            <p:ph type="title"/>
          </p:nvPr>
        </p:nvSpPr>
        <p:spPr>
          <a:xfrm>
            <a:off x="254005" y="558802"/>
            <a:ext cx="24045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chemeClr val="lt1"/>
                </a:solidFill>
                <a:latin typeface="Lexend"/>
                <a:ea typeface="Lexend"/>
                <a:cs typeface="Lexend"/>
                <a:sym typeface="Lexend"/>
              </a:rPr>
              <a:t>Value Proposition: Our Advantages</a:t>
            </a:r>
            <a:endParaRPr sz="2500">
              <a:solidFill>
                <a:schemeClr val="lt1"/>
              </a:solidFill>
              <a:latin typeface="Lexend"/>
              <a:ea typeface="Lexend"/>
              <a:cs typeface="Lexend"/>
              <a:sym typeface="Lexend"/>
            </a:endParaRPr>
          </a:p>
          <a:p>
            <a:pPr indent="0" lvl="0" marL="0" rtl="0" algn="ctr">
              <a:spcBef>
                <a:spcPts val="0"/>
              </a:spcBef>
              <a:spcAft>
                <a:spcPts val="0"/>
              </a:spcAft>
              <a:buNone/>
            </a:pPr>
            <a:r>
              <a:rPr lang="en" sz="12800">
                <a:solidFill>
                  <a:schemeClr val="lt1"/>
                </a:solidFill>
                <a:latin typeface="Lexend"/>
                <a:ea typeface="Lexend"/>
                <a:cs typeface="Lexend"/>
                <a:sym typeface="Lexend"/>
              </a:rPr>
              <a:t>📈</a:t>
            </a:r>
            <a:endParaRPr sz="12800">
              <a:solidFill>
                <a:schemeClr val="lt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a456896f47_0_9"/>
          <p:cNvSpPr txBox="1"/>
          <p:nvPr>
            <p:ph type="title"/>
          </p:nvPr>
        </p:nvSpPr>
        <p:spPr>
          <a:xfrm>
            <a:off x="3523950" y="224050"/>
            <a:ext cx="209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Our Design</a:t>
            </a:r>
            <a:endParaRPr>
              <a:latin typeface="Lexend"/>
              <a:ea typeface="Lexend"/>
              <a:cs typeface="Lexend"/>
              <a:sym typeface="Lexend"/>
            </a:endParaRPr>
          </a:p>
        </p:txBody>
      </p:sp>
      <p:pic>
        <p:nvPicPr>
          <p:cNvPr id="82" name="Google Shape;82;g2a456896f47_0_9"/>
          <p:cNvPicPr preferRelativeResize="0"/>
          <p:nvPr/>
        </p:nvPicPr>
        <p:blipFill>
          <a:blip r:embed="rId3">
            <a:alphaModFix/>
          </a:blip>
          <a:stretch>
            <a:fillRect/>
          </a:stretch>
        </p:blipFill>
        <p:spPr>
          <a:xfrm>
            <a:off x="1234145" y="911050"/>
            <a:ext cx="6675716" cy="3934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a456896f47_1_4"/>
          <p:cNvSpPr txBox="1"/>
          <p:nvPr>
            <p:ph type="title"/>
          </p:nvPr>
        </p:nvSpPr>
        <p:spPr>
          <a:xfrm>
            <a:off x="3523950" y="224050"/>
            <a:ext cx="209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Our Design</a:t>
            </a:r>
            <a:endParaRPr>
              <a:latin typeface="Lexend"/>
              <a:ea typeface="Lexend"/>
              <a:cs typeface="Lexend"/>
              <a:sym typeface="Lexend"/>
            </a:endParaRPr>
          </a:p>
        </p:txBody>
      </p:sp>
      <p:pic>
        <p:nvPicPr>
          <p:cNvPr id="88" name="Google Shape;88;g2a456896f47_1_4"/>
          <p:cNvPicPr preferRelativeResize="0"/>
          <p:nvPr/>
        </p:nvPicPr>
        <p:blipFill>
          <a:blip r:embed="rId3">
            <a:alphaModFix/>
          </a:blip>
          <a:stretch>
            <a:fillRect/>
          </a:stretch>
        </p:blipFill>
        <p:spPr>
          <a:xfrm>
            <a:off x="1820450" y="938275"/>
            <a:ext cx="5503075" cy="360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idx="1" type="body"/>
          </p:nvPr>
        </p:nvSpPr>
        <p:spPr>
          <a:xfrm>
            <a:off x="3183475" y="558800"/>
            <a:ext cx="5793000" cy="3699300"/>
          </a:xfrm>
          <a:prstGeom prst="rect">
            <a:avLst/>
          </a:prstGeom>
          <a:noFill/>
          <a:ln>
            <a:noFill/>
          </a:ln>
        </p:spPr>
        <p:txBody>
          <a:bodyPr anchorCtr="0" anchor="ctr" bIns="91425" lIns="91425" spcFirstLastPara="1" rIns="91425" wrap="square" tIns="91425">
            <a:normAutofit/>
          </a:bodyPr>
          <a:lstStyle/>
          <a:p>
            <a:pPr indent="-368300" lvl="0" marL="457200" rtl="0" algn="l">
              <a:lnSpc>
                <a:spcPct val="115000"/>
              </a:lnSpc>
              <a:spcBef>
                <a:spcPts val="480"/>
              </a:spcBef>
              <a:spcAft>
                <a:spcPts val="0"/>
              </a:spcAft>
              <a:buSzPts val="2200"/>
              <a:buFont typeface="Lexend"/>
              <a:buChar char="●"/>
            </a:pPr>
            <a:r>
              <a:rPr lang="en" sz="2200">
                <a:latin typeface="Lexend"/>
                <a:ea typeface="Lexend"/>
                <a:cs typeface="Lexend"/>
                <a:sym typeface="Lexend"/>
              </a:rPr>
              <a:t>Accurate environmental sensing</a:t>
            </a:r>
            <a:br>
              <a:rPr lang="en" sz="2200">
                <a:latin typeface="Lexend"/>
                <a:ea typeface="Lexend"/>
                <a:cs typeface="Lexend"/>
                <a:sym typeface="Lexend"/>
              </a:rPr>
            </a:br>
            <a:endParaRPr sz="2200">
              <a:latin typeface="Lexend"/>
              <a:ea typeface="Lexend"/>
              <a:cs typeface="Lexend"/>
              <a:sym typeface="Lexend"/>
            </a:endParaRPr>
          </a:p>
          <a:p>
            <a:pPr indent="-368300" lvl="0" marL="457200" rtl="0" algn="l">
              <a:lnSpc>
                <a:spcPct val="115000"/>
              </a:lnSpc>
              <a:spcBef>
                <a:spcPts val="0"/>
              </a:spcBef>
              <a:spcAft>
                <a:spcPts val="0"/>
              </a:spcAft>
              <a:buSzPts val="2200"/>
              <a:buFont typeface="Lexend"/>
              <a:buChar char="●"/>
            </a:pPr>
            <a:r>
              <a:rPr lang="en" sz="2200">
                <a:latin typeface="Lexend"/>
                <a:ea typeface="Lexend"/>
                <a:cs typeface="Lexend"/>
                <a:sym typeface="Lexend"/>
              </a:rPr>
              <a:t>Mimicking of white cane functionality</a:t>
            </a:r>
            <a:br>
              <a:rPr lang="en" sz="2200">
                <a:latin typeface="Lexend"/>
                <a:ea typeface="Lexend"/>
                <a:cs typeface="Lexend"/>
                <a:sym typeface="Lexend"/>
              </a:rPr>
            </a:br>
            <a:endParaRPr sz="2200">
              <a:latin typeface="Lexend"/>
              <a:ea typeface="Lexend"/>
              <a:cs typeface="Lexend"/>
              <a:sym typeface="Lexend"/>
            </a:endParaRPr>
          </a:p>
          <a:p>
            <a:pPr indent="-368300" lvl="0" marL="457200" rtl="0" algn="l">
              <a:lnSpc>
                <a:spcPct val="115000"/>
              </a:lnSpc>
              <a:spcBef>
                <a:spcPts val="0"/>
              </a:spcBef>
              <a:spcAft>
                <a:spcPts val="0"/>
              </a:spcAft>
              <a:buSzPts val="2200"/>
              <a:buFont typeface="Lexend"/>
              <a:buChar char="●"/>
            </a:pPr>
            <a:r>
              <a:rPr lang="en" sz="2200">
                <a:latin typeface="Lexend"/>
                <a:ea typeface="Lexend"/>
                <a:cs typeface="Lexend"/>
                <a:sym typeface="Lexend"/>
              </a:rPr>
              <a:t>Precise user haptic and auditory feedback</a:t>
            </a:r>
            <a:br>
              <a:rPr lang="en" sz="2200">
                <a:latin typeface="Lexend"/>
                <a:ea typeface="Lexend"/>
                <a:cs typeface="Lexend"/>
                <a:sym typeface="Lexend"/>
              </a:rPr>
            </a:br>
            <a:endParaRPr sz="2200">
              <a:latin typeface="Lexend"/>
              <a:ea typeface="Lexend"/>
              <a:cs typeface="Lexend"/>
              <a:sym typeface="Lexend"/>
            </a:endParaRPr>
          </a:p>
          <a:p>
            <a:pPr indent="-368300" lvl="0" marL="457200" rtl="0" algn="l">
              <a:lnSpc>
                <a:spcPct val="115000"/>
              </a:lnSpc>
              <a:spcBef>
                <a:spcPts val="0"/>
              </a:spcBef>
              <a:spcAft>
                <a:spcPts val="0"/>
              </a:spcAft>
              <a:buSzPts val="2200"/>
              <a:buFont typeface="Lexend"/>
              <a:buChar char="●"/>
            </a:pPr>
            <a:r>
              <a:rPr lang="en" sz="2200">
                <a:latin typeface="Lexend"/>
                <a:ea typeface="Lexend"/>
                <a:cs typeface="Lexend"/>
                <a:sym typeface="Lexend"/>
              </a:rPr>
              <a:t>Ergonomic and simple to use</a:t>
            </a:r>
            <a:endParaRPr sz="2200">
              <a:latin typeface="Lexend"/>
              <a:ea typeface="Lexend"/>
              <a:cs typeface="Lexend"/>
              <a:sym typeface="Lexend"/>
            </a:endParaRPr>
          </a:p>
        </p:txBody>
      </p:sp>
      <p:sp>
        <p:nvSpPr>
          <p:cNvPr id="95" name="Google Shape;95;p4"/>
          <p:cNvSpPr txBox="1"/>
          <p:nvPr>
            <p:ph type="title"/>
          </p:nvPr>
        </p:nvSpPr>
        <p:spPr>
          <a:xfrm>
            <a:off x="254005" y="558802"/>
            <a:ext cx="2404500" cy="383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lang="en" sz="7800">
                <a:latin typeface="Lexend"/>
                <a:ea typeface="Lexend"/>
                <a:cs typeface="Lexend"/>
                <a:sym typeface="Lexend"/>
              </a:rPr>
              <a:t>M</a:t>
            </a:r>
            <a:endParaRPr sz="7800">
              <a:latin typeface="Lexend"/>
              <a:ea typeface="Lexend"/>
              <a:cs typeface="Lexend"/>
              <a:sym typeface="Lexend"/>
            </a:endParaRPr>
          </a:p>
          <a:p>
            <a:pPr indent="0" lvl="0" marL="0" rtl="0" algn="ctr">
              <a:lnSpc>
                <a:spcPct val="100000"/>
              </a:lnSpc>
              <a:spcBef>
                <a:spcPts val="0"/>
              </a:spcBef>
              <a:spcAft>
                <a:spcPts val="0"/>
              </a:spcAft>
              <a:buSzPts val="2800"/>
              <a:buNone/>
            </a:pPr>
            <a:r>
              <a:rPr lang="en" sz="7800">
                <a:latin typeface="Lexend"/>
                <a:ea typeface="Lexend"/>
                <a:cs typeface="Lexend"/>
                <a:sym typeface="Lexend"/>
              </a:rPr>
              <a:t>V</a:t>
            </a:r>
            <a:endParaRPr sz="7800">
              <a:latin typeface="Lexend"/>
              <a:ea typeface="Lexend"/>
              <a:cs typeface="Lexend"/>
              <a:sym typeface="Lexend"/>
            </a:endParaRPr>
          </a:p>
          <a:p>
            <a:pPr indent="0" lvl="0" marL="0" rtl="0" algn="ctr">
              <a:lnSpc>
                <a:spcPct val="100000"/>
              </a:lnSpc>
              <a:spcBef>
                <a:spcPts val="0"/>
              </a:spcBef>
              <a:spcAft>
                <a:spcPts val="0"/>
              </a:spcAft>
              <a:buSzPts val="2800"/>
              <a:buNone/>
            </a:pPr>
            <a:r>
              <a:rPr lang="en" sz="7800">
                <a:latin typeface="Lexend"/>
                <a:ea typeface="Lexend"/>
                <a:cs typeface="Lexend"/>
                <a:sym typeface="Lexend"/>
              </a:rPr>
              <a:t>P</a:t>
            </a:r>
            <a:endParaRPr sz="78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457200" y="372376"/>
            <a:ext cx="8229600" cy="448200"/>
          </a:xfrm>
          <a:prstGeom prst="rect">
            <a:avLst/>
          </a:prstGeom>
          <a:noFill/>
          <a:ln>
            <a:noFill/>
          </a:ln>
        </p:spPr>
        <p:txBody>
          <a:bodyPr anchorCtr="0" anchor="ctr" bIns="101475" lIns="101475" spcFirstLastPara="1" rIns="101475" wrap="square" tIns="101475">
            <a:normAutofit fontScale="90000"/>
          </a:bodyPr>
          <a:lstStyle/>
          <a:p>
            <a:pPr indent="0" lvl="0" marL="0" marR="0" rtl="0" algn="l">
              <a:lnSpc>
                <a:spcPct val="100000"/>
              </a:lnSpc>
              <a:spcBef>
                <a:spcPts val="0"/>
              </a:spcBef>
              <a:spcAft>
                <a:spcPts val="0"/>
              </a:spcAft>
              <a:buClr>
                <a:schemeClr val="dk1"/>
              </a:buClr>
              <a:buSzPct val="129629"/>
              <a:buFont typeface="Calibri"/>
              <a:buNone/>
            </a:pPr>
            <a:r>
              <a:rPr lang="en" sz="2400">
                <a:latin typeface="Lexend"/>
                <a:ea typeface="Lexend"/>
                <a:cs typeface="Lexend"/>
                <a:sym typeface="Lexend"/>
              </a:rPr>
              <a:t>Smart System for Visually Impaired</a:t>
            </a:r>
            <a:endParaRPr>
              <a:latin typeface="Lexend"/>
              <a:ea typeface="Lexend"/>
              <a:cs typeface="Lexend"/>
              <a:sym typeface="Lexend"/>
            </a:endParaRPr>
          </a:p>
        </p:txBody>
      </p:sp>
      <p:sp>
        <p:nvSpPr>
          <p:cNvPr id="101" name="Google Shape;101;p5"/>
          <p:cNvSpPr txBox="1"/>
          <p:nvPr>
            <p:ph idx="4294967295" type="title"/>
          </p:nvPr>
        </p:nvSpPr>
        <p:spPr>
          <a:xfrm>
            <a:off x="457200" y="949000"/>
            <a:ext cx="8229600" cy="632100"/>
          </a:xfrm>
          <a:prstGeom prst="rect">
            <a:avLst/>
          </a:prstGeom>
          <a:noFill/>
          <a:ln>
            <a:noFill/>
          </a:ln>
        </p:spPr>
        <p:txBody>
          <a:bodyPr anchorCtr="0" anchor="ctr" bIns="101475" lIns="101475" spcFirstLastPara="1" rIns="101475" wrap="square" tIns="101475">
            <a:normAutofit/>
          </a:bodyPr>
          <a:lstStyle/>
          <a:p>
            <a:pPr indent="-342900" lvl="0" marL="342900" marR="0" rtl="0" algn="l">
              <a:lnSpc>
                <a:spcPct val="100000"/>
              </a:lnSpc>
              <a:spcBef>
                <a:spcPts val="0"/>
              </a:spcBef>
              <a:spcAft>
                <a:spcPts val="0"/>
              </a:spcAft>
              <a:buClr>
                <a:schemeClr val="dk1"/>
              </a:buClr>
              <a:buSzPts val="2800"/>
              <a:buFont typeface="Arial"/>
              <a:buNone/>
            </a:pPr>
            <a:r>
              <a:rPr lang="en" sz="1300">
                <a:latin typeface="Lexend"/>
                <a:ea typeface="Lexend"/>
                <a:cs typeface="Lexend"/>
                <a:sym typeface="Lexend"/>
              </a:rPr>
              <a:t>Pair system of wrist-wearable and smart cap for visually impaired individuals designed to aid</a:t>
            </a:r>
            <a:endParaRPr sz="1300">
              <a:latin typeface="Lexend"/>
              <a:ea typeface="Lexend"/>
              <a:cs typeface="Lexend"/>
              <a:sym typeface="Lexend"/>
            </a:endParaRPr>
          </a:p>
          <a:p>
            <a:pPr indent="-342900" lvl="0" marL="342900" marR="0" rtl="0" algn="l">
              <a:lnSpc>
                <a:spcPct val="100000"/>
              </a:lnSpc>
              <a:spcBef>
                <a:spcPts val="0"/>
              </a:spcBef>
              <a:spcAft>
                <a:spcPts val="0"/>
              </a:spcAft>
              <a:buClr>
                <a:schemeClr val="dk1"/>
              </a:buClr>
              <a:buSzPts val="2800"/>
              <a:buFont typeface="Arial"/>
              <a:buNone/>
            </a:pPr>
            <a:r>
              <a:rPr lang="en" sz="1300">
                <a:latin typeface="Lexend"/>
                <a:ea typeface="Lexend"/>
                <a:cs typeface="Lexend"/>
                <a:sym typeface="Lexend"/>
              </a:rPr>
              <a:t>navigation through impressive environment </a:t>
            </a:r>
            <a:r>
              <a:rPr lang="en" sz="1300">
                <a:latin typeface="Lexend"/>
                <a:ea typeface="Lexend"/>
                <a:cs typeface="Lexend"/>
                <a:sym typeface="Lexend"/>
              </a:rPr>
              <a:t>sensing</a:t>
            </a:r>
            <a:r>
              <a:rPr lang="en" sz="1300">
                <a:latin typeface="Lexend"/>
                <a:ea typeface="Lexend"/>
                <a:cs typeface="Lexend"/>
                <a:sym typeface="Lexend"/>
              </a:rPr>
              <a:t> and precise haptic and auditory feedback.</a:t>
            </a:r>
            <a:endParaRPr sz="1300">
              <a:latin typeface="Lexend"/>
              <a:ea typeface="Lexend"/>
              <a:cs typeface="Lexend"/>
              <a:sym typeface="Lexend"/>
            </a:endParaRPr>
          </a:p>
        </p:txBody>
      </p:sp>
      <p:sp>
        <p:nvSpPr>
          <p:cNvPr id="102" name="Google Shape;102;p5"/>
          <p:cNvSpPr txBox="1"/>
          <p:nvPr>
            <p:ph type="title"/>
          </p:nvPr>
        </p:nvSpPr>
        <p:spPr>
          <a:xfrm>
            <a:off x="457200" y="1581100"/>
            <a:ext cx="8229600" cy="893400"/>
          </a:xfrm>
          <a:prstGeom prst="rect">
            <a:avLst/>
          </a:prstGeom>
          <a:noFill/>
          <a:ln>
            <a:noFill/>
          </a:ln>
        </p:spPr>
        <p:txBody>
          <a:bodyPr anchorCtr="0" anchor="ctr" bIns="101475" lIns="101475" spcFirstLastPara="1" rIns="101475" wrap="square" tIns="101475">
            <a:normAutofit/>
          </a:bodyPr>
          <a:lstStyle/>
          <a:p>
            <a:pPr indent="0" lvl="0" marL="0" marR="0" rtl="0" algn="l">
              <a:lnSpc>
                <a:spcPct val="100000"/>
              </a:lnSpc>
              <a:spcBef>
                <a:spcPts val="0"/>
              </a:spcBef>
              <a:spcAft>
                <a:spcPts val="0"/>
              </a:spcAft>
              <a:buClr>
                <a:schemeClr val="dk1"/>
              </a:buClr>
              <a:buSzPts val="2800"/>
              <a:buFont typeface="Calibri"/>
              <a:buNone/>
            </a:pPr>
            <a:r>
              <a:rPr lang="en" sz="1300">
                <a:latin typeface="Lexend"/>
                <a:ea typeface="Lexend"/>
                <a:cs typeface="Lexend"/>
                <a:sym typeface="Lexend"/>
              </a:rPr>
              <a:t>The Smart System empowers over 7 million visually impaired Americans with enhanced independence and safety, improving their social and professional opportunities through accessible, hands-free navigation technology.</a:t>
            </a:r>
            <a:endParaRPr sz="1300" u="none" cap="none" strike="noStrike">
              <a:solidFill>
                <a:schemeClr val="dk1"/>
              </a:solidFill>
              <a:latin typeface="Lexend"/>
              <a:ea typeface="Lexend"/>
              <a:cs typeface="Lexend"/>
              <a:sym typeface="Lexend"/>
            </a:endParaRPr>
          </a:p>
        </p:txBody>
      </p:sp>
      <p:sp>
        <p:nvSpPr>
          <p:cNvPr id="103" name="Google Shape;103;p5"/>
          <p:cNvSpPr txBox="1"/>
          <p:nvPr/>
        </p:nvSpPr>
        <p:spPr>
          <a:xfrm>
            <a:off x="457200" y="2474500"/>
            <a:ext cx="8229600" cy="1273200"/>
          </a:xfrm>
          <a:prstGeom prst="rect">
            <a:avLst/>
          </a:prstGeom>
          <a:noFill/>
          <a:ln>
            <a:noFill/>
          </a:ln>
        </p:spPr>
        <p:txBody>
          <a:bodyPr anchorCtr="0" anchor="t" bIns="101475" lIns="101475" spcFirstLastPara="1" rIns="101475" wrap="square" tIns="101475">
            <a:noAutofit/>
          </a:bodyPr>
          <a:lstStyle/>
          <a:p>
            <a:pPr indent="0" lvl="0" marL="0" marR="0" rtl="0" algn="l">
              <a:lnSpc>
                <a:spcPct val="100000"/>
              </a:lnSpc>
              <a:spcBef>
                <a:spcPts val="0"/>
              </a:spcBef>
              <a:spcAft>
                <a:spcPts val="0"/>
              </a:spcAft>
              <a:buClr>
                <a:schemeClr val="dk1"/>
              </a:buClr>
              <a:buSzPts val="2000"/>
              <a:buFont typeface="Arial"/>
              <a:buNone/>
            </a:pPr>
            <a:r>
              <a:rPr b="1" i="0" lang="en" sz="1300" u="none" cap="none" strike="noStrike">
                <a:solidFill>
                  <a:schemeClr val="dk1"/>
                </a:solidFill>
                <a:latin typeface="Lexend"/>
                <a:ea typeface="Lexend"/>
                <a:cs typeface="Lexend"/>
                <a:sym typeface="Lexend"/>
              </a:rPr>
              <a:t>Special Sauce</a:t>
            </a:r>
            <a:endParaRPr i="0" sz="1300" u="none" cap="none" strike="noStrike">
              <a:solidFill>
                <a:srgbClr val="000000"/>
              </a:solidFill>
              <a:latin typeface="Lexend"/>
              <a:ea typeface="Lexend"/>
              <a:cs typeface="Lexend"/>
              <a:sym typeface="Lexend"/>
            </a:endParaRPr>
          </a:p>
          <a:p>
            <a:pPr indent="-298450" lvl="0" marL="342900" marR="0" rtl="0" algn="l">
              <a:lnSpc>
                <a:spcPct val="1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Real-time haptic sensory feedback through wrist-worn device to mimic white canes </a:t>
            </a:r>
            <a:endParaRPr i="0" sz="1300" u="none" cap="none" strike="noStrike">
              <a:solidFill>
                <a:srgbClr val="000000"/>
              </a:solidFill>
              <a:latin typeface="Lexend"/>
              <a:ea typeface="Lexend"/>
              <a:cs typeface="Lexend"/>
              <a:sym typeface="Lexend"/>
            </a:endParaRPr>
          </a:p>
          <a:p>
            <a:pPr indent="-298450" lvl="0" marL="342900" marR="0" rtl="0" algn="l">
              <a:lnSpc>
                <a:spcPct val="1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Leverages computer vision for environmental awareness and object recognition</a:t>
            </a:r>
            <a:endParaRPr i="0" sz="1300" u="none" cap="none" strike="noStrike">
              <a:solidFill>
                <a:srgbClr val="000000"/>
              </a:solidFill>
              <a:latin typeface="Lexend"/>
              <a:ea typeface="Lexend"/>
              <a:cs typeface="Lexend"/>
              <a:sym typeface="Lexend"/>
            </a:endParaRPr>
          </a:p>
          <a:p>
            <a:pPr indent="-298450" lvl="0" marL="342900" marR="0" rtl="0" algn="l">
              <a:lnSpc>
                <a:spcPct val="1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AI-powered voice assistant that allows users to verbally inquire about their surroundings</a:t>
            </a:r>
            <a:endParaRPr sz="1300">
              <a:solidFill>
                <a:schemeClr val="dk1"/>
              </a:solidFill>
              <a:latin typeface="Lexend"/>
              <a:ea typeface="Lexend"/>
              <a:cs typeface="Lexend"/>
              <a:sym typeface="Lexend"/>
            </a:endParaRPr>
          </a:p>
        </p:txBody>
      </p:sp>
      <p:sp>
        <p:nvSpPr>
          <p:cNvPr id="104" name="Google Shape;104;p5"/>
          <p:cNvSpPr txBox="1"/>
          <p:nvPr/>
        </p:nvSpPr>
        <p:spPr>
          <a:xfrm>
            <a:off x="457210" y="3573220"/>
            <a:ext cx="8229600" cy="1197900"/>
          </a:xfrm>
          <a:prstGeom prst="rect">
            <a:avLst/>
          </a:prstGeom>
          <a:noFill/>
          <a:ln>
            <a:noFill/>
          </a:ln>
        </p:spPr>
        <p:txBody>
          <a:bodyPr anchorCtr="0" anchor="t" bIns="101475" lIns="101475" spcFirstLastPara="1" rIns="101475" wrap="square" tIns="101475">
            <a:noAutofit/>
          </a:bodyPr>
          <a:lstStyle/>
          <a:p>
            <a:pPr indent="0" lvl="0" marL="0" marR="0" rtl="0" algn="l">
              <a:lnSpc>
                <a:spcPct val="100000"/>
              </a:lnSpc>
              <a:spcBef>
                <a:spcPts val="0"/>
              </a:spcBef>
              <a:spcAft>
                <a:spcPts val="0"/>
              </a:spcAft>
              <a:buClr>
                <a:schemeClr val="dk1"/>
              </a:buClr>
              <a:buSzPts val="2000"/>
              <a:buFont typeface="Arial"/>
              <a:buNone/>
            </a:pPr>
            <a:r>
              <a:rPr b="1" i="0" lang="en" sz="1300" u="none" cap="none" strike="noStrike">
                <a:solidFill>
                  <a:schemeClr val="dk1"/>
                </a:solidFill>
                <a:latin typeface="Lexend"/>
                <a:ea typeface="Lexend"/>
                <a:cs typeface="Lexend"/>
                <a:sym typeface="Lexend"/>
              </a:rPr>
              <a:t>Technology Solution</a:t>
            </a:r>
            <a:endParaRPr i="0" sz="1300" u="none" cap="none" strike="noStrike">
              <a:solidFill>
                <a:srgbClr val="000000"/>
              </a:solidFill>
              <a:latin typeface="Lexend"/>
              <a:ea typeface="Lexend"/>
              <a:cs typeface="Lexend"/>
              <a:sym typeface="Lexend"/>
            </a:endParaRPr>
          </a:p>
          <a:p>
            <a:pPr indent="-298450" lvl="0" marL="342900" marR="0" rtl="0" algn="l">
              <a:lnSpc>
                <a:spcPct val="1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Smart Cap with AI-powered vision</a:t>
            </a:r>
            <a:endParaRPr i="0" sz="1300" u="none" cap="none" strike="noStrike">
              <a:solidFill>
                <a:srgbClr val="000000"/>
              </a:solidFill>
              <a:latin typeface="Lexend"/>
              <a:ea typeface="Lexend"/>
              <a:cs typeface="Lexend"/>
              <a:sym typeface="Lexend"/>
            </a:endParaRPr>
          </a:p>
          <a:p>
            <a:pPr indent="-298450" lvl="0" marL="342900" marR="0" rtl="0" algn="l">
              <a:lnSpc>
                <a:spcPct val="1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Wrist-worn haptic navigation device</a:t>
            </a:r>
            <a:endParaRPr i="0" sz="1300" u="none" cap="none" strike="noStrike">
              <a:solidFill>
                <a:srgbClr val="000000"/>
              </a:solidFill>
              <a:latin typeface="Lexend"/>
              <a:ea typeface="Lexend"/>
              <a:cs typeface="Lexend"/>
              <a:sym typeface="Lexend"/>
            </a:endParaRPr>
          </a:p>
          <a:p>
            <a:pPr indent="-298450" lvl="0" marL="342900" marR="0" rtl="0" algn="l">
              <a:lnSpc>
                <a:spcPct val="100000"/>
              </a:lnSpc>
              <a:spcBef>
                <a:spcPts val="0"/>
              </a:spcBef>
              <a:spcAft>
                <a:spcPts val="0"/>
              </a:spcAft>
              <a:buClr>
                <a:schemeClr val="dk1"/>
              </a:buClr>
              <a:buSzPts val="1300"/>
              <a:buFont typeface="Lexend"/>
              <a:buChar char="•"/>
            </a:pPr>
            <a:r>
              <a:rPr lang="en" sz="1300">
                <a:solidFill>
                  <a:schemeClr val="dk1"/>
                </a:solidFill>
                <a:latin typeface="Lexend"/>
                <a:ea typeface="Lexend"/>
                <a:cs typeface="Lexend"/>
                <a:sym typeface="Lexend"/>
              </a:rPr>
              <a:t>Voice-activated environmental assistant</a:t>
            </a:r>
            <a:endParaRPr i="0" sz="1300" u="none" cap="none" strike="noStrike">
              <a:solidFill>
                <a:srgbClr val="000000"/>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