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45"/>
  </p:notesMasterIdLst>
  <p:handoutMasterIdLst>
    <p:handoutMasterId r:id="rId46"/>
  </p:handoutMasterIdLst>
  <p:sldIdLst>
    <p:sldId id="269" r:id="rId2"/>
    <p:sldId id="267" r:id="rId3"/>
    <p:sldId id="400" r:id="rId4"/>
    <p:sldId id="492" r:id="rId5"/>
    <p:sldId id="470" r:id="rId6"/>
    <p:sldId id="493" r:id="rId7"/>
    <p:sldId id="401" r:id="rId8"/>
    <p:sldId id="480" r:id="rId9"/>
    <p:sldId id="478" r:id="rId10"/>
    <p:sldId id="481" r:id="rId11"/>
    <p:sldId id="482" r:id="rId12"/>
    <p:sldId id="402" r:id="rId13"/>
    <p:sldId id="471" r:id="rId14"/>
    <p:sldId id="494" r:id="rId15"/>
    <p:sldId id="495" r:id="rId16"/>
    <p:sldId id="483" r:id="rId17"/>
    <p:sldId id="403" r:id="rId18"/>
    <p:sldId id="472" r:id="rId19"/>
    <p:sldId id="484" r:id="rId20"/>
    <p:sldId id="336" r:id="rId21"/>
    <p:sldId id="337" r:id="rId22"/>
    <p:sldId id="374" r:id="rId23"/>
    <p:sldId id="485" r:id="rId24"/>
    <p:sldId id="270" r:id="rId25"/>
    <p:sldId id="486" r:id="rId26"/>
    <p:sldId id="271" r:id="rId27"/>
    <p:sldId id="272" r:id="rId28"/>
    <p:sldId id="273" r:id="rId29"/>
    <p:sldId id="487" r:id="rId30"/>
    <p:sldId id="274" r:id="rId31"/>
    <p:sldId id="473" r:id="rId32"/>
    <p:sldId id="278" r:id="rId33"/>
    <p:sldId id="279" r:id="rId34"/>
    <p:sldId id="488" r:id="rId35"/>
    <p:sldId id="341" r:id="rId36"/>
    <p:sldId id="342" r:id="rId37"/>
    <p:sldId id="343" r:id="rId38"/>
    <p:sldId id="344" r:id="rId39"/>
    <p:sldId id="345" r:id="rId40"/>
    <p:sldId id="346" r:id="rId41"/>
    <p:sldId id="367" r:id="rId42"/>
    <p:sldId id="371" r:id="rId43"/>
    <p:sldId id="490"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110" charset="0"/>
        <a:ea typeface="+mn-ea"/>
        <a:cs typeface="+mn-cs"/>
      </a:defRPr>
    </a:lvl1pPr>
    <a:lvl2pPr marL="457200" algn="l" rtl="0" eaLnBrk="0" fontAlgn="base" hangingPunct="0">
      <a:spcBef>
        <a:spcPct val="0"/>
      </a:spcBef>
      <a:spcAft>
        <a:spcPct val="0"/>
      </a:spcAft>
      <a:defRPr kern="1200">
        <a:solidFill>
          <a:schemeClr val="tx1"/>
        </a:solidFill>
        <a:latin typeface="Helvetica" pitchFamily="-110" charset="0"/>
        <a:ea typeface="+mn-ea"/>
        <a:cs typeface="+mn-cs"/>
      </a:defRPr>
    </a:lvl2pPr>
    <a:lvl3pPr marL="914400" algn="l" rtl="0" eaLnBrk="0" fontAlgn="base" hangingPunct="0">
      <a:spcBef>
        <a:spcPct val="0"/>
      </a:spcBef>
      <a:spcAft>
        <a:spcPct val="0"/>
      </a:spcAft>
      <a:defRPr kern="1200">
        <a:solidFill>
          <a:schemeClr val="tx1"/>
        </a:solidFill>
        <a:latin typeface="Helvetica" pitchFamily="-110"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110"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110" charset="0"/>
        <a:ea typeface="+mn-ea"/>
        <a:cs typeface="+mn-cs"/>
      </a:defRPr>
    </a:lvl5pPr>
    <a:lvl6pPr marL="2286000" algn="l" defTabSz="457200" rtl="0" eaLnBrk="1" latinLnBrk="0" hangingPunct="1">
      <a:defRPr kern="1200">
        <a:solidFill>
          <a:schemeClr val="tx1"/>
        </a:solidFill>
        <a:latin typeface="Helvetica" pitchFamily="-110" charset="0"/>
        <a:ea typeface="+mn-ea"/>
        <a:cs typeface="+mn-cs"/>
      </a:defRPr>
    </a:lvl6pPr>
    <a:lvl7pPr marL="2743200" algn="l" defTabSz="457200" rtl="0" eaLnBrk="1" latinLnBrk="0" hangingPunct="1">
      <a:defRPr kern="1200">
        <a:solidFill>
          <a:schemeClr val="tx1"/>
        </a:solidFill>
        <a:latin typeface="Helvetica" pitchFamily="-110" charset="0"/>
        <a:ea typeface="+mn-ea"/>
        <a:cs typeface="+mn-cs"/>
      </a:defRPr>
    </a:lvl7pPr>
    <a:lvl8pPr marL="3200400" algn="l" defTabSz="457200" rtl="0" eaLnBrk="1" latinLnBrk="0" hangingPunct="1">
      <a:defRPr kern="1200">
        <a:solidFill>
          <a:schemeClr val="tx1"/>
        </a:solidFill>
        <a:latin typeface="Helvetica" pitchFamily="-110" charset="0"/>
        <a:ea typeface="+mn-ea"/>
        <a:cs typeface="+mn-cs"/>
      </a:defRPr>
    </a:lvl8pPr>
    <a:lvl9pPr marL="3657600" algn="l" defTabSz="457200" rtl="0" eaLnBrk="1" latinLnBrk="0" hangingPunct="1">
      <a:defRPr kern="1200">
        <a:solidFill>
          <a:schemeClr val="tx1"/>
        </a:solidFill>
        <a:latin typeface="Helvetica" pitchFamily="-110" charset="0"/>
        <a:ea typeface="+mn-ea"/>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4314" autoAdjust="0"/>
  </p:normalViewPr>
  <p:slideViewPr>
    <p:cSldViewPr snapToGrid="0">
      <p:cViewPr varScale="1">
        <p:scale>
          <a:sx n="69" d="100"/>
          <a:sy n="69" d="100"/>
        </p:scale>
        <p:origin x="1277" y="72"/>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79170D-A15E-114C-9911-5904EAE443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C39158-34B1-F84D-8A94-2318C3B55C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BD9636-A9EA-4241-83F8-DEB6F661A9B9}" type="datetimeFigureOut">
              <a:rPr lang="en-US" smtClean="0"/>
              <a:t>1/31/2025</a:t>
            </a:fld>
            <a:endParaRPr lang="en-US"/>
          </a:p>
        </p:txBody>
      </p:sp>
      <p:sp>
        <p:nvSpPr>
          <p:cNvPr id="4" name="Footer Placeholder 3">
            <a:extLst>
              <a:ext uri="{FF2B5EF4-FFF2-40B4-BE49-F238E27FC236}">
                <a16:creationId xmlns:a16="http://schemas.microsoft.com/office/drawing/2014/main" id="{9A6C5E49-2240-C74A-B83A-BC5388338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0E3605-160E-2946-8716-A83F595582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7A302A-8817-BD40-BDEE-F7F715EE5DB0}" type="slidenum">
              <a:rPr lang="en-US" smtClean="0"/>
              <a:t>‹#›</a:t>
            </a:fld>
            <a:endParaRPr lang="en-US"/>
          </a:p>
        </p:txBody>
      </p:sp>
    </p:spTree>
    <p:extLst>
      <p:ext uri="{BB962C8B-B14F-4D97-AF65-F5344CB8AC3E}">
        <p14:creationId xmlns:p14="http://schemas.microsoft.com/office/powerpoint/2010/main" val="114476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10" charset="0"/>
              </a:defRPr>
            </a:lvl1pPr>
          </a:lstStyle>
          <a:p>
            <a:endParaRPr lang="en-US"/>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10" charset="0"/>
              </a:defRPr>
            </a:lvl1pPr>
          </a:lstStyle>
          <a:p>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10" charset="0"/>
              </a:defRPr>
            </a:lvl1pPr>
          </a:lstStyle>
          <a:p>
            <a:endParaRPr 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10" charset="0"/>
              </a:defRPr>
            </a:lvl1pPr>
          </a:lstStyle>
          <a:p>
            <a:fld id="{1C091B8F-F81B-3747-B8B1-39E007F7A636}" type="slidenum">
              <a:rPr lang="en-US"/>
              <a:pPr/>
              <a:t>‹#›</a:t>
            </a:fld>
            <a:endParaRPr lang="en-US"/>
          </a:p>
        </p:txBody>
      </p:sp>
    </p:spTree>
    <p:extLst>
      <p:ext uri="{BB962C8B-B14F-4D97-AF65-F5344CB8AC3E}">
        <p14:creationId xmlns:p14="http://schemas.microsoft.com/office/powerpoint/2010/main" val="20787202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10" charset="0"/>
        <a:ea typeface="+mn-ea"/>
        <a:cs typeface="+mn-cs"/>
      </a:defRPr>
    </a:lvl1pPr>
    <a:lvl2pPr marL="4572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1</a:t>
            </a:fld>
            <a:endParaRPr lang="en-US"/>
          </a:p>
        </p:txBody>
      </p:sp>
    </p:spTree>
    <p:extLst>
      <p:ext uri="{BB962C8B-B14F-4D97-AF65-F5344CB8AC3E}">
        <p14:creationId xmlns:p14="http://schemas.microsoft.com/office/powerpoint/2010/main" val="2106311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11</a:t>
            </a:fld>
            <a:endParaRPr lang="en-US"/>
          </a:p>
        </p:txBody>
      </p:sp>
    </p:spTree>
    <p:extLst>
      <p:ext uri="{BB962C8B-B14F-4D97-AF65-F5344CB8AC3E}">
        <p14:creationId xmlns:p14="http://schemas.microsoft.com/office/powerpoint/2010/main" val="345109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2F8C820E-AEBA-4C61-BD5B-7987FEDD7055}" type="slidenum">
              <a:rPr lang="en-US" smtClean="0"/>
              <a:pPr defTabSz="964907"/>
              <a:t>12</a:t>
            </a:fld>
            <a:endParaRPr lang="en-US"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w="9525"/>
        </p:spPr>
        <p:txBody>
          <a:bodyPr/>
          <a:lstStyle/>
          <a:p>
            <a:pPr>
              <a:spcBef>
                <a:spcPts val="597"/>
              </a:spcBef>
              <a:spcAft>
                <a:spcPts val="597"/>
              </a:spcAft>
            </a:pPr>
            <a:r>
              <a:rPr lang="en-US" dirty="0"/>
              <a:t>This slide shows a simplified excerpt from the </a:t>
            </a:r>
            <a:r>
              <a:rPr lang="en-US" i="1" dirty="0" err="1"/>
              <a:t>rlogind</a:t>
            </a:r>
            <a:r>
              <a:rPr lang="en-US" dirty="0"/>
              <a:t> program of Unix. It is not immediately apparent what it does (that’s the point): it reads characters typed by the remote user (arriving on </a:t>
            </a:r>
            <a:r>
              <a:rPr lang="en-US" i="1" dirty="0" err="1"/>
              <a:t>r_in</a:t>
            </a:r>
            <a:r>
              <a:rPr lang="en-US" dirty="0"/>
              <a:t>), outputs these characters to local applications (via </a:t>
            </a:r>
            <a:r>
              <a:rPr lang="en-US" i="1" dirty="0" err="1"/>
              <a:t>l_out</a:t>
            </a:r>
            <a:r>
              <a:rPr lang="en-US" dirty="0"/>
              <a:t>), reads characters output by local applications (arriving on </a:t>
            </a:r>
            <a:r>
              <a:rPr lang="en-US" i="1" dirty="0" err="1"/>
              <a:t>l_in</a:t>
            </a:r>
            <a:r>
              <a:rPr lang="en-US" dirty="0"/>
              <a:t>), and sends them to the remote user (via </a:t>
            </a:r>
            <a:r>
              <a:rPr lang="en-US" i="1" dirty="0" err="1"/>
              <a:t>r_out</a:t>
            </a:r>
            <a:r>
              <a:rPr lang="en-US" dirty="0"/>
              <a:t>). To make sure that we never block indefinitely waiting for I/O on any particular one of the four file descriptors, we make complicated use of non-blocking I/O and the </a:t>
            </a:r>
            <a:r>
              <a:rPr lang="en-US" i="1" dirty="0"/>
              <a:t>select</a:t>
            </a:r>
            <a:r>
              <a:rPr lang="en-US" dirty="0"/>
              <a:t> system call.</a:t>
            </a:r>
          </a:p>
        </p:txBody>
      </p:sp>
    </p:spTree>
    <p:extLst>
      <p:ext uri="{BB962C8B-B14F-4D97-AF65-F5344CB8AC3E}">
        <p14:creationId xmlns:p14="http://schemas.microsoft.com/office/powerpoint/2010/main" val="113486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2F8C820E-AEBA-4C61-BD5B-7987FEDD7055}" type="slidenum">
              <a:rPr lang="en-US" smtClean="0"/>
              <a:pPr defTabSz="964907"/>
              <a:t>13</a:t>
            </a:fld>
            <a:endParaRPr lang="en-US"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w="9525"/>
        </p:spPr>
        <p:txBody>
          <a:bodyPr/>
          <a:lstStyle/>
          <a:p>
            <a:pPr>
              <a:spcBef>
                <a:spcPts val="597"/>
              </a:spcBef>
              <a:spcAft>
                <a:spcPts val="597"/>
              </a:spcAft>
            </a:pPr>
            <a:r>
              <a:rPr lang="en-US" dirty="0"/>
              <a:t>This slide shows a simplified excerpt from the </a:t>
            </a:r>
            <a:r>
              <a:rPr lang="en-US" i="1" dirty="0" err="1"/>
              <a:t>rlogind</a:t>
            </a:r>
            <a:r>
              <a:rPr lang="en-US" dirty="0"/>
              <a:t> program of Unix. It is not immediately apparent what it does (that’s the point): it reads characters typed by the remote user (arriving on </a:t>
            </a:r>
            <a:r>
              <a:rPr lang="en-US" i="1" dirty="0" err="1"/>
              <a:t>r_in</a:t>
            </a:r>
            <a:r>
              <a:rPr lang="en-US" dirty="0"/>
              <a:t>), outputs these characters to local applications (via </a:t>
            </a:r>
            <a:r>
              <a:rPr lang="en-US" i="1" dirty="0" err="1"/>
              <a:t>l_out</a:t>
            </a:r>
            <a:r>
              <a:rPr lang="en-US" dirty="0"/>
              <a:t>), reads characters output by local applications (arriving on </a:t>
            </a:r>
            <a:r>
              <a:rPr lang="en-US" i="1" dirty="0" err="1"/>
              <a:t>l_in</a:t>
            </a:r>
            <a:r>
              <a:rPr lang="en-US" dirty="0"/>
              <a:t>), and sends them to the remote user (via </a:t>
            </a:r>
            <a:r>
              <a:rPr lang="en-US" i="1" dirty="0" err="1"/>
              <a:t>r_out</a:t>
            </a:r>
            <a:r>
              <a:rPr lang="en-US" dirty="0"/>
              <a:t>). </a:t>
            </a:r>
            <a:r>
              <a:rPr lang="en-US" b="1" dirty="0"/>
              <a:t>To make sure that we never block indefinitely waiting for I/O on any particular one of the four file descriptors, we make complicated use of non-blocking I/O and the </a:t>
            </a:r>
            <a:r>
              <a:rPr lang="en-US" b="1" i="1" dirty="0"/>
              <a:t>selected </a:t>
            </a:r>
            <a:r>
              <a:rPr lang="en-US" b="1" dirty="0"/>
              <a:t>system call.</a:t>
            </a:r>
          </a:p>
        </p:txBody>
      </p:sp>
    </p:spTree>
    <p:extLst>
      <p:ext uri="{BB962C8B-B14F-4D97-AF65-F5344CB8AC3E}">
        <p14:creationId xmlns:p14="http://schemas.microsoft.com/office/powerpoint/2010/main" val="254847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16</a:t>
            </a:fld>
            <a:endParaRPr lang="en-US"/>
          </a:p>
        </p:txBody>
      </p:sp>
    </p:spTree>
    <p:extLst>
      <p:ext uri="{BB962C8B-B14F-4D97-AF65-F5344CB8AC3E}">
        <p14:creationId xmlns:p14="http://schemas.microsoft.com/office/powerpoint/2010/main" val="2326159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45156FFA-7E67-4E58-9BD6-040A923F575C}" type="slidenum">
              <a:rPr lang="en-US" smtClean="0"/>
              <a:pPr defTabSz="964907"/>
              <a:t>17</a:t>
            </a:fld>
            <a:endParaRPr lang="en-US"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w="9525"/>
        </p:spPr>
        <p:txBody>
          <a:bodyPr/>
          <a:lstStyle/>
          <a:p>
            <a:pPr>
              <a:spcBef>
                <a:spcPts val="597"/>
              </a:spcBef>
              <a:spcAft>
                <a:spcPts val="597"/>
              </a:spcAft>
            </a:pPr>
            <a:r>
              <a:rPr lang="en-US" dirty="0"/>
              <a:t>Here is a two-threaded implementation of the </a:t>
            </a:r>
            <a:r>
              <a:rPr lang="en-US" i="1" dirty="0" err="1"/>
              <a:t>rlogind</a:t>
            </a:r>
            <a:r>
              <a:rPr lang="en-US" dirty="0"/>
              <a:t> service. One thread simply reads from </a:t>
            </a:r>
            <a:r>
              <a:rPr lang="en-US" i="1" dirty="0" err="1"/>
              <a:t>r_in</a:t>
            </a:r>
            <a:r>
              <a:rPr lang="en-US" dirty="0"/>
              <a:t> and writes to </a:t>
            </a:r>
            <a:r>
              <a:rPr lang="en-US" i="1" dirty="0" err="1"/>
              <a:t>l_out</a:t>
            </a:r>
            <a:r>
              <a:rPr lang="en-US" dirty="0"/>
              <a:t>, while the other reads from </a:t>
            </a:r>
            <a:r>
              <a:rPr lang="en-US" i="1" dirty="0" err="1"/>
              <a:t>l_in</a:t>
            </a:r>
            <a:r>
              <a:rPr lang="en-US" dirty="0"/>
              <a:t> and writes to </a:t>
            </a:r>
            <a:r>
              <a:rPr lang="en-US" i="1" dirty="0" err="1"/>
              <a:t>r_out</a:t>
            </a:r>
            <a:r>
              <a:rPr lang="en-US" dirty="0"/>
              <a:t>. To an external observer, this solution and the previous one are equivalent, but with this implementation it is apparent how simple-minded the solution is. (In fact, were it not for other obscure things done in </a:t>
            </a:r>
            <a:r>
              <a:rPr lang="en-US" i="1" dirty="0" err="1"/>
              <a:t>rlogind</a:t>
            </a:r>
            <a:r>
              <a:rPr lang="en-US" dirty="0"/>
              <a:t>, what is shown here could just as well be written as two single-threaded processes as one two-threaded process.)</a:t>
            </a:r>
          </a:p>
        </p:txBody>
      </p:sp>
    </p:spTree>
    <p:extLst>
      <p:ext uri="{BB962C8B-B14F-4D97-AF65-F5344CB8AC3E}">
        <p14:creationId xmlns:p14="http://schemas.microsoft.com/office/powerpoint/2010/main" val="3203116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CD3EA5CC-3135-45FD-92CE-53842E5BE517}" type="slidenum">
              <a:rPr lang="en-US" smtClean="0"/>
              <a:pPr defTabSz="964907"/>
              <a:t>18</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p:spPr>
        <p:txBody>
          <a:bodyPr/>
          <a:lstStyle/>
          <a:p>
            <a:pPr>
              <a:spcBef>
                <a:spcPts val="597"/>
              </a:spcBef>
              <a:spcAft>
                <a:spcPts val="597"/>
              </a:spcAft>
            </a:pPr>
            <a:r>
              <a:rPr lang="en-US" dirty="0"/>
              <a:t>Here is another server example, a database server handling multiple clients. The single-threaded approach to dealing with these requests is to handle them sequentially or to multiplex them explicitly. The former approach would be unfair to quick requests occurring behind lengthy requests, and the latter would require fairly complex and error-prone code.</a:t>
            </a:r>
          </a:p>
        </p:txBody>
      </p:sp>
    </p:spTree>
    <p:extLst>
      <p:ext uri="{BB962C8B-B14F-4D97-AF65-F5344CB8AC3E}">
        <p14:creationId xmlns:p14="http://schemas.microsoft.com/office/powerpoint/2010/main" val="97053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CD3EA5CC-3135-45FD-92CE-53842E5BE517}" type="slidenum">
              <a:rPr lang="en-US" smtClean="0"/>
              <a:pPr defTabSz="964907"/>
              <a:t>19</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p:spPr>
        <p:txBody>
          <a:bodyPr/>
          <a:lstStyle/>
          <a:p>
            <a:pPr>
              <a:spcBef>
                <a:spcPts val="597"/>
              </a:spcBef>
              <a:spcAft>
                <a:spcPts val="597"/>
              </a:spcAft>
            </a:pPr>
            <a:r>
              <a:rPr lang="en-US" dirty="0"/>
              <a:t>Here is another server example, a database server handling multiple clients. The single-threaded approach to dealing with these requests is to handle them sequentially or to multiplex them explicitly. The former approach would be unfair to quick requests occurring behind lengthy requests, and the latter would require fairly complex and error-prone code.</a:t>
            </a:r>
          </a:p>
        </p:txBody>
      </p:sp>
    </p:spTree>
    <p:extLst>
      <p:ext uri="{BB962C8B-B14F-4D97-AF65-F5344CB8AC3E}">
        <p14:creationId xmlns:p14="http://schemas.microsoft.com/office/powerpoint/2010/main" val="53627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E04111D-2906-8040-AA80-619B027193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805DC2-DF11-C346-87E9-FCE80F782BF8}" type="slidenum">
              <a:rPr lang="en-US" altLang="en-US">
                <a:latin typeface="Helvetica" pitchFamily="2" charset="0"/>
              </a:rPr>
              <a:pPr/>
              <a:t>20</a:t>
            </a:fld>
            <a:endParaRPr lang="en-US" altLang="en-US">
              <a:latin typeface="Helvetica" pitchFamily="2" charset="0"/>
            </a:endParaRPr>
          </a:p>
        </p:txBody>
      </p:sp>
      <p:sp>
        <p:nvSpPr>
          <p:cNvPr id="55299" name="Rectangle 2">
            <a:extLst>
              <a:ext uri="{FF2B5EF4-FFF2-40B4-BE49-F238E27FC236}">
                <a16:creationId xmlns:a16="http://schemas.microsoft.com/office/drawing/2014/main" id="{61DA1380-2E1C-F446-B1B9-D5A5ACE3D27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A4991923-74BA-6A4A-91CE-2438AF4C13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14715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67B3314-4FBC-4241-87BF-B420CF05A4C6}"/>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06E15E74-39E7-3444-89F2-1538E14CCA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4187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39AE99C-5454-AC4F-962B-4A19951435FF}"/>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3EF1F2FC-4CA6-F646-9E04-3012339E54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Spring 2021: Price of an i9-9980XE is around CDN$2000</a:t>
            </a:r>
          </a:p>
          <a:p>
            <a:r>
              <a:rPr lang="en-US" altLang="en-US" dirty="0">
                <a:latin typeface="Times New Roman" panose="02020603050405020304" pitchFamily="18" charset="0"/>
              </a:rPr>
              <a:t>Spring 2024: Price of an Intel Xeon Platinum 8592+ processor *(64 cores) is US$11,600</a:t>
            </a:r>
          </a:p>
          <a:p>
            <a:r>
              <a:rPr lang="en-US" altLang="en-US" dirty="0">
                <a:latin typeface="Times New Roman" panose="02020603050405020304" pitchFamily="18" charset="0"/>
              </a:rPr>
              <a:t>Spring 2024: Price of an Intel Xeon Silver 4314 processor (16 cores) is $1200</a:t>
            </a:r>
          </a:p>
        </p:txBody>
      </p:sp>
    </p:spTree>
    <p:extLst>
      <p:ext uri="{BB962C8B-B14F-4D97-AF65-F5344CB8AC3E}">
        <p14:creationId xmlns:p14="http://schemas.microsoft.com/office/powerpoint/2010/main" val="38367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2</a:t>
            </a:fld>
            <a:endParaRPr lang="en-US"/>
          </a:p>
        </p:txBody>
      </p:sp>
    </p:spTree>
    <p:extLst>
      <p:ext uri="{BB962C8B-B14F-4D97-AF65-F5344CB8AC3E}">
        <p14:creationId xmlns:p14="http://schemas.microsoft.com/office/powerpoint/2010/main" val="86016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67B3314-4FBC-4241-87BF-B420CF05A4C6}"/>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06E15E74-39E7-3444-89F2-1538E14CCA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98368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4"/>
          <p:cNvSpPr>
            <a:spLocks noGrp="1" noRot="1" noChangeAspect="1" noChangeArrowheads="1" noTextEdit="1"/>
          </p:cNvSpPr>
          <p:nvPr>
            <p:ph type="sldImg"/>
          </p:nvPr>
        </p:nvSpPr>
        <p:spPr>
          <a:ln/>
        </p:spPr>
      </p:sp>
      <p:sp>
        <p:nvSpPr>
          <p:cNvPr id="64516" name="Rectangle 5"/>
          <p:cNvSpPr>
            <a:spLocks noGrp="1" noChangeArrowheads="1"/>
          </p:cNvSpPr>
          <p:nvPr>
            <p:ph type="body" idx="1"/>
          </p:nvPr>
        </p:nvSpPr>
        <p:spPr>
          <a:noFill/>
          <a:ln w="9525"/>
        </p:spPr>
        <p:txBody>
          <a:bodyPr/>
          <a:lstStyle/>
          <a:p>
            <a:r>
              <a:rPr lang="en-US" dirty="0"/>
              <a:t>To create a thread, one calls the </a:t>
            </a:r>
            <a:r>
              <a:rPr lang="en-US" i="1" dirty="0" err="1"/>
              <a:t>pthread_create</a:t>
            </a:r>
            <a:r>
              <a:rPr lang="en-US" dirty="0"/>
              <a:t> routine. This skeleton code for a server application creates a fixed number of threads, each to handle client requests. If </a:t>
            </a:r>
            <a:r>
              <a:rPr lang="en-US" i="1" dirty="0" err="1"/>
              <a:t>pthread_create</a:t>
            </a:r>
            <a:r>
              <a:rPr lang="en-US" dirty="0"/>
              <a:t> returns successfully (i.e., returns 0), then a new thread has been created that is now executing independently of the caller. This new thread has an ID that is returned via the first parameter. The second parameter is a pointer to an attributes structure that defines various properties of the thread. Usually, we can get by with the default properties, which we specify by supplying a null pointer (we discuss this in more detail later). The third parameter is the address of the routine in which our new thread should start its execution. The last argument is the argument that is actually passed to the first procedure of the thread.</a:t>
            </a:r>
          </a:p>
          <a:p>
            <a:r>
              <a:rPr lang="en-US" dirty="0"/>
              <a:t>If </a:t>
            </a:r>
            <a:r>
              <a:rPr lang="en-US" i="1" dirty="0" err="1"/>
              <a:t>pthread_create</a:t>
            </a:r>
            <a:r>
              <a:rPr lang="en-US" dirty="0"/>
              <a:t> fails, it returns a code indicating the cause of the failure.</a:t>
            </a:r>
          </a:p>
          <a:p>
            <a:endParaRPr lang="en-US" dirty="0"/>
          </a:p>
          <a:p>
            <a:r>
              <a:rPr lang="en-US" b="1" dirty="0"/>
              <a:t>How it Works:</a:t>
            </a:r>
          </a:p>
          <a:p>
            <a:pPr>
              <a:buFont typeface="+mj-lt"/>
              <a:buAutoNum type="arabicPeriod"/>
            </a:pPr>
            <a:r>
              <a:rPr lang="en-US" dirty="0"/>
              <a:t>A loop runs </a:t>
            </a:r>
            <a:r>
              <a:rPr lang="en-US" b="1" dirty="0" err="1"/>
              <a:t>nr_of_server_threads</a:t>
            </a:r>
            <a:r>
              <a:rPr lang="en-US" b="1" dirty="0"/>
              <a:t> </a:t>
            </a:r>
            <a:r>
              <a:rPr lang="en-US" dirty="0"/>
              <a:t>times.</a:t>
            </a:r>
          </a:p>
          <a:p>
            <a:pPr>
              <a:buFont typeface="+mj-lt"/>
              <a:buAutoNum type="arabicPeriod"/>
            </a:pPr>
            <a:r>
              <a:rPr lang="en-US" dirty="0"/>
              <a:t>Each iteration creates a new thread that starts executing </a:t>
            </a:r>
            <a:r>
              <a:rPr lang="en-US" b="1" dirty="0"/>
              <a:t>server()</a:t>
            </a:r>
            <a:r>
              <a:rPr lang="en-US" dirty="0"/>
              <a:t>.</a:t>
            </a:r>
          </a:p>
          <a:p>
            <a:pPr>
              <a:buFont typeface="+mj-lt"/>
              <a:buAutoNum type="arabicPeriod"/>
            </a:pPr>
            <a:r>
              <a:rPr lang="en-US" dirty="0"/>
              <a:t>The </a:t>
            </a:r>
            <a:r>
              <a:rPr lang="en-US" b="1" dirty="0" err="1"/>
              <a:t>pthread_create</a:t>
            </a:r>
            <a:r>
              <a:rPr lang="en-US" b="1" dirty="0"/>
              <a:t>() </a:t>
            </a:r>
            <a:r>
              <a:rPr lang="en-US" dirty="0"/>
              <a:t>function takes:</a:t>
            </a:r>
          </a:p>
          <a:p>
            <a:pPr marL="742950" lvl="1" indent="-285750">
              <a:buFont typeface="+mj-lt"/>
              <a:buAutoNum type="arabicPeriod"/>
            </a:pPr>
            <a:r>
              <a:rPr lang="en-US" b="1" dirty="0"/>
              <a:t>&amp;thread </a:t>
            </a:r>
            <a:r>
              <a:rPr lang="en-US" dirty="0"/>
              <a:t>→ Pointer to a </a:t>
            </a:r>
            <a:r>
              <a:rPr lang="en-US" dirty="0" err="1"/>
              <a:t>pthread_t</a:t>
            </a:r>
            <a:r>
              <a:rPr lang="en-US" dirty="0"/>
              <a:t> variable (thread ID).</a:t>
            </a:r>
          </a:p>
          <a:p>
            <a:pPr marL="742950" lvl="1" indent="-285750">
              <a:buFont typeface="+mj-lt"/>
              <a:buAutoNum type="arabicPeriod"/>
            </a:pPr>
            <a:r>
              <a:rPr lang="en-US" b="1" dirty="0"/>
              <a:t>0</a:t>
            </a:r>
            <a:r>
              <a:rPr lang="en-US" dirty="0"/>
              <a:t> → Uses default thread attributes.</a:t>
            </a:r>
          </a:p>
          <a:p>
            <a:pPr marL="742950" lvl="1" indent="-285750">
              <a:buFont typeface="+mj-lt"/>
              <a:buAutoNum type="arabicPeriod"/>
            </a:pPr>
            <a:r>
              <a:rPr lang="en-US" b="1" dirty="0"/>
              <a:t>server</a:t>
            </a:r>
            <a:r>
              <a:rPr lang="en-US" dirty="0"/>
              <a:t> → Function to execute (void *server(void *</a:t>
            </a:r>
            <a:r>
              <a:rPr lang="en-US" dirty="0" err="1"/>
              <a:t>arg</a:t>
            </a:r>
            <a:r>
              <a:rPr lang="en-US" dirty="0"/>
              <a:t>)).</a:t>
            </a:r>
          </a:p>
          <a:p>
            <a:pPr marL="742950" lvl="1" indent="-285750">
              <a:buFont typeface="+mj-lt"/>
              <a:buAutoNum type="arabicPeriod"/>
            </a:pPr>
            <a:r>
              <a:rPr lang="en-US" b="1" dirty="0"/>
              <a:t>argument</a:t>
            </a:r>
            <a:r>
              <a:rPr lang="en-US" dirty="0"/>
              <a:t> → A pointer to any argument that needs to be passed to the thread (not defined in the provided code).</a:t>
            </a:r>
          </a:p>
          <a:p>
            <a:pPr marL="742950" lvl="1" indent="-285750">
              <a:buFont typeface="+mj-lt"/>
              <a:buAutoNum type="arabicPeriod"/>
            </a:pPr>
            <a:endParaRPr lang="en-US" dirty="0"/>
          </a:p>
          <a:p>
            <a:r>
              <a:rPr lang="en-US" b="1" dirty="0"/>
              <a:t>When to Use This Approach?</a:t>
            </a:r>
          </a:p>
          <a:p>
            <a:pPr marL="628650" lvl="1" indent="-171450">
              <a:buFont typeface="Arial" panose="020B0604020202020204" pitchFamily="34" charset="0"/>
              <a:buChar char="•"/>
            </a:pPr>
            <a:r>
              <a:rPr lang="en-US" dirty="0"/>
              <a:t>This is a </a:t>
            </a:r>
            <a:r>
              <a:rPr lang="en-US" b="1" dirty="0"/>
              <a:t>multi-threaded server model</a:t>
            </a:r>
            <a:r>
              <a:rPr lang="en-US" dirty="0"/>
              <a:t>, useful for </a:t>
            </a:r>
            <a:r>
              <a:rPr lang="en-US" b="1" dirty="0"/>
              <a:t>handling multiple client connections in parallel</a:t>
            </a:r>
            <a:r>
              <a:rPr lang="en-US" dirty="0"/>
              <a:t>.</a:t>
            </a:r>
          </a:p>
          <a:p>
            <a:pPr marL="628650" lvl="1" indent="-171450">
              <a:buFont typeface="Arial" panose="020B0604020202020204" pitchFamily="34" charset="0"/>
              <a:buChar char="•"/>
            </a:pPr>
            <a:r>
              <a:rPr lang="en-US" dirty="0"/>
              <a:t>Suitable when requests involve </a:t>
            </a:r>
            <a:r>
              <a:rPr lang="en-US" b="1" dirty="0"/>
              <a:t>CPU-intensive tasks</a:t>
            </a:r>
            <a:r>
              <a:rPr lang="en-US" dirty="0"/>
              <a:t> and </a:t>
            </a:r>
            <a:r>
              <a:rPr lang="en-US" b="1" dirty="0"/>
              <a:t>multi-core processors</a:t>
            </a:r>
            <a:r>
              <a:rPr lang="en-US" dirty="0"/>
              <a:t> can be utilized efficiently.</a:t>
            </a:r>
          </a:p>
          <a:p>
            <a:pPr marL="457200" lvl="1" indent="0">
              <a:buFont typeface="+mj-lt"/>
              <a:buNone/>
            </a:pPr>
            <a:endParaRPr lang="en-US" dirty="0"/>
          </a:p>
          <a:p>
            <a:endParaRPr lang="en-US" dirty="0"/>
          </a:p>
        </p:txBody>
      </p:sp>
    </p:spTree>
    <p:extLst>
      <p:ext uri="{BB962C8B-B14F-4D97-AF65-F5344CB8AC3E}">
        <p14:creationId xmlns:p14="http://schemas.microsoft.com/office/powerpoint/2010/main" val="4169023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CD3EA5CC-3135-45FD-92CE-53842E5BE517}" type="slidenum">
              <a:rPr lang="en-US" smtClean="0"/>
              <a:pPr defTabSz="964907"/>
              <a:t>25</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p:spPr>
        <p:txBody>
          <a:bodyPr/>
          <a:lstStyle/>
          <a:p>
            <a:pPr>
              <a:spcBef>
                <a:spcPts val="597"/>
              </a:spcBef>
              <a:spcAft>
                <a:spcPts val="597"/>
              </a:spcAft>
            </a:pPr>
            <a:r>
              <a:rPr lang="en-US" dirty="0"/>
              <a:t>Here is another server example, a database server handling multiple clients. The single-threaded approach to dealing with these requests is to handle them sequentially or to multiplex them explicitly. The former approach would be unfair to quick requests occurring behind lengthy requests, and the latter would require fairly complex and error-prone code.</a:t>
            </a:r>
          </a:p>
        </p:txBody>
      </p:sp>
    </p:spTree>
    <p:extLst>
      <p:ext uri="{BB962C8B-B14F-4D97-AF65-F5344CB8AC3E}">
        <p14:creationId xmlns:p14="http://schemas.microsoft.com/office/powerpoint/2010/main" val="1332422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
          <p:cNvSpPr>
            <a:spLocks noGrp="1" noRot="1" noChangeAspect="1" noChangeArrowheads="1" noTextEdit="1"/>
          </p:cNvSpPr>
          <p:nvPr>
            <p:ph type="sldImg"/>
          </p:nvPr>
        </p:nvSpPr>
        <p:spPr>
          <a:ln/>
        </p:spPr>
      </p:sp>
      <p:sp>
        <p:nvSpPr>
          <p:cNvPr id="65540" name="Rectangle 5"/>
          <p:cNvSpPr>
            <a:spLocks noGrp="1" noChangeArrowheads="1"/>
          </p:cNvSpPr>
          <p:nvPr>
            <p:ph type="body" idx="1"/>
          </p:nvPr>
        </p:nvSpPr>
        <p:spPr>
          <a:noFill/>
          <a:ln w="9525"/>
        </p:spPr>
        <p:txBody>
          <a:bodyPr/>
          <a:lstStyle/>
          <a:p>
            <a:r>
              <a:rPr lang="en-US" dirty="0"/>
              <a:t>An obvious limitation of the </a:t>
            </a:r>
            <a:r>
              <a:rPr lang="en-US" i="1" dirty="0" err="1"/>
              <a:t>pthread_create</a:t>
            </a:r>
            <a:r>
              <a:rPr lang="en-US" dirty="0"/>
              <a:t> interface is that one can pass only a single argument to the first procedure of the new thread. In this example, we are trying to supply code for the </a:t>
            </a:r>
            <a:r>
              <a:rPr lang="en-US" dirty="0" err="1"/>
              <a:t>rlogind</a:t>
            </a:r>
            <a:r>
              <a:rPr lang="en-US" dirty="0"/>
              <a:t> example of the previous module, but we run into a problem when we try to pass two parameters to each of the two threads.</a:t>
            </a:r>
          </a:p>
          <a:p>
            <a:r>
              <a:rPr lang="en-US" dirty="0"/>
              <a:t>A further issue is synchronization with the termination of a thread. For a number of reasons we’ll find it necessary for a thread to be able to suspend its execution until another thread has terminated.</a:t>
            </a:r>
          </a:p>
        </p:txBody>
      </p:sp>
    </p:spTree>
    <p:extLst>
      <p:ext uri="{BB962C8B-B14F-4D97-AF65-F5344CB8AC3E}">
        <p14:creationId xmlns:p14="http://schemas.microsoft.com/office/powerpoint/2010/main" val="4167106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a:spLocks noGrp="1" noRot="1" noChangeAspect="1" noChangeArrowheads="1" noTextEdit="1"/>
          </p:cNvSpPr>
          <p:nvPr>
            <p:ph type="sldImg"/>
          </p:nvPr>
        </p:nvSpPr>
        <p:spPr>
          <a:ln/>
        </p:spPr>
      </p:sp>
      <p:sp>
        <p:nvSpPr>
          <p:cNvPr id="66564" name="Rectangle 5"/>
          <p:cNvSpPr>
            <a:spLocks noGrp="1" noChangeArrowheads="1"/>
          </p:cNvSpPr>
          <p:nvPr>
            <p:ph type="body" idx="1"/>
          </p:nvPr>
        </p:nvSpPr>
        <p:spPr>
          <a:noFill/>
          <a:ln w="9525"/>
        </p:spPr>
        <p:txBody>
          <a:bodyPr/>
          <a:lstStyle/>
          <a:p>
            <a:r>
              <a:rPr lang="en-US"/>
              <a:t>To pass more than one argument to the first procedure of a thread, we must somehow encode multiple arguments as one. Here we pack two arguments into a structure, then pass the pointer to the structure. This technique at least does not produce any compile-time errors, but it has a potential serious problem.</a:t>
            </a:r>
          </a:p>
        </p:txBody>
      </p:sp>
    </p:spTree>
    <p:extLst>
      <p:ext uri="{BB962C8B-B14F-4D97-AF65-F5344CB8AC3E}">
        <p14:creationId xmlns:p14="http://schemas.microsoft.com/office/powerpoint/2010/main" val="3961853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4"/>
          <p:cNvSpPr>
            <a:spLocks noGrp="1" noRot="1" noChangeAspect="1" noChangeArrowheads="1" noTextEdit="1"/>
          </p:cNvSpPr>
          <p:nvPr>
            <p:ph type="sldImg"/>
          </p:nvPr>
        </p:nvSpPr>
        <p:spPr>
          <a:ln/>
        </p:spPr>
      </p:sp>
      <p:sp>
        <p:nvSpPr>
          <p:cNvPr id="67588" name="Rectangle 5"/>
          <p:cNvSpPr>
            <a:spLocks noGrp="1" noChangeArrowheads="1"/>
          </p:cNvSpPr>
          <p:nvPr>
            <p:ph type="body" idx="1"/>
          </p:nvPr>
        </p:nvSpPr>
        <p:spPr>
          <a:noFill/>
          <a:ln w="9525"/>
        </p:spPr>
        <p:txBody>
          <a:bodyPr/>
          <a:lstStyle/>
          <a:p>
            <a:r>
              <a:rPr lang="en-US" dirty="0"/>
              <a:t>In the previous example, the </a:t>
            </a:r>
            <a:r>
              <a:rPr lang="en-US" i="1" dirty="0"/>
              <a:t>in</a:t>
            </a:r>
            <a:r>
              <a:rPr lang="en-US" dirty="0"/>
              <a:t> and </a:t>
            </a:r>
            <a:r>
              <a:rPr lang="en-US" i="1" dirty="0"/>
              <a:t>out</a:t>
            </a:r>
            <a:r>
              <a:rPr lang="en-US" dirty="0"/>
              <a:t> structures are local variables of the “mainline” thread. Their addresses are passed to new threads. If the mainline thread returns from its </a:t>
            </a:r>
            <a:r>
              <a:rPr lang="en-US" dirty="0" err="1"/>
              <a:t>rlogind</a:t>
            </a:r>
            <a:r>
              <a:rPr lang="en-US" dirty="0"/>
              <a:t> procedure before the new threads terminate, there is the danger that the new threads may dereference their argument pointers into storage locations that are no longer active. This would cause a serious runtime problem that might be difficult to track down.</a:t>
            </a:r>
          </a:p>
          <a:p>
            <a:r>
              <a:rPr lang="en-US" dirty="0"/>
              <a:t>However, if we can guarantee that the mainline thread does not return from </a:t>
            </a:r>
            <a:r>
              <a:rPr lang="en-US" dirty="0" err="1"/>
              <a:t>rlogind</a:t>
            </a:r>
            <a:r>
              <a:rPr lang="en-US" dirty="0"/>
              <a:t> until after the new threads have terminated, then our means for passing multiple arguments is safe. In the example above, the mainline thread places calls to </a:t>
            </a:r>
            <a:r>
              <a:rPr lang="en-US" i="1" dirty="0" err="1"/>
              <a:t>pthread_join</a:t>
            </a:r>
            <a:r>
              <a:rPr lang="en-US" dirty="0"/>
              <a:t>, which does not return until the thread mentioned as its first argument has terminated. Thus the mainline thread waits until the new threads terminate and then returns from </a:t>
            </a:r>
            <a:r>
              <a:rPr lang="en-US" dirty="0" err="1"/>
              <a:t>rlogind</a:t>
            </a:r>
            <a:r>
              <a:rPr lang="en-US" dirty="0"/>
              <a:t>.</a:t>
            </a:r>
          </a:p>
          <a:p>
            <a:endParaRPr lang="en-US" dirty="0"/>
          </a:p>
          <a:p>
            <a:pPr marL="171450" indent="-171450">
              <a:buFont typeface="Arial" panose="020B0604020202020204" pitchFamily="34" charset="0"/>
              <a:buChar char="•"/>
            </a:pPr>
            <a:r>
              <a:rPr lang="en-US" dirty="0"/>
              <a:t>Placing </a:t>
            </a:r>
            <a:r>
              <a:rPr lang="en-US" dirty="0" err="1"/>
              <a:t>pthread_join</a:t>
            </a:r>
            <a:r>
              <a:rPr lang="en-US" dirty="0"/>
              <a:t>() at the end </a:t>
            </a:r>
            <a:r>
              <a:rPr lang="en-US" b="1" dirty="0"/>
              <a:t>keeps the main thread alive</a:t>
            </a:r>
            <a:r>
              <a:rPr lang="en-US" dirty="0"/>
              <a:t> and </a:t>
            </a:r>
            <a:r>
              <a:rPr lang="en-US" b="1" dirty="0"/>
              <a:t>ensures proper execution</a:t>
            </a:r>
            <a:r>
              <a:rPr lang="en-US" dirty="0"/>
              <a:t> of both worker threads before the program exits. </a:t>
            </a:r>
          </a:p>
        </p:txBody>
      </p:sp>
    </p:spTree>
    <p:extLst>
      <p:ext uri="{BB962C8B-B14F-4D97-AF65-F5344CB8AC3E}">
        <p14:creationId xmlns:p14="http://schemas.microsoft.com/office/powerpoint/2010/main" val="2375709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t>II</a:t>
            </a:r>
            <a:r>
              <a:rPr lang="en-US">
                <a:cs typeface="Arial" charset="0"/>
              </a:rPr>
              <a:t>–</a:t>
            </a:r>
            <a:fld id="{EBEA5D94-A9F8-4E69-AE92-CB3D502D8472}" type="slidenum">
              <a:rPr lang="en-US"/>
              <a:pPr/>
              <a:t>29</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baseline="0" dirty="0"/>
          </a:p>
        </p:txBody>
      </p:sp>
    </p:spTree>
    <p:extLst>
      <p:ext uri="{BB962C8B-B14F-4D97-AF65-F5344CB8AC3E}">
        <p14:creationId xmlns:p14="http://schemas.microsoft.com/office/powerpoint/2010/main" val="3399616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p:cNvSpPr>
            <a:spLocks noGrp="1" noRot="1" noChangeAspect="1" noChangeArrowheads="1" noTextEdit="1"/>
          </p:cNvSpPr>
          <p:nvPr>
            <p:ph type="sldImg"/>
          </p:nvPr>
        </p:nvSpPr>
        <p:spPr>
          <a:ln/>
        </p:spPr>
      </p:sp>
      <p:sp>
        <p:nvSpPr>
          <p:cNvPr id="68612" name="Rectangle 5"/>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210313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4"/>
          <p:cNvSpPr>
            <a:spLocks noGrp="1" noRot="1" noChangeAspect="1" noChangeArrowheads="1" noTextEdit="1"/>
          </p:cNvSpPr>
          <p:nvPr>
            <p:ph type="sldImg"/>
          </p:nvPr>
        </p:nvSpPr>
        <p:spPr>
          <a:ln/>
        </p:spPr>
      </p:sp>
      <p:sp>
        <p:nvSpPr>
          <p:cNvPr id="70660" name="Rectangle 5"/>
          <p:cNvSpPr>
            <a:spLocks noGrp="1" noChangeArrowheads="1"/>
          </p:cNvSpPr>
          <p:nvPr>
            <p:ph type="body" idx="1"/>
          </p:nvPr>
        </p:nvSpPr>
        <p:spPr>
          <a:noFill/>
          <a:ln w="9525"/>
        </p:spPr>
        <p:txBody>
          <a:bodyPr/>
          <a:lstStyle/>
          <a:p>
            <a:r>
              <a:rPr lang="en-US" dirty="0"/>
              <a:t>Thread</a:t>
            </a:r>
            <a:r>
              <a:rPr lang="en-US" baseline="0" dirty="0"/>
              <a:t> state (TCB) is stored until the thread is cleaned-up. Normally this occurs after a join. (A thread may have terminated before its creator can </a:t>
            </a:r>
            <a:r>
              <a:rPr lang="en-US" baseline="0"/>
              <a:t>call join.)</a:t>
            </a:r>
          </a:p>
          <a:p>
            <a:endParaRPr lang="en-US"/>
          </a:p>
          <a:p>
            <a:r>
              <a:rPr lang="en-US" dirty="0"/>
              <a:t>Detached</a:t>
            </a:r>
            <a:r>
              <a:rPr lang="en-US" baseline="0" dirty="0"/>
              <a:t>: "I am interested in starting this thread, but I am not interested in joining it. Please perform any </a:t>
            </a:r>
            <a:r>
              <a:rPr lang="en-US" baseline="0" dirty="0" err="1"/>
              <a:t>clean-up</a:t>
            </a:r>
            <a:r>
              <a:rPr lang="en-US" baseline="0" dirty="0"/>
              <a:t> action for me, once the thread has terminated."</a:t>
            </a:r>
            <a:endParaRPr lang="en-US" dirty="0"/>
          </a:p>
        </p:txBody>
      </p:sp>
    </p:spTree>
    <p:extLst>
      <p:ext uri="{BB962C8B-B14F-4D97-AF65-F5344CB8AC3E}">
        <p14:creationId xmlns:p14="http://schemas.microsoft.com/office/powerpoint/2010/main" val="591398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p:cNvSpPr>
            <a:spLocks noGrp="1" noRot="1" noChangeAspect="1" noChangeArrowheads="1" noTextEdit="1"/>
          </p:cNvSpPr>
          <p:nvPr>
            <p:ph type="sldImg"/>
          </p:nvPr>
        </p:nvSpPr>
        <p:spPr>
          <a:ln/>
        </p:spPr>
      </p:sp>
      <p:sp>
        <p:nvSpPr>
          <p:cNvPr id="72708" name="Rectangle 5"/>
          <p:cNvSpPr>
            <a:spLocks noGrp="1" noChangeArrowheads="1"/>
          </p:cNvSpPr>
          <p:nvPr>
            <p:ph type="body" idx="1"/>
          </p:nvPr>
        </p:nvSpPr>
        <p:spPr>
          <a:noFill/>
          <a:ln w="9525"/>
        </p:spPr>
        <p:txBody>
          <a:bodyPr/>
          <a:lstStyle/>
          <a:p>
            <a:r>
              <a:rPr lang="en-US" dirty="0"/>
              <a:t>A number of properties of a thread can be specified via the attributes argument when the thread is created. Some of these properties are specified as part of the POSIX specification, others are left up to the implementation. By burying them inside the attributes structure, we make it straightforward to add new types of properties to threads without having to complicate the parameter list of </a:t>
            </a:r>
            <a:r>
              <a:rPr lang="en-US" i="1" dirty="0" err="1"/>
              <a:t>pthread_create</a:t>
            </a:r>
            <a:r>
              <a:rPr lang="en-US" dirty="0"/>
              <a:t>. To set up an attributes structure, one must call </a:t>
            </a:r>
            <a:r>
              <a:rPr lang="en-US" i="1" dirty="0" err="1"/>
              <a:t>pthread_attr_init</a:t>
            </a:r>
            <a:r>
              <a:rPr lang="en-US" dirty="0"/>
              <a:t>. As seen in the next slide, one then specifies certain properties, or attributes, of threads. One can then use the attributes structure as an argument to the creation of any number of threads.</a:t>
            </a:r>
          </a:p>
          <a:p>
            <a:r>
              <a:rPr lang="en-US" dirty="0"/>
              <a:t>Note that the attributes structure only affects the thread when it is created. Modifying an attributes structure has no effect on already-created threads, but only on threads created subsequently with this structure as the attributes argument.</a:t>
            </a:r>
          </a:p>
          <a:p>
            <a:r>
              <a:rPr lang="en-US" dirty="0"/>
              <a:t>Storage may be allocated as a side effect of calling </a:t>
            </a:r>
            <a:r>
              <a:rPr lang="en-US" i="1" dirty="0" err="1"/>
              <a:t>pthread_attr_init</a:t>
            </a:r>
            <a:r>
              <a:rPr lang="en-US" dirty="0"/>
              <a:t>. To ensure that it is freed, call </a:t>
            </a:r>
            <a:r>
              <a:rPr lang="en-US" i="1" dirty="0" err="1"/>
              <a:t>pthread_attr_destroy</a:t>
            </a:r>
            <a:r>
              <a:rPr lang="en-US" dirty="0"/>
              <a:t> with the attributes structure as argument. Note that if the attributes structure goes out of scope, not all storage associated with it is necessarily released—to release this storage you must call </a:t>
            </a:r>
            <a:r>
              <a:rPr lang="en-US" i="1" dirty="0" err="1"/>
              <a:t>pthread_attr_destroy</a:t>
            </a:r>
            <a:r>
              <a:rPr lang="en-US" dirty="0"/>
              <a:t>.</a:t>
            </a:r>
          </a:p>
        </p:txBody>
      </p:sp>
    </p:spTree>
    <p:extLst>
      <p:ext uri="{BB962C8B-B14F-4D97-AF65-F5344CB8AC3E}">
        <p14:creationId xmlns:p14="http://schemas.microsoft.com/office/powerpoint/2010/main" val="274318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29D113BE-C709-41B2-9747-87AC52DF364E}" type="slidenum">
              <a:rPr lang="en-US" smtClean="0"/>
              <a:pPr defTabSz="964907"/>
              <a:t>3</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w="9525"/>
        </p:spPr>
        <p:txBody>
          <a:bodyPr/>
          <a:lstStyle/>
          <a:p>
            <a:pPr>
              <a:spcBef>
                <a:spcPts val="597"/>
              </a:spcBef>
              <a:spcAft>
                <a:spcPts val="597"/>
              </a:spcAft>
            </a:pPr>
            <a:r>
              <a:rPr lang="en-US" dirty="0"/>
              <a:t>A </a:t>
            </a:r>
            <a:r>
              <a:rPr lang="en-US" i="1" dirty="0"/>
              <a:t>thread</a:t>
            </a:r>
            <a:r>
              <a:rPr lang="en-US" dirty="0"/>
              <a:t> is the abstraction of a processor—it is a </a:t>
            </a:r>
            <a:r>
              <a:rPr lang="en-US" i="1" dirty="0"/>
              <a:t>thread of control</a:t>
            </a:r>
            <a:r>
              <a:rPr lang="en-US" dirty="0"/>
              <a:t>. We are accustomed to writing single-threaded programs and to having multiple single-threaded programs running on our computers. Why does one want multiple threads running in the same program? Putting it only somewhat over-dramatically, programming with multiple threads is a powerful paradigm. (One is tempted to say “new paradigm,” but the concept has been around since at least the 1960s—though only recently has it received serious vendor support.)</a:t>
            </a:r>
          </a:p>
          <a:p>
            <a:pPr>
              <a:spcAft>
                <a:spcPts val="597"/>
              </a:spcAft>
            </a:pPr>
            <a:r>
              <a:rPr lang="en-US" dirty="0"/>
              <a:t>So, what is so special about this paradigm? Programming with threads is a natural means for dealing with </a:t>
            </a:r>
            <a:r>
              <a:rPr lang="en-US" i="1" dirty="0"/>
              <a:t>concurrency</a:t>
            </a:r>
            <a:r>
              <a:rPr lang="en-US" dirty="0"/>
              <a:t>. As we will see, concurrency comes up in numerous situations. A common misconception is that it is a useful concept only on multiprocessors. </a:t>
            </a:r>
            <a:r>
              <a:rPr lang="en-US" b="1" dirty="0"/>
              <a:t>Threads do allow us to exploit the features of a multiprocessor, but they are equally useful on </a:t>
            </a:r>
            <a:r>
              <a:rPr lang="en-US" b="1" dirty="0" err="1"/>
              <a:t>uniprocessors</a:t>
            </a:r>
            <a:r>
              <a:rPr lang="en-US" dirty="0"/>
              <a:t>—in many instances a multithreaded solution to a problem is simpler to write, simpler to understand, and simpler to debug than a single-threaded solution to the same problem.</a:t>
            </a:r>
          </a:p>
        </p:txBody>
      </p:sp>
    </p:spTree>
    <p:extLst>
      <p:ext uri="{BB962C8B-B14F-4D97-AF65-F5344CB8AC3E}">
        <p14:creationId xmlns:p14="http://schemas.microsoft.com/office/powerpoint/2010/main" val="1561451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
          <p:cNvSpPr>
            <a:spLocks noGrp="1" noRot="1" noChangeAspect="1" noChangeArrowheads="1" noTextEdit="1"/>
          </p:cNvSpPr>
          <p:nvPr>
            <p:ph type="sldImg"/>
          </p:nvPr>
        </p:nvSpPr>
        <p:spPr>
          <a:ln/>
        </p:spPr>
      </p:sp>
      <p:sp>
        <p:nvSpPr>
          <p:cNvPr id="73732" name="Rectangle 5"/>
          <p:cNvSpPr>
            <a:spLocks noGrp="1" noChangeArrowheads="1"/>
          </p:cNvSpPr>
          <p:nvPr>
            <p:ph type="body" idx="1"/>
          </p:nvPr>
        </p:nvSpPr>
        <p:spPr>
          <a:noFill/>
          <a:ln w="9525"/>
        </p:spPr>
        <p:txBody>
          <a:bodyPr/>
          <a:lstStyle/>
          <a:p>
            <a:r>
              <a:rPr lang="en-US" dirty="0"/>
              <a:t>Among the attributes that can be specified is a thread’s stack size. The default attributes structure specifies a stack size that is probably good enough for “most” applications. How big is it? The default stack size is not mandated by POSIX. In Digital Unix 4.0, the default stack size is 21,120 bytes, while in Solaris it is one megabyte. To establish a different stack size, use the </a:t>
            </a:r>
            <a:r>
              <a:rPr lang="en-US" i="1" dirty="0" err="1"/>
              <a:t>pthread_attr_setstacksize</a:t>
            </a:r>
            <a:r>
              <a:rPr lang="en-US" dirty="0"/>
              <a:t> routine, as shown in the slide.</a:t>
            </a:r>
          </a:p>
          <a:p>
            <a:r>
              <a:rPr lang="en-US" dirty="0"/>
              <a:t>How large a stack is necessary? The answer, of course, is that it depends. If the stack size is too small, there is the danger that a thread will attempt to overwrite the end of its stack. There is no problem with specifying too large a stack, except that, on a 32-bit machine, one should be careful about using up too much address space (one thousand threads, each with a megabyte stack, use a fair portion of the address space).</a:t>
            </a:r>
          </a:p>
          <a:p>
            <a:endParaRPr lang="en-US" dirty="0"/>
          </a:p>
          <a:p>
            <a:r>
              <a:rPr lang="en-US" dirty="0"/>
              <a:t>More attributes: </a:t>
            </a:r>
          </a:p>
          <a:p>
            <a:pPr marL="171450" indent="-171450">
              <a:buFontTx/>
              <a:buChar char="•"/>
            </a:pPr>
            <a:r>
              <a:rPr lang="en-US" dirty="0"/>
              <a:t>scope (bound</a:t>
            </a:r>
            <a:r>
              <a:rPr lang="en-US" baseline="0" dirty="0"/>
              <a:t> to a process? or not? -- equivalently, is the thread an LWP?)</a:t>
            </a:r>
          </a:p>
          <a:p>
            <a:pPr marL="171450" indent="-171450">
              <a:buFontTx/>
              <a:buChar char="•"/>
            </a:pPr>
            <a:r>
              <a:rPr lang="en-US" baseline="0" dirty="0" err="1"/>
              <a:t>detachstate</a:t>
            </a:r>
            <a:r>
              <a:rPr lang="en-US" baseline="0" dirty="0"/>
              <a:t> (after thread terminates, is exit status and thread itself preserved?); </a:t>
            </a:r>
          </a:p>
          <a:p>
            <a:pPr marL="171450" indent="-171450">
              <a:buFontTx/>
              <a:buChar char="•"/>
            </a:pPr>
            <a:r>
              <a:rPr lang="en-US" baseline="0" dirty="0" err="1"/>
              <a:t>stackaddr</a:t>
            </a:r>
            <a:r>
              <a:rPr lang="en-US" baseline="0" dirty="0"/>
              <a:t> (is the location of the thread's stack specifically assigned?);</a:t>
            </a:r>
          </a:p>
          <a:p>
            <a:pPr marL="171450" indent="-171450">
              <a:buFontTx/>
              <a:buChar char="•"/>
            </a:pPr>
            <a:r>
              <a:rPr lang="en-US" baseline="0" dirty="0" err="1"/>
              <a:t>stacksize</a:t>
            </a:r>
            <a:r>
              <a:rPr lang="en-US" baseline="0" dirty="0"/>
              <a:t> (above); </a:t>
            </a:r>
          </a:p>
          <a:p>
            <a:pPr marL="171450" indent="-171450">
              <a:buFontTx/>
              <a:buChar char="•"/>
            </a:pPr>
            <a:r>
              <a:rPr lang="en-US" baseline="0" dirty="0" err="1"/>
              <a:t>inheritsched</a:t>
            </a:r>
            <a:r>
              <a:rPr lang="en-US" baseline="0" dirty="0"/>
              <a:t> (does the thread inherit its parent's scheduling priority?); </a:t>
            </a:r>
          </a:p>
          <a:p>
            <a:pPr marL="171450" indent="-171450">
              <a:buFontTx/>
              <a:buChar char="•"/>
            </a:pPr>
            <a:r>
              <a:rPr lang="en-US" baseline="0" dirty="0" err="1"/>
              <a:t>schedpolicy</a:t>
            </a:r>
            <a:r>
              <a:rPr lang="en-US" baseline="0" dirty="0"/>
              <a:t> (only used in Solaris)</a:t>
            </a:r>
            <a:endParaRPr lang="en-US" dirty="0"/>
          </a:p>
        </p:txBody>
      </p:sp>
    </p:spTree>
    <p:extLst>
      <p:ext uri="{BB962C8B-B14F-4D97-AF65-F5344CB8AC3E}">
        <p14:creationId xmlns:p14="http://schemas.microsoft.com/office/powerpoint/2010/main" val="2304276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t>II</a:t>
            </a:r>
            <a:r>
              <a:rPr lang="en-US">
                <a:cs typeface="Arial" charset="0"/>
              </a:rPr>
              <a:t>–</a:t>
            </a:r>
            <a:fld id="{EBEA5D94-A9F8-4E69-AE92-CB3D502D8472}" type="slidenum">
              <a:rPr lang="en-US"/>
              <a:pPr/>
              <a:t>34</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baseline="0" dirty="0"/>
              <a:t>v</a:t>
            </a:r>
          </a:p>
        </p:txBody>
      </p:sp>
    </p:spTree>
    <p:extLst>
      <p:ext uri="{BB962C8B-B14F-4D97-AF65-F5344CB8AC3E}">
        <p14:creationId xmlns:p14="http://schemas.microsoft.com/office/powerpoint/2010/main" val="2573230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51BFF1FE-62C0-354E-962A-B6C4C803A3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E32330-29F1-4744-B8DE-6F67F471EA12}" type="slidenum">
              <a:rPr lang="en-US" altLang="en-US">
                <a:latin typeface="Helvetica" pitchFamily="2" charset="0"/>
              </a:rPr>
              <a:pPr/>
              <a:t>35</a:t>
            </a:fld>
            <a:endParaRPr lang="en-US" altLang="en-US">
              <a:latin typeface="Helvetica" pitchFamily="2" charset="0"/>
            </a:endParaRPr>
          </a:p>
        </p:txBody>
      </p:sp>
      <p:sp>
        <p:nvSpPr>
          <p:cNvPr id="61443" name="Rectangle 2">
            <a:extLst>
              <a:ext uri="{FF2B5EF4-FFF2-40B4-BE49-F238E27FC236}">
                <a16:creationId xmlns:a16="http://schemas.microsoft.com/office/drawing/2014/main" id="{5D944053-6105-B149-B383-4FA3C1784BF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DB2A1706-623F-FF43-81A0-12868F62B3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78337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1CDCFAC-0EEE-114A-B737-1D3534D9AE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5AC004-9300-CD40-B993-94B3AF1BFF10}" type="slidenum">
              <a:rPr lang="en-US" altLang="en-US">
                <a:latin typeface="Helvetica" pitchFamily="2" charset="0"/>
              </a:rPr>
              <a:pPr/>
              <a:t>36</a:t>
            </a:fld>
            <a:endParaRPr lang="en-US" altLang="en-US">
              <a:latin typeface="Helvetica" pitchFamily="2" charset="0"/>
            </a:endParaRPr>
          </a:p>
        </p:txBody>
      </p:sp>
      <p:sp>
        <p:nvSpPr>
          <p:cNvPr id="62467" name="Rectangle 2">
            <a:extLst>
              <a:ext uri="{FF2B5EF4-FFF2-40B4-BE49-F238E27FC236}">
                <a16:creationId xmlns:a16="http://schemas.microsoft.com/office/drawing/2014/main" id="{1BD8914C-8BEF-004B-8CE9-27ED7AC2D0AC}"/>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FED89D3-7D9C-C847-8C3E-C6E53AE08E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00182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EDFFBFC7-4B0D-034D-8952-4A3D7F2A6E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0EE67A-09A2-BF44-AC5B-9E613DE09590}" type="slidenum">
              <a:rPr lang="en-US" altLang="en-US">
                <a:latin typeface="Helvetica" pitchFamily="2" charset="0"/>
              </a:rPr>
              <a:pPr/>
              <a:t>37</a:t>
            </a:fld>
            <a:endParaRPr lang="en-US" altLang="en-US">
              <a:latin typeface="Helvetica" pitchFamily="2" charset="0"/>
            </a:endParaRPr>
          </a:p>
        </p:txBody>
      </p:sp>
      <p:sp>
        <p:nvSpPr>
          <p:cNvPr id="63491" name="Rectangle 2">
            <a:extLst>
              <a:ext uri="{FF2B5EF4-FFF2-40B4-BE49-F238E27FC236}">
                <a16:creationId xmlns:a16="http://schemas.microsoft.com/office/drawing/2014/main" id="{FFA6E6C9-E552-4449-A853-D3A94AEEB20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4BABDC3-25F8-D844-9AC7-C90F2B2182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864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74A16D6-CA5F-2049-8CFC-744BEE1AA8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65EDDB-284F-A246-87D2-2B866E85D7D1}" type="slidenum">
              <a:rPr lang="en-US" altLang="en-US">
                <a:latin typeface="Helvetica" pitchFamily="2" charset="0"/>
              </a:rPr>
              <a:pPr/>
              <a:t>38</a:t>
            </a:fld>
            <a:endParaRPr lang="en-US" altLang="en-US">
              <a:latin typeface="Helvetica" pitchFamily="2" charset="0"/>
            </a:endParaRPr>
          </a:p>
        </p:txBody>
      </p:sp>
      <p:sp>
        <p:nvSpPr>
          <p:cNvPr id="64515" name="Rectangle 2">
            <a:extLst>
              <a:ext uri="{FF2B5EF4-FFF2-40B4-BE49-F238E27FC236}">
                <a16:creationId xmlns:a16="http://schemas.microsoft.com/office/drawing/2014/main" id="{C6271595-86D6-5A4E-BA7C-3CE9EE164F2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3F39293-1E11-2749-B929-007D0CC3DD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93157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2D1472E-5F54-9243-B663-18071A585D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1294C0-EF08-4A41-AE4F-DB192F42502E}" type="slidenum">
              <a:rPr lang="en-US" altLang="en-US">
                <a:latin typeface="Helvetica" pitchFamily="2" charset="0"/>
              </a:rPr>
              <a:pPr/>
              <a:t>39</a:t>
            </a:fld>
            <a:endParaRPr lang="en-US" altLang="en-US">
              <a:latin typeface="Helvetica" pitchFamily="2" charset="0"/>
            </a:endParaRPr>
          </a:p>
        </p:txBody>
      </p:sp>
      <p:sp>
        <p:nvSpPr>
          <p:cNvPr id="65539" name="Rectangle 2">
            <a:extLst>
              <a:ext uri="{FF2B5EF4-FFF2-40B4-BE49-F238E27FC236}">
                <a16:creationId xmlns:a16="http://schemas.microsoft.com/office/drawing/2014/main" id="{0C8ACDA7-4E88-794F-8BD4-A2C2CE8CAB46}"/>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156D7001-99D8-8146-B2B6-95ACABE43A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0055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60F0B6E-5D50-A749-83C5-0C19BDD3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9AD633-A90E-C640-B556-D4398C56E1C8}" type="slidenum">
              <a:rPr lang="en-US" altLang="en-US">
                <a:latin typeface="Helvetica" pitchFamily="2" charset="0"/>
              </a:rPr>
              <a:pPr/>
              <a:t>40</a:t>
            </a:fld>
            <a:endParaRPr lang="en-US" altLang="en-US">
              <a:latin typeface="Helvetica" pitchFamily="2" charset="0"/>
            </a:endParaRPr>
          </a:p>
        </p:txBody>
      </p:sp>
      <p:sp>
        <p:nvSpPr>
          <p:cNvPr id="66563" name="Rectangle 2">
            <a:extLst>
              <a:ext uri="{FF2B5EF4-FFF2-40B4-BE49-F238E27FC236}">
                <a16:creationId xmlns:a16="http://schemas.microsoft.com/office/drawing/2014/main" id="{75790610-EC04-8E41-A8F5-A6F401F05A6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2E4971FD-74E3-454C-9502-EC2E408F21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28435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2D2DC979-E938-8442-BFD0-2126C584D4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649FDE-0010-A243-ABF0-36193C67C9B4}" type="slidenum">
              <a:rPr lang="en-US" altLang="en-US">
                <a:latin typeface="Helvetica" pitchFamily="2" charset="0"/>
              </a:rPr>
              <a:pPr/>
              <a:t>41</a:t>
            </a:fld>
            <a:endParaRPr lang="en-US" altLang="en-US">
              <a:latin typeface="Helvetica" pitchFamily="2" charset="0"/>
            </a:endParaRPr>
          </a:p>
        </p:txBody>
      </p:sp>
      <p:sp>
        <p:nvSpPr>
          <p:cNvPr id="82947" name="Rectangle 2">
            <a:extLst>
              <a:ext uri="{FF2B5EF4-FFF2-40B4-BE49-F238E27FC236}">
                <a16:creationId xmlns:a16="http://schemas.microsoft.com/office/drawing/2014/main" id="{367A7DE7-FA9C-AF4E-9EA5-7FA6B35B9D8E}"/>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6D2E3D81-E19B-E148-AB24-CA6A7A37AC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43417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97E274E-E2EA-F147-8FA0-84761D74C2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AB24BC-BCA5-3644-8392-AFC5FF4E181C}" type="slidenum">
              <a:rPr lang="en-US" altLang="en-US">
                <a:latin typeface="Helvetica" pitchFamily="2" charset="0"/>
              </a:rPr>
              <a:pPr/>
              <a:t>42</a:t>
            </a:fld>
            <a:endParaRPr lang="en-US" altLang="en-US">
              <a:latin typeface="Helvetica" pitchFamily="2" charset="0"/>
            </a:endParaRPr>
          </a:p>
        </p:txBody>
      </p:sp>
      <p:sp>
        <p:nvSpPr>
          <p:cNvPr id="88067" name="Rectangle 2">
            <a:extLst>
              <a:ext uri="{FF2B5EF4-FFF2-40B4-BE49-F238E27FC236}">
                <a16:creationId xmlns:a16="http://schemas.microsoft.com/office/drawing/2014/main" id="{AF972721-ACA7-6341-B31A-BA17E2D134F6}"/>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CA46D65B-27F6-0846-9E47-C0E164DAF0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0832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091B8F-F81B-3747-B8B1-39E007F7A636}" type="slidenum">
              <a:rPr lang="en-US" smtClean="0"/>
              <a:pPr/>
              <a:t>4</a:t>
            </a:fld>
            <a:endParaRPr lang="en-US"/>
          </a:p>
        </p:txBody>
      </p:sp>
    </p:spTree>
    <p:extLst>
      <p:ext uri="{BB962C8B-B14F-4D97-AF65-F5344CB8AC3E}">
        <p14:creationId xmlns:p14="http://schemas.microsoft.com/office/powerpoint/2010/main" val="8958944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43</a:t>
            </a:fld>
            <a:endParaRPr lang="en-US"/>
          </a:p>
        </p:txBody>
      </p:sp>
    </p:spTree>
    <p:extLst>
      <p:ext uri="{BB962C8B-B14F-4D97-AF65-F5344CB8AC3E}">
        <p14:creationId xmlns:p14="http://schemas.microsoft.com/office/powerpoint/2010/main" val="292151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5</a:t>
            </a:fld>
            <a:endParaRPr lang="en-US"/>
          </a:p>
        </p:txBody>
      </p:sp>
    </p:spTree>
    <p:extLst>
      <p:ext uri="{BB962C8B-B14F-4D97-AF65-F5344CB8AC3E}">
        <p14:creationId xmlns:p14="http://schemas.microsoft.com/office/powerpoint/2010/main" val="46017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pPr defTabSz="964907"/>
            <a:r>
              <a:rPr lang="en-US" dirty="0"/>
              <a:t>I</a:t>
            </a:r>
            <a:r>
              <a:rPr lang="en-US" dirty="0">
                <a:latin typeface="Arial" charset="0"/>
                <a:cs typeface="Arial" charset="0"/>
              </a:rPr>
              <a:t>–</a:t>
            </a:r>
            <a:fld id="{FA79FB58-8F84-45E8-8D43-78B9FBF92EA8}" type="slidenum">
              <a:rPr lang="en-US" smtClean="0"/>
              <a:pPr defTabSz="964907"/>
              <a:t>7</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p:spPr>
        <p:txBody>
          <a:bodyPr/>
          <a:lstStyle/>
          <a:p>
            <a:pPr>
              <a:spcBef>
                <a:spcPts val="597"/>
              </a:spcBef>
              <a:spcAft>
                <a:spcPts val="597"/>
              </a:spcAft>
            </a:pPr>
            <a:r>
              <a:rPr lang="en-US" dirty="0"/>
              <a:t>For a simple example of a problem that is more easily solved with threads than without, let’s look at a server application, in particular, a remote login server.</a:t>
            </a:r>
          </a:p>
          <a:p>
            <a:endParaRPr lang="en-US" dirty="0"/>
          </a:p>
        </p:txBody>
      </p:sp>
    </p:spTree>
    <p:extLst>
      <p:ext uri="{BB962C8B-B14F-4D97-AF65-F5344CB8AC3E}">
        <p14:creationId xmlns:p14="http://schemas.microsoft.com/office/powerpoint/2010/main" val="344094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r>
              <a:rPr lang="en-US"/>
              <a:t>II</a:t>
            </a:r>
            <a:r>
              <a:rPr lang="en-US">
                <a:cs typeface="Arial" charset="0"/>
              </a:rPr>
              <a:t>–</a:t>
            </a:r>
            <a:fld id="{EBEA5D94-A9F8-4E69-AE92-CB3D502D8472}" type="slidenum">
              <a:rPr lang="en-US"/>
              <a:pPr/>
              <a:t>8</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baseline="0" dirty="0"/>
              <a:t>v</a:t>
            </a:r>
          </a:p>
        </p:txBody>
      </p:sp>
    </p:spTree>
    <p:extLst>
      <p:ext uri="{BB962C8B-B14F-4D97-AF65-F5344CB8AC3E}">
        <p14:creationId xmlns:p14="http://schemas.microsoft.com/office/powerpoint/2010/main" val="384388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9</a:t>
            </a:fld>
            <a:endParaRPr lang="en-US"/>
          </a:p>
        </p:txBody>
      </p:sp>
    </p:spTree>
    <p:extLst>
      <p:ext uri="{BB962C8B-B14F-4D97-AF65-F5344CB8AC3E}">
        <p14:creationId xmlns:p14="http://schemas.microsoft.com/office/powerpoint/2010/main" val="3296676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091B8F-F81B-3747-B8B1-39E007F7A636}" type="slidenum">
              <a:rPr lang="en-US" smtClean="0"/>
              <a:pPr/>
              <a:t>10</a:t>
            </a:fld>
            <a:endParaRPr lang="en-US"/>
          </a:p>
        </p:txBody>
      </p:sp>
    </p:spTree>
    <p:extLst>
      <p:ext uri="{BB962C8B-B14F-4D97-AF65-F5344CB8AC3E}">
        <p14:creationId xmlns:p14="http://schemas.microsoft.com/office/powerpoint/2010/main" val="328255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lvl1pPr algn="ctr">
              <a:defRPr>
                <a:latin typeface="Cambria" charset="0"/>
                <a:ea typeface="Cambria" charset="0"/>
                <a:cs typeface="Cambria" charset="0"/>
              </a:defRPr>
            </a:lvl1pPr>
          </a:lstStyle>
          <a:p>
            <a:r>
              <a:rPr lang="en-US"/>
              <a:t>Click to edit Master title style</a:t>
            </a:r>
            <a:endParaRPr lang="en-CA" dirty="0"/>
          </a:p>
        </p:txBody>
      </p:sp>
      <p:sp>
        <p:nvSpPr>
          <p:cNvPr id="3" name="Subtitle 2"/>
          <p:cNvSpPr>
            <a:spLocks noGrp="1"/>
          </p:cNvSpPr>
          <p:nvPr>
            <p:ph type="subTitle" idx="1"/>
          </p:nvPr>
        </p:nvSpPr>
        <p:spPr>
          <a:xfrm>
            <a:off x="1372321" y="3885528"/>
            <a:ext cx="6400800" cy="1752664"/>
          </a:xfrm>
        </p:spPr>
        <p:txBody>
          <a:bodyPr/>
          <a:lstStyle>
            <a:lvl1pPr marL="0" indent="0" algn="ctr">
              <a:buNone/>
              <a:defRPr>
                <a:latin typeface="Cambria" charset="0"/>
                <a:ea typeface="Cambria" charset="0"/>
                <a:cs typeface="Cambria" charset="0"/>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endParaRPr lang="en-CA" dirty="0"/>
          </a:p>
        </p:txBody>
      </p:sp>
    </p:spTree>
    <p:extLst>
      <p:ext uri="{BB962C8B-B14F-4D97-AF65-F5344CB8AC3E}">
        <p14:creationId xmlns:p14="http://schemas.microsoft.com/office/powerpoint/2010/main" val="208698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endParaRPr lang="en-CA"/>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endParaRPr lang="en-CA" noProof="0"/>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Tree>
    <p:extLst>
      <p:ext uri="{BB962C8B-B14F-4D97-AF65-F5344CB8AC3E}">
        <p14:creationId xmlns:p14="http://schemas.microsoft.com/office/powerpoint/2010/main" val="70779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331211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880" y="563099"/>
            <a:ext cx="2056320" cy="5563304"/>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81600" y="563099"/>
            <a:ext cx="6035040" cy="5563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5250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600" y="563100"/>
            <a:ext cx="8229600" cy="807924"/>
          </a:xfrm>
        </p:spPr>
        <p:txBody>
          <a:bodyPr/>
          <a:lstStyle>
            <a:lvl1pPr>
              <a:defRPr>
                <a:latin typeface="Cambria" charset="0"/>
                <a:ea typeface="Cambria" charset="0"/>
                <a:cs typeface="Cambria" charset="0"/>
              </a:defRPr>
            </a:lvl1pPr>
          </a:lstStyle>
          <a:p>
            <a:r>
              <a:rPr lang="en-US"/>
              <a:t>Click to edit Master title style</a:t>
            </a:r>
            <a:endParaRPr lang="en-CA"/>
          </a:p>
        </p:txBody>
      </p:sp>
      <p:sp>
        <p:nvSpPr>
          <p:cNvPr id="3" name="Text Placeholder 2"/>
          <p:cNvSpPr>
            <a:spLocks noGrp="1"/>
          </p:cNvSpPr>
          <p:nvPr>
            <p:ph type="body" sz="half" idx="1"/>
          </p:nvPr>
        </p:nvSpPr>
        <p:spPr>
          <a:xfrm>
            <a:off x="381601" y="1600008"/>
            <a:ext cx="4044960" cy="4526395"/>
          </a:xfrm>
        </p:spPr>
        <p:txBody>
          <a:bodyPr/>
          <a:lstStyle>
            <a:lvl1pPr>
              <a:defRPr>
                <a:latin typeface="Cambria" charset="0"/>
                <a:ea typeface="Cambria" charset="0"/>
                <a:cs typeface="Cambria" charset="0"/>
              </a:defRPr>
            </a:lvl1pPr>
            <a:lvl2pPr>
              <a:defRPr>
                <a:latin typeface="Cambria" charset="0"/>
                <a:ea typeface="Cambria" charset="0"/>
                <a:cs typeface="Cambria" charset="0"/>
              </a:defRPr>
            </a:lvl2pPr>
            <a:lvl3pPr>
              <a:defRPr>
                <a:latin typeface="Cambria" charset="0"/>
                <a:ea typeface="Cambria" charset="0"/>
                <a:cs typeface="Cambria" charset="0"/>
              </a:defRPr>
            </a:lvl3pPr>
            <a:lvl4pPr>
              <a:defRPr>
                <a:latin typeface="Cambria" charset="0"/>
                <a:ea typeface="Cambria" charset="0"/>
                <a:cs typeface="Cambria" charset="0"/>
              </a:defRPr>
            </a:lvl4pPr>
            <a:lvl5pPr>
              <a:defRPr>
                <a:latin typeface="Cambria" charset="0"/>
                <a:ea typeface="Cambria" charset="0"/>
                <a:cs typeface="Cambr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564800" y="1600008"/>
            <a:ext cx="4046400" cy="4526395"/>
          </a:xfrm>
        </p:spPr>
        <p:txBody>
          <a:bodyPr/>
          <a:lstStyle>
            <a:lvl1pPr>
              <a:defRPr>
                <a:latin typeface="Cambria" charset="0"/>
                <a:ea typeface="Cambria" charset="0"/>
                <a:cs typeface="Cambria" charset="0"/>
              </a:defRPr>
            </a:lvl1pPr>
            <a:lvl2pPr>
              <a:defRPr>
                <a:latin typeface="Cambria" charset="0"/>
                <a:ea typeface="Cambria" charset="0"/>
                <a:cs typeface="Cambria" charset="0"/>
              </a:defRPr>
            </a:lvl2pPr>
            <a:lvl3pPr>
              <a:defRPr>
                <a:latin typeface="Cambria" charset="0"/>
                <a:ea typeface="Cambria" charset="0"/>
                <a:cs typeface="Cambria" charset="0"/>
              </a:defRPr>
            </a:lvl3pPr>
            <a:lvl4pPr>
              <a:defRPr>
                <a:latin typeface="Cambria" charset="0"/>
                <a:ea typeface="Cambria" charset="0"/>
                <a:cs typeface="Cambria" charset="0"/>
              </a:defRPr>
            </a:lvl4pPr>
            <a:lvl5pPr>
              <a:defRPr>
                <a:latin typeface="Cambria" charset="0"/>
                <a:ea typeface="Cambria" charset="0"/>
                <a:cs typeface="Cambr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446481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600" y="563100"/>
            <a:ext cx="8229600" cy="807924"/>
          </a:xfrm>
        </p:spPr>
        <p:txBody>
          <a:bodyPr/>
          <a:lstStyle/>
          <a:p>
            <a:r>
              <a:rPr lang="en-US"/>
              <a:t>Click to edit Master title style</a:t>
            </a:r>
            <a:endParaRPr lang="en-CA"/>
          </a:p>
        </p:txBody>
      </p:sp>
      <p:sp>
        <p:nvSpPr>
          <p:cNvPr id="3" name="Content Placeholder 2"/>
          <p:cNvSpPr>
            <a:spLocks noGrp="1"/>
          </p:cNvSpPr>
          <p:nvPr>
            <p:ph sz="half" idx="1"/>
          </p:nvPr>
        </p:nvSpPr>
        <p:spPr>
          <a:xfrm>
            <a:off x="381600" y="1600008"/>
            <a:ext cx="8229600" cy="219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381600" y="3931613"/>
            <a:ext cx="8229600" cy="2194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6417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09F5-021C-6AC2-0D23-3FE8BCC228A8}"/>
              </a:ext>
            </a:extLst>
          </p:cNvPr>
          <p:cNvSpPr>
            <a:spLocks noGrp="1"/>
          </p:cNvSpPr>
          <p:nvPr>
            <p:ph type="title"/>
          </p:nvPr>
        </p:nvSpPr>
        <p:spPr/>
        <p:txBody>
          <a:body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5C862F81-76CB-308D-0CB8-FE979D49E2F2}"/>
              </a:ext>
            </a:extLst>
          </p:cNvPr>
          <p:cNvCxnSpPr/>
          <p:nvPr/>
        </p:nvCxnSpPr>
        <p:spPr bwMode="auto">
          <a:xfrm>
            <a:off x="212437" y="1232484"/>
            <a:ext cx="8626764" cy="0"/>
          </a:xfrm>
          <a:prstGeom prst="line">
            <a:avLst/>
          </a:prstGeom>
          <a:solidFill>
            <a:schemeClr val="accent1"/>
          </a:solidFill>
          <a:ln w="15875" cap="flat" cmpd="sng" algn="ctr">
            <a:solidFill>
              <a:srgbClr val="0099FF"/>
            </a:solidFill>
            <a:prstDash val="solid"/>
            <a:round/>
            <a:headEnd type="none" w="med" len="med"/>
            <a:tailEnd type="none" w="med" len="med"/>
          </a:ln>
          <a:effectLst/>
        </p:spPr>
      </p:cxnSp>
    </p:spTree>
    <p:extLst>
      <p:ext uri="{BB962C8B-B14F-4D97-AF65-F5344CB8AC3E}">
        <p14:creationId xmlns:p14="http://schemas.microsoft.com/office/powerpoint/2010/main" val="135703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600" y="378380"/>
            <a:ext cx="8229600" cy="807924"/>
          </a:xfrm>
        </p:spPr>
        <p:txBody>
          <a:bodyPr/>
          <a:lstStyle>
            <a:lvl1pPr>
              <a:defRPr>
                <a:latin typeface="Cambria" charset="0"/>
                <a:ea typeface="Cambria" charset="0"/>
                <a:cs typeface="Cambria" charset="0"/>
              </a:defRPr>
            </a:lvl1pPr>
          </a:lstStyle>
          <a:p>
            <a:r>
              <a:rPr lang="en-US"/>
              <a:t>Click to edit Master title style</a:t>
            </a:r>
            <a:endParaRPr lang="en-CA" dirty="0"/>
          </a:p>
        </p:txBody>
      </p:sp>
      <p:sp>
        <p:nvSpPr>
          <p:cNvPr id="3" name="Content Placeholder 2"/>
          <p:cNvSpPr>
            <a:spLocks noGrp="1"/>
          </p:cNvSpPr>
          <p:nvPr>
            <p:ph idx="1"/>
          </p:nvPr>
        </p:nvSpPr>
        <p:spPr/>
        <p:txBody>
          <a:bodyPr/>
          <a:lstStyle>
            <a:lvl1pPr>
              <a:defRPr>
                <a:latin typeface="Cambria" charset="0"/>
                <a:ea typeface="Cambria" charset="0"/>
                <a:cs typeface="Cambria" charset="0"/>
              </a:defRPr>
            </a:lvl1pPr>
            <a:lvl2pPr>
              <a:defRPr>
                <a:latin typeface="Cambria" charset="0"/>
                <a:ea typeface="Cambria" charset="0"/>
                <a:cs typeface="Cambria" charset="0"/>
              </a:defRPr>
            </a:lvl2pPr>
            <a:lvl3pPr>
              <a:defRPr>
                <a:latin typeface="Cambria" charset="0"/>
                <a:ea typeface="Cambria" charset="0"/>
                <a:cs typeface="Cambria" charset="0"/>
              </a:defRPr>
            </a:lvl3pPr>
            <a:lvl4pPr>
              <a:defRPr>
                <a:latin typeface="Cambria" charset="0"/>
                <a:ea typeface="Cambria" charset="0"/>
                <a:cs typeface="Cambria" charset="0"/>
              </a:defRPr>
            </a:lvl4pPr>
            <a:lvl5pPr>
              <a:defRPr>
                <a:latin typeface="Cambria" charset="0"/>
                <a:ea typeface="Cambria" charset="0"/>
                <a:cs typeface="Cambr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5" name="Straight Connector 4">
            <a:extLst>
              <a:ext uri="{FF2B5EF4-FFF2-40B4-BE49-F238E27FC236}">
                <a16:creationId xmlns:a16="http://schemas.microsoft.com/office/drawing/2014/main" id="{67C9218F-0E7C-EB84-8F67-5319FFB1D02B}"/>
              </a:ext>
            </a:extLst>
          </p:cNvPr>
          <p:cNvCxnSpPr/>
          <p:nvPr/>
        </p:nvCxnSpPr>
        <p:spPr bwMode="auto">
          <a:xfrm>
            <a:off x="193965" y="1241720"/>
            <a:ext cx="8626764" cy="0"/>
          </a:xfrm>
          <a:prstGeom prst="line">
            <a:avLst/>
          </a:prstGeom>
          <a:solidFill>
            <a:schemeClr val="accent1"/>
          </a:solidFill>
          <a:ln w="15875" cap="flat" cmpd="sng" algn="ctr">
            <a:solidFill>
              <a:srgbClr val="0099FF"/>
            </a:solidFill>
            <a:prstDash val="solid"/>
            <a:round/>
            <a:headEnd type="none" w="med" len="med"/>
            <a:tailEnd type="none" w="med" len="med"/>
          </a:ln>
          <a:effectLst/>
        </p:spPr>
      </p:cxnSp>
    </p:spTree>
    <p:extLst>
      <p:ext uri="{BB962C8B-B14F-4D97-AF65-F5344CB8AC3E}">
        <p14:creationId xmlns:p14="http://schemas.microsoft.com/office/powerpoint/2010/main" val="52126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endParaRPr lang="en-CA"/>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Tree>
    <p:extLst>
      <p:ext uri="{BB962C8B-B14F-4D97-AF65-F5344CB8AC3E}">
        <p14:creationId xmlns:p14="http://schemas.microsoft.com/office/powerpoint/2010/main" val="184952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charset="0"/>
                <a:ea typeface="Cambria" charset="0"/>
                <a:cs typeface="Cambria" charset="0"/>
              </a:defRPr>
            </a:lvl1pPr>
          </a:lstStyle>
          <a:p>
            <a:r>
              <a:rPr lang="en-US"/>
              <a:t>Click to edit Master title style</a:t>
            </a:r>
            <a:endParaRPr lang="en-CA" dirty="0"/>
          </a:p>
        </p:txBody>
      </p:sp>
      <p:sp>
        <p:nvSpPr>
          <p:cNvPr id="3" name="Content Placeholder 2"/>
          <p:cNvSpPr>
            <a:spLocks noGrp="1"/>
          </p:cNvSpPr>
          <p:nvPr>
            <p:ph sz="half" idx="1"/>
          </p:nvPr>
        </p:nvSpPr>
        <p:spPr>
          <a:xfrm>
            <a:off x="381601" y="1600008"/>
            <a:ext cx="4044960" cy="4526395"/>
          </a:xfrm>
        </p:spPr>
        <p:txBody>
          <a:bodyPr/>
          <a:lstStyle>
            <a:lvl1pPr>
              <a:defRPr sz="2500">
                <a:latin typeface="Cambria" charset="0"/>
                <a:ea typeface="Cambria" charset="0"/>
                <a:cs typeface="Cambria" charset="0"/>
              </a:defRPr>
            </a:lvl1pPr>
            <a:lvl2pPr>
              <a:defRPr sz="2200">
                <a:latin typeface="Cambria" charset="0"/>
                <a:ea typeface="Cambria" charset="0"/>
                <a:cs typeface="Cambria" charset="0"/>
              </a:defRPr>
            </a:lvl2pPr>
            <a:lvl3pPr>
              <a:defRPr sz="1800">
                <a:latin typeface="Cambria" charset="0"/>
                <a:ea typeface="Cambria" charset="0"/>
                <a:cs typeface="Cambria" charset="0"/>
              </a:defRPr>
            </a:lvl3pPr>
            <a:lvl4pPr>
              <a:defRPr sz="1600">
                <a:latin typeface="Cambria" charset="0"/>
                <a:ea typeface="Cambria" charset="0"/>
                <a:cs typeface="Cambria" charset="0"/>
              </a:defRPr>
            </a:lvl4pPr>
            <a:lvl5pPr>
              <a:defRPr sz="1600">
                <a:latin typeface="Cambria" charset="0"/>
                <a:ea typeface="Cambria" charset="0"/>
                <a:cs typeface="Cambria"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564800" y="1600008"/>
            <a:ext cx="4046400" cy="4526395"/>
          </a:xfrm>
        </p:spPr>
        <p:txBody>
          <a:bodyPr/>
          <a:lstStyle>
            <a:lvl1pPr>
              <a:defRPr sz="2500">
                <a:latin typeface="Cambria" charset="0"/>
                <a:ea typeface="Cambria" charset="0"/>
                <a:cs typeface="Cambria" charset="0"/>
              </a:defRPr>
            </a:lvl1pPr>
            <a:lvl2pPr>
              <a:defRPr sz="2200">
                <a:latin typeface="Cambria" charset="0"/>
                <a:ea typeface="Cambria" charset="0"/>
                <a:cs typeface="Cambria" charset="0"/>
              </a:defRPr>
            </a:lvl2pPr>
            <a:lvl3pPr>
              <a:defRPr sz="1800">
                <a:latin typeface="Cambria" charset="0"/>
                <a:ea typeface="Cambria" charset="0"/>
                <a:cs typeface="Cambria" charset="0"/>
              </a:defRPr>
            </a:lvl3pPr>
            <a:lvl4pPr>
              <a:defRPr sz="1600">
                <a:latin typeface="Cambria" charset="0"/>
                <a:ea typeface="Cambria" charset="0"/>
                <a:cs typeface="Cambria" charset="0"/>
              </a:defRPr>
            </a:lvl4pPr>
            <a:lvl5pPr>
              <a:defRPr sz="1600">
                <a:latin typeface="Cambria" charset="0"/>
                <a:ea typeface="Cambria" charset="0"/>
                <a:cs typeface="Cambria"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5" name="Straight Connector 4">
            <a:extLst>
              <a:ext uri="{FF2B5EF4-FFF2-40B4-BE49-F238E27FC236}">
                <a16:creationId xmlns:a16="http://schemas.microsoft.com/office/drawing/2014/main" id="{03B738E0-2CD4-5F74-FAC8-D3EA9B3A47EF}"/>
              </a:ext>
            </a:extLst>
          </p:cNvPr>
          <p:cNvCxnSpPr/>
          <p:nvPr/>
        </p:nvCxnSpPr>
        <p:spPr bwMode="auto">
          <a:xfrm>
            <a:off x="212437" y="1250956"/>
            <a:ext cx="8626764" cy="0"/>
          </a:xfrm>
          <a:prstGeom prst="line">
            <a:avLst/>
          </a:prstGeom>
          <a:solidFill>
            <a:schemeClr val="accent1"/>
          </a:solidFill>
          <a:ln w="15875" cap="flat" cmpd="sng" algn="ctr">
            <a:solidFill>
              <a:srgbClr val="0099FF"/>
            </a:solidFill>
            <a:prstDash val="solid"/>
            <a:round/>
            <a:headEnd type="none" w="med" len="med"/>
            <a:tailEnd type="none" w="med" len="med"/>
          </a:ln>
          <a:effectLst/>
        </p:spPr>
      </p:cxnSp>
    </p:spTree>
    <p:extLst>
      <p:ext uri="{BB962C8B-B14F-4D97-AF65-F5344CB8AC3E}">
        <p14:creationId xmlns:p14="http://schemas.microsoft.com/office/powerpoint/2010/main" val="281964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596900"/>
            <a:ext cx="8229600" cy="820209"/>
          </a:xfrm>
        </p:spPr>
        <p:txBody>
          <a:bodyPr/>
          <a:lstStyle>
            <a:lvl1pPr>
              <a:defRPr>
                <a:latin typeface="Cambria" charset="0"/>
                <a:ea typeface="Cambria" charset="0"/>
                <a:cs typeface="Cambria" charset="0"/>
              </a:defRPr>
            </a:lvl1pPr>
          </a:lstStyle>
          <a:p>
            <a:r>
              <a:rPr lang="en-US"/>
              <a:t>Click to edit Master title style</a:t>
            </a:r>
            <a:endParaRPr lang="en-CA" dirty="0"/>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atin typeface="Cambria" charset="0"/>
                <a:ea typeface="Cambria" charset="0"/>
                <a:cs typeface="Cambria" charset="0"/>
              </a:defRPr>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atin typeface="Cambria" charset="0"/>
                <a:ea typeface="Cambria" charset="0"/>
                <a:cs typeface="Cambria" charset="0"/>
              </a:defRPr>
            </a:lvl1pPr>
            <a:lvl2pPr>
              <a:defRPr sz="1800">
                <a:latin typeface="Cambria" charset="0"/>
                <a:ea typeface="Cambria" charset="0"/>
                <a:cs typeface="Cambria" charset="0"/>
              </a:defRPr>
            </a:lvl2pPr>
            <a:lvl3pPr>
              <a:defRPr sz="1600">
                <a:latin typeface="Cambria" charset="0"/>
                <a:ea typeface="Cambria" charset="0"/>
                <a:cs typeface="Cambria" charset="0"/>
              </a:defRPr>
            </a:lvl3pPr>
            <a:lvl4pPr>
              <a:defRPr sz="1500">
                <a:latin typeface="Cambria" charset="0"/>
                <a:ea typeface="Cambria" charset="0"/>
                <a:cs typeface="Cambria" charset="0"/>
              </a:defRPr>
            </a:lvl4pPr>
            <a:lvl5pPr>
              <a:defRPr sz="1500">
                <a:latin typeface="Cambria" charset="0"/>
                <a:ea typeface="Cambria" charset="0"/>
                <a:cs typeface="Cambria"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atin typeface="Cambria" charset="0"/>
                <a:ea typeface="Cambria" charset="0"/>
                <a:cs typeface="Cambria" charset="0"/>
              </a:defRPr>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atin typeface="Cambria" charset="0"/>
                <a:ea typeface="Cambria" charset="0"/>
                <a:cs typeface="Cambria" charset="0"/>
              </a:defRPr>
            </a:lvl1pPr>
            <a:lvl2pPr>
              <a:defRPr sz="1800">
                <a:latin typeface="Cambria" charset="0"/>
                <a:ea typeface="Cambria" charset="0"/>
                <a:cs typeface="Cambria" charset="0"/>
              </a:defRPr>
            </a:lvl2pPr>
            <a:lvl3pPr>
              <a:defRPr sz="1600">
                <a:latin typeface="Cambria" charset="0"/>
                <a:ea typeface="Cambria" charset="0"/>
                <a:cs typeface="Cambria" charset="0"/>
              </a:defRPr>
            </a:lvl3pPr>
            <a:lvl4pPr>
              <a:defRPr sz="1500">
                <a:latin typeface="Cambria" charset="0"/>
                <a:ea typeface="Cambria" charset="0"/>
                <a:cs typeface="Cambria" charset="0"/>
              </a:defRPr>
            </a:lvl4pPr>
            <a:lvl5pPr>
              <a:defRPr sz="1500">
                <a:latin typeface="Cambria" charset="0"/>
                <a:ea typeface="Cambria" charset="0"/>
                <a:cs typeface="Cambria"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53726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charset="0"/>
                <a:ea typeface="Cambria" charset="0"/>
                <a:cs typeface="Cambria" charset="0"/>
              </a:defRPr>
            </a:lvl1pPr>
          </a:lstStyle>
          <a:p>
            <a:r>
              <a:rPr lang="en-US"/>
              <a:t>Click to edit Master title style</a:t>
            </a:r>
            <a:endParaRPr lang="en-CA"/>
          </a:p>
        </p:txBody>
      </p:sp>
      <p:cxnSp>
        <p:nvCxnSpPr>
          <p:cNvPr id="3" name="Straight Connector 2">
            <a:extLst>
              <a:ext uri="{FF2B5EF4-FFF2-40B4-BE49-F238E27FC236}">
                <a16:creationId xmlns:a16="http://schemas.microsoft.com/office/drawing/2014/main" id="{B11AF307-C4A0-875A-8438-8F093AA9B39D}"/>
              </a:ext>
            </a:extLst>
          </p:cNvPr>
          <p:cNvCxnSpPr/>
          <p:nvPr/>
        </p:nvCxnSpPr>
        <p:spPr bwMode="auto">
          <a:xfrm>
            <a:off x="230909" y="1250956"/>
            <a:ext cx="8626764" cy="0"/>
          </a:xfrm>
          <a:prstGeom prst="line">
            <a:avLst/>
          </a:prstGeom>
          <a:solidFill>
            <a:schemeClr val="accent1"/>
          </a:solidFill>
          <a:ln w="15875" cap="flat" cmpd="sng" algn="ctr">
            <a:solidFill>
              <a:srgbClr val="0099FF"/>
            </a:solidFill>
            <a:prstDash val="solid"/>
            <a:round/>
            <a:headEnd type="none" w="med" len="med"/>
            <a:tailEnd type="none" w="med" len="med"/>
          </a:ln>
          <a:effectLst/>
        </p:spPr>
      </p:cxnSp>
    </p:spTree>
    <p:extLst>
      <p:ext uri="{BB962C8B-B14F-4D97-AF65-F5344CB8AC3E}">
        <p14:creationId xmlns:p14="http://schemas.microsoft.com/office/powerpoint/2010/main" val="392672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76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endParaRPr lang="en-CA"/>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Tree>
    <p:extLst>
      <p:ext uri="{BB962C8B-B14F-4D97-AF65-F5344CB8AC3E}">
        <p14:creationId xmlns:p14="http://schemas.microsoft.com/office/powerpoint/2010/main" val="314762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197280" y="594783"/>
            <a:ext cx="8847361" cy="829527"/>
          </a:xfrm>
          <a:prstGeom prst="rect">
            <a:avLst/>
          </a:prstGeom>
          <a:no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lIns="82945" tIns="41473" rIns="82945" bIns="41473">
            <a:prstTxWarp prst="textNoShape">
              <a:avLst/>
            </a:prstTxWarp>
          </a:bodyPr>
          <a:lstStyle/>
          <a:p>
            <a:endParaRPr lang="en-US" sz="1600" dirty="0">
              <a:highlight>
                <a:srgbClr val="0000FF"/>
              </a:highlight>
              <a:latin typeface="Cambria" charset="0"/>
              <a:ea typeface="Cambria" charset="0"/>
              <a:cs typeface="Cambria" charset="0"/>
            </a:endParaRPr>
          </a:p>
        </p:txBody>
      </p:sp>
      <p:sp>
        <p:nvSpPr>
          <p:cNvPr id="1027" name="Rectangle 2"/>
          <p:cNvSpPr>
            <a:spLocks noGrp="1" noChangeArrowheads="1"/>
          </p:cNvSpPr>
          <p:nvPr>
            <p:ph type="title"/>
          </p:nvPr>
        </p:nvSpPr>
        <p:spPr bwMode="auto">
          <a:xfrm>
            <a:off x="381600" y="443032"/>
            <a:ext cx="8229600" cy="807924"/>
          </a:xfrm>
          <a:prstGeom prst="rect">
            <a:avLst/>
          </a:prstGeom>
          <a:noFill/>
          <a:ln w="9525">
            <a:noFill/>
            <a:miter lim="800000"/>
            <a:headEnd/>
            <a:tailEnd/>
          </a:ln>
        </p:spPr>
        <p:txBody>
          <a:bodyPr vert="horz" wrap="square" lIns="91420" tIns="45711" rIns="91420" bIns="45711" numCol="1" anchor="ctr"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81600" y="1461468"/>
            <a:ext cx="8229600" cy="4526395"/>
          </a:xfrm>
          <a:prstGeom prst="rect">
            <a:avLst/>
          </a:prstGeom>
          <a:noFill/>
          <a:ln w="9525">
            <a:noFill/>
            <a:miter lim="800000"/>
            <a:headEnd/>
            <a:tailEnd/>
          </a:ln>
        </p:spPr>
        <p:txBody>
          <a:bodyPr vert="horz" wrap="square" lIns="91420" tIns="45711" rIns="91420" bIns="4571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533" name="Rectangle 5"/>
          <p:cNvSpPr>
            <a:spLocks noChangeArrowheads="1"/>
          </p:cNvSpPr>
          <p:nvPr/>
        </p:nvSpPr>
        <p:spPr bwMode="auto">
          <a:xfrm>
            <a:off x="838080" y="6096161"/>
            <a:ext cx="7391520" cy="532856"/>
          </a:xfrm>
          <a:prstGeom prst="rect">
            <a:avLst/>
          </a:prstGeom>
          <a:solidFill>
            <a:schemeClr val="bg1"/>
          </a:solidFill>
          <a:ln w="9525">
            <a:solidFill>
              <a:schemeClr val="bg1"/>
            </a:solidFill>
            <a:miter lim="800000"/>
            <a:headEnd/>
            <a:tailEnd/>
          </a:ln>
          <a:effectLst/>
        </p:spPr>
        <p:txBody>
          <a:bodyPr wrap="none" lIns="82945" tIns="41473" rIns="82945" bIns="41473" anchor="ctr">
            <a:prstTxWarp prst="textNoShape">
              <a:avLst/>
            </a:prstTxWarp>
          </a:bodyPr>
          <a:lstStyle/>
          <a:p>
            <a:endParaRPr lang="en-CA" sz="1600">
              <a:latin typeface="Museo Sans 500"/>
              <a:cs typeface="Museo Sans 500"/>
            </a:endParaRPr>
          </a:p>
        </p:txBody>
      </p:sp>
      <p:sp>
        <p:nvSpPr>
          <p:cNvPr id="22535" name="Text Box 7"/>
          <p:cNvSpPr txBox="1">
            <a:spLocks noChangeArrowheads="1"/>
          </p:cNvSpPr>
          <p:nvPr/>
        </p:nvSpPr>
        <p:spPr bwMode="auto">
          <a:xfrm>
            <a:off x="1152000" y="6220014"/>
            <a:ext cx="2670699" cy="400091"/>
          </a:xfrm>
          <a:prstGeom prst="rect">
            <a:avLst/>
          </a:prstGeom>
          <a:noFill/>
          <a:ln w="9525">
            <a:noFill/>
            <a:miter lim="800000"/>
            <a:headEnd/>
            <a:tailEnd/>
          </a:ln>
          <a:effectLst/>
        </p:spPr>
        <p:txBody>
          <a:bodyPr wrap="square" lIns="91420" tIns="45711" rIns="91420" bIns="45711">
            <a:prstTxWarp prst="textNoShape">
              <a:avLst/>
            </a:prstTxWarp>
            <a:spAutoFit/>
          </a:bodyPr>
          <a:lstStyle/>
          <a:p>
            <a:pPr defTabSz="914414">
              <a:spcBef>
                <a:spcPct val="50000"/>
              </a:spcBef>
            </a:pPr>
            <a:r>
              <a:rPr lang="en-US" sz="1000" b="1" i="0" u="none" dirty="0">
                <a:solidFill>
                  <a:srgbClr val="0099FF"/>
                </a:solidFill>
                <a:latin typeface="Cambria" charset="0"/>
                <a:ea typeface="Cambria" charset="0"/>
                <a:cs typeface="Cambria" charset="0"/>
              </a:rPr>
              <a:t>University of Victoria</a:t>
            </a:r>
            <a:br>
              <a:rPr lang="en-US" sz="1000" b="1" i="0" u="none" dirty="0">
                <a:solidFill>
                  <a:srgbClr val="0099CC"/>
                </a:solidFill>
                <a:latin typeface="Cambria" charset="0"/>
                <a:ea typeface="Cambria" charset="0"/>
                <a:cs typeface="Cambria" charset="0"/>
              </a:rPr>
            </a:br>
            <a:r>
              <a:rPr lang="en-US" sz="1000" b="1" i="0" u="none" dirty="0">
                <a:solidFill>
                  <a:srgbClr val="FF0066"/>
                </a:solidFill>
                <a:latin typeface="Cambria" charset="0"/>
                <a:ea typeface="Cambria" charset="0"/>
                <a:cs typeface="Cambria" charset="0"/>
              </a:rPr>
              <a:t>Department of Computer Science</a:t>
            </a:r>
          </a:p>
        </p:txBody>
      </p:sp>
      <p:sp>
        <p:nvSpPr>
          <p:cNvPr id="22536" name="Text Box 8"/>
          <p:cNvSpPr txBox="1">
            <a:spLocks noChangeArrowheads="1"/>
          </p:cNvSpPr>
          <p:nvPr/>
        </p:nvSpPr>
        <p:spPr bwMode="auto">
          <a:xfrm>
            <a:off x="4851400" y="6191210"/>
            <a:ext cx="3594100" cy="400091"/>
          </a:xfrm>
          <a:prstGeom prst="rect">
            <a:avLst/>
          </a:prstGeom>
          <a:noFill/>
          <a:ln w="9525">
            <a:noFill/>
            <a:miter lim="800000"/>
            <a:headEnd/>
            <a:tailEnd/>
          </a:ln>
          <a:effectLst/>
        </p:spPr>
        <p:txBody>
          <a:bodyPr wrap="square" lIns="91420" tIns="45711" rIns="91420" bIns="45711">
            <a:prstTxWarp prst="textNoShape">
              <a:avLst/>
            </a:prstTxWarp>
            <a:spAutoFit/>
          </a:bodyPr>
          <a:lstStyle/>
          <a:p>
            <a:pPr algn="r" defTabSz="914414">
              <a:spcBef>
                <a:spcPct val="50000"/>
              </a:spcBef>
            </a:pPr>
            <a:r>
              <a:rPr lang="en-US" sz="1000" b="1" i="0" u="none" dirty="0">
                <a:latin typeface="Cambria" charset="0"/>
                <a:ea typeface="Cambria" charset="0"/>
                <a:cs typeface="Cambria" charset="0"/>
              </a:rPr>
              <a:t>CSC 360: Operating Systems</a:t>
            </a:r>
            <a:br>
              <a:rPr lang="en-US" sz="1000" b="1" i="0" u="none" dirty="0">
                <a:latin typeface="Cambria" charset="0"/>
                <a:ea typeface="Cambria" charset="0"/>
                <a:cs typeface="Cambria" charset="0"/>
              </a:rPr>
            </a:br>
            <a:r>
              <a:rPr lang="en-US" sz="1000" b="1" i="0" u="none" dirty="0">
                <a:latin typeface="Cambria" charset="0"/>
                <a:ea typeface="Cambria" charset="0"/>
                <a:cs typeface="Cambria" charset="0"/>
              </a:rPr>
              <a:t>Overview: Slide </a:t>
            </a:r>
            <a:fld id="{7568DB99-8D14-4043-AA94-CBFE4AC5213D}" type="slidenum">
              <a:rPr lang="en-US" sz="1000" b="1" i="0" u="none">
                <a:latin typeface="Cambria" charset="0"/>
                <a:ea typeface="Cambria" charset="0"/>
                <a:cs typeface="Cambria" charset="0"/>
              </a:rPr>
              <a:pPr algn="r" defTabSz="914414">
                <a:spcBef>
                  <a:spcPct val="50000"/>
                </a:spcBef>
              </a:pPr>
              <a:t>‹#›</a:t>
            </a:fld>
            <a:endParaRPr lang="en-US" sz="1000" b="1" i="0" u="none" dirty="0">
              <a:latin typeface="Cambria" charset="0"/>
              <a:ea typeface="Cambria" charset="0"/>
              <a:cs typeface="Cambria" charset="0"/>
            </a:endParaRPr>
          </a:p>
        </p:txBody>
      </p:sp>
    </p:spTree>
    <p:extLst>
      <p:ext uri="{BB962C8B-B14F-4D97-AF65-F5344CB8AC3E}">
        <p14:creationId xmlns:p14="http://schemas.microsoft.com/office/powerpoint/2010/main" val="12969572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914414" rtl="0" eaLnBrk="1" fontAlgn="base" hangingPunct="1">
        <a:spcBef>
          <a:spcPct val="0"/>
        </a:spcBef>
        <a:spcAft>
          <a:spcPct val="0"/>
        </a:spcAft>
        <a:defRPr sz="4400">
          <a:solidFill>
            <a:schemeClr val="tx1">
              <a:lumMod val="65000"/>
              <a:lumOff val="35000"/>
            </a:schemeClr>
          </a:solidFill>
          <a:latin typeface="Cambria" charset="0"/>
          <a:ea typeface="Cambria" charset="0"/>
          <a:cs typeface="Cambria" charset="0"/>
        </a:defRPr>
      </a:lvl1pPr>
      <a:lvl2pPr algn="l" defTabSz="914414" rtl="0" eaLnBrk="1" fontAlgn="base" hangingPunct="1">
        <a:spcBef>
          <a:spcPct val="0"/>
        </a:spcBef>
        <a:spcAft>
          <a:spcPct val="0"/>
        </a:spcAft>
        <a:defRPr sz="4400">
          <a:solidFill>
            <a:schemeClr val="bg1"/>
          </a:solidFill>
          <a:latin typeface="Helvetica Neue Bold Condensed" pitchFamily="-110" charset="0"/>
          <a:ea typeface="ＭＳ Ｐゴシック" pitchFamily="-110" charset="-128"/>
        </a:defRPr>
      </a:lvl2pPr>
      <a:lvl3pPr algn="l" defTabSz="914414" rtl="0" eaLnBrk="1" fontAlgn="base" hangingPunct="1">
        <a:spcBef>
          <a:spcPct val="0"/>
        </a:spcBef>
        <a:spcAft>
          <a:spcPct val="0"/>
        </a:spcAft>
        <a:defRPr sz="4400">
          <a:solidFill>
            <a:schemeClr val="bg1"/>
          </a:solidFill>
          <a:latin typeface="Helvetica Neue Bold Condensed" pitchFamily="-110" charset="0"/>
          <a:ea typeface="ＭＳ Ｐゴシック" pitchFamily="-110" charset="-128"/>
        </a:defRPr>
      </a:lvl3pPr>
      <a:lvl4pPr algn="l" defTabSz="914414" rtl="0" eaLnBrk="1" fontAlgn="base" hangingPunct="1">
        <a:spcBef>
          <a:spcPct val="0"/>
        </a:spcBef>
        <a:spcAft>
          <a:spcPct val="0"/>
        </a:spcAft>
        <a:defRPr sz="4400">
          <a:solidFill>
            <a:schemeClr val="bg1"/>
          </a:solidFill>
          <a:latin typeface="Helvetica Neue Bold Condensed" pitchFamily="-110" charset="0"/>
          <a:ea typeface="ＭＳ Ｐゴシック" pitchFamily="-110" charset="-128"/>
        </a:defRPr>
      </a:lvl4pPr>
      <a:lvl5pPr algn="l" defTabSz="914414" rtl="0" eaLnBrk="1" fontAlgn="base" hangingPunct="1">
        <a:spcBef>
          <a:spcPct val="0"/>
        </a:spcBef>
        <a:spcAft>
          <a:spcPct val="0"/>
        </a:spcAft>
        <a:defRPr sz="4400">
          <a:solidFill>
            <a:schemeClr val="bg1"/>
          </a:solidFill>
          <a:latin typeface="Helvetica Neue Bold Condensed" pitchFamily="-110" charset="0"/>
          <a:ea typeface="ＭＳ Ｐゴシック" pitchFamily="-110" charset="-128"/>
        </a:defRPr>
      </a:lvl5pPr>
      <a:lvl6pPr marL="414726" algn="ctr" defTabSz="914414" rtl="0" eaLnBrk="1" fontAlgn="base" hangingPunct="1">
        <a:spcBef>
          <a:spcPct val="0"/>
        </a:spcBef>
        <a:spcAft>
          <a:spcPct val="0"/>
        </a:spcAft>
        <a:defRPr sz="4400" b="1">
          <a:solidFill>
            <a:schemeClr val="tx2"/>
          </a:solidFill>
          <a:latin typeface="FranklinGothicH" pitchFamily="34" charset="0"/>
        </a:defRPr>
      </a:lvl6pPr>
      <a:lvl7pPr marL="829452" algn="ctr" defTabSz="914414" rtl="0" eaLnBrk="1" fontAlgn="base" hangingPunct="1">
        <a:spcBef>
          <a:spcPct val="0"/>
        </a:spcBef>
        <a:spcAft>
          <a:spcPct val="0"/>
        </a:spcAft>
        <a:defRPr sz="4400" b="1">
          <a:solidFill>
            <a:schemeClr val="tx2"/>
          </a:solidFill>
          <a:latin typeface="FranklinGothicH" pitchFamily="34" charset="0"/>
        </a:defRPr>
      </a:lvl7pPr>
      <a:lvl8pPr marL="1244178" algn="ctr" defTabSz="914414" rtl="0" eaLnBrk="1" fontAlgn="base" hangingPunct="1">
        <a:spcBef>
          <a:spcPct val="0"/>
        </a:spcBef>
        <a:spcAft>
          <a:spcPct val="0"/>
        </a:spcAft>
        <a:defRPr sz="4400" b="1">
          <a:solidFill>
            <a:schemeClr val="tx2"/>
          </a:solidFill>
          <a:latin typeface="FranklinGothicH" pitchFamily="34" charset="0"/>
        </a:defRPr>
      </a:lvl8pPr>
      <a:lvl9pPr marL="1658904" algn="ctr" defTabSz="914414" rtl="0" eaLnBrk="1" fontAlgn="base" hangingPunct="1">
        <a:spcBef>
          <a:spcPct val="0"/>
        </a:spcBef>
        <a:spcAft>
          <a:spcPct val="0"/>
        </a:spcAft>
        <a:defRPr sz="4400" b="1">
          <a:solidFill>
            <a:schemeClr val="tx2"/>
          </a:solidFill>
          <a:latin typeface="FranklinGothicH" pitchFamily="34" charset="0"/>
        </a:defRPr>
      </a:lvl9pPr>
    </p:titleStyle>
    <p:bodyStyle>
      <a:lvl1pPr marL="342725" indent="-342725" algn="l" defTabSz="914414" rtl="0" eaLnBrk="1" fontAlgn="base" hangingPunct="1">
        <a:spcBef>
          <a:spcPct val="20000"/>
        </a:spcBef>
        <a:spcAft>
          <a:spcPct val="0"/>
        </a:spcAft>
        <a:buChar char="•"/>
        <a:defRPr sz="3200" b="0" i="0">
          <a:solidFill>
            <a:schemeClr val="tx1"/>
          </a:solidFill>
          <a:latin typeface="Cambria" charset="0"/>
          <a:ea typeface="Cambria" charset="0"/>
          <a:cs typeface="Cambria" charset="0"/>
        </a:defRPr>
      </a:lvl1pPr>
      <a:lvl2pPr marL="743051" indent="-286565" algn="l" defTabSz="914414" rtl="0" eaLnBrk="1" fontAlgn="base" hangingPunct="1">
        <a:spcBef>
          <a:spcPct val="20000"/>
        </a:spcBef>
        <a:spcAft>
          <a:spcPct val="0"/>
        </a:spcAft>
        <a:buChar char="–"/>
        <a:defRPr sz="2800" b="0" i="0">
          <a:solidFill>
            <a:schemeClr val="tx1"/>
          </a:solidFill>
          <a:latin typeface="Cambria" charset="0"/>
          <a:ea typeface="Cambria" charset="0"/>
          <a:cs typeface="Cambria" charset="0"/>
        </a:defRPr>
      </a:lvl2pPr>
      <a:lvl3pPr marL="1143377" indent="-228964" algn="l" defTabSz="914414" rtl="0" eaLnBrk="1" fontAlgn="base" hangingPunct="1">
        <a:spcBef>
          <a:spcPct val="20000"/>
        </a:spcBef>
        <a:spcAft>
          <a:spcPct val="0"/>
        </a:spcAft>
        <a:buChar char="•"/>
        <a:defRPr sz="2400" b="0" i="0">
          <a:solidFill>
            <a:schemeClr val="tx1"/>
          </a:solidFill>
          <a:latin typeface="Cambria" charset="0"/>
          <a:ea typeface="Cambria" charset="0"/>
          <a:cs typeface="Cambria" charset="0"/>
        </a:defRPr>
      </a:lvl3pPr>
      <a:lvl4pPr marL="1599864" indent="-228964" algn="l" defTabSz="914414" rtl="0" eaLnBrk="1" fontAlgn="base" hangingPunct="1">
        <a:spcBef>
          <a:spcPct val="20000"/>
        </a:spcBef>
        <a:spcAft>
          <a:spcPct val="0"/>
        </a:spcAft>
        <a:buChar char="–"/>
        <a:defRPr sz="2000" b="0" i="0">
          <a:solidFill>
            <a:schemeClr val="tx1"/>
          </a:solidFill>
          <a:latin typeface="Cambria" charset="0"/>
          <a:ea typeface="Cambria" charset="0"/>
          <a:cs typeface="Cambria" charset="0"/>
        </a:defRPr>
      </a:lvl4pPr>
      <a:lvl5pPr marL="2057791" indent="-228964" algn="l" defTabSz="914414" rtl="0" eaLnBrk="1" fontAlgn="base" hangingPunct="1">
        <a:spcBef>
          <a:spcPct val="20000"/>
        </a:spcBef>
        <a:spcAft>
          <a:spcPct val="0"/>
        </a:spcAft>
        <a:buChar char="»"/>
        <a:defRPr sz="2000" b="0" i="0">
          <a:solidFill>
            <a:schemeClr val="tx1"/>
          </a:solidFill>
          <a:latin typeface="Cambria" charset="0"/>
          <a:ea typeface="Cambria" charset="0"/>
          <a:cs typeface="Cambria" charset="0"/>
        </a:defRPr>
      </a:lvl5pPr>
      <a:lvl6pPr marL="2472517" indent="-228964" algn="l" defTabSz="914414" rtl="0" eaLnBrk="1" fontAlgn="base" hangingPunct="1">
        <a:spcBef>
          <a:spcPct val="20000"/>
        </a:spcBef>
        <a:spcAft>
          <a:spcPct val="0"/>
        </a:spcAft>
        <a:buChar char="»"/>
        <a:defRPr sz="2000">
          <a:solidFill>
            <a:schemeClr val="tx1"/>
          </a:solidFill>
          <a:latin typeface="+mn-lt"/>
        </a:defRPr>
      </a:lvl6pPr>
      <a:lvl7pPr marL="2887243" indent="-228964" algn="l" defTabSz="914414" rtl="0" eaLnBrk="1" fontAlgn="base" hangingPunct="1">
        <a:spcBef>
          <a:spcPct val="20000"/>
        </a:spcBef>
        <a:spcAft>
          <a:spcPct val="0"/>
        </a:spcAft>
        <a:buChar char="»"/>
        <a:defRPr sz="2000">
          <a:solidFill>
            <a:schemeClr val="tx1"/>
          </a:solidFill>
          <a:latin typeface="+mn-lt"/>
        </a:defRPr>
      </a:lvl7pPr>
      <a:lvl8pPr marL="3301969" indent="-228964" algn="l" defTabSz="914414" rtl="0" eaLnBrk="1" fontAlgn="base" hangingPunct="1">
        <a:spcBef>
          <a:spcPct val="20000"/>
        </a:spcBef>
        <a:spcAft>
          <a:spcPct val="0"/>
        </a:spcAft>
        <a:buChar char="»"/>
        <a:defRPr sz="2000">
          <a:solidFill>
            <a:schemeClr val="tx1"/>
          </a:solidFill>
          <a:latin typeface="+mn-lt"/>
        </a:defRPr>
      </a:lvl8pPr>
      <a:lvl9pPr marL="3716695" indent="-228964" algn="l" defTabSz="914414"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2607116"/>
          </a:xfrm>
        </p:spPr>
        <p:txBody>
          <a:bodyPr/>
          <a:lstStyle/>
          <a:p>
            <a:r>
              <a:rPr lang="en-US" sz="3600" dirty="0">
                <a:solidFill>
                  <a:schemeClr val="tx1"/>
                </a:solidFill>
              </a:rPr>
              <a:t>CSC 360</a:t>
            </a:r>
            <a:br>
              <a:rPr lang="en-US" sz="3600" dirty="0">
                <a:solidFill>
                  <a:schemeClr val="tx1"/>
                </a:solidFill>
              </a:rPr>
            </a:br>
            <a:br>
              <a:rPr lang="en-US" sz="3600" dirty="0">
                <a:solidFill>
                  <a:schemeClr val="tx1"/>
                </a:solidFill>
              </a:rPr>
            </a:br>
            <a:r>
              <a:rPr lang="en-US" sz="3600" dirty="0">
                <a:solidFill>
                  <a:schemeClr val="tx1"/>
                </a:solidFill>
              </a:rPr>
              <a:t>Operating System Structures:</a:t>
            </a:r>
            <a:br>
              <a:rPr lang="en-US" sz="3600" dirty="0">
                <a:solidFill>
                  <a:schemeClr val="tx1"/>
                </a:solidFill>
              </a:rPr>
            </a:br>
            <a:r>
              <a:rPr lang="en-US" sz="3600" b="1" dirty="0">
                <a:solidFill>
                  <a:schemeClr val="tx1"/>
                </a:solidFill>
              </a:rPr>
              <a:t>From Processes to Threads</a:t>
            </a:r>
          </a:p>
        </p:txBody>
      </p:sp>
    </p:spTree>
    <p:extLst>
      <p:ext uri="{BB962C8B-B14F-4D97-AF65-F5344CB8AC3E}">
        <p14:creationId xmlns:p14="http://schemas.microsoft.com/office/powerpoint/2010/main" val="136106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ACC-CD96-4846-B565-D85D0EB2CE46}"/>
              </a:ext>
            </a:extLst>
          </p:cNvPr>
          <p:cNvSpPr>
            <a:spLocks noGrp="1"/>
          </p:cNvSpPr>
          <p:nvPr>
            <p:ph type="title"/>
          </p:nvPr>
        </p:nvSpPr>
        <p:spPr/>
        <p:txBody>
          <a:bodyPr/>
          <a:lstStyle/>
          <a:p>
            <a:r>
              <a:rPr lang="en-US" sz="4000" dirty="0"/>
              <a:t>One implementation approach (bad)</a:t>
            </a:r>
          </a:p>
        </p:txBody>
      </p:sp>
      <p:sp>
        <p:nvSpPr>
          <p:cNvPr id="3" name="Content Placeholder 2">
            <a:extLst>
              <a:ext uri="{FF2B5EF4-FFF2-40B4-BE49-F238E27FC236}">
                <a16:creationId xmlns:a16="http://schemas.microsoft.com/office/drawing/2014/main" id="{43A047CC-D16C-8D47-8EC5-8168035C39D7}"/>
              </a:ext>
            </a:extLst>
          </p:cNvPr>
          <p:cNvSpPr>
            <a:spLocks noGrp="1"/>
          </p:cNvSpPr>
          <p:nvPr>
            <p:ph idx="1"/>
          </p:nvPr>
        </p:nvSpPr>
        <p:spPr/>
        <p:txBody>
          <a:bodyPr>
            <a:normAutofit fontScale="77500" lnSpcReduction="20000"/>
          </a:bodyPr>
          <a:lstStyle/>
          <a:p>
            <a:r>
              <a:rPr lang="en-US" dirty="0"/>
              <a:t>Remote login server (daemon) is organized around a </a:t>
            </a:r>
            <a:r>
              <a:rPr lang="en-US" b="1" dirty="0"/>
              <a:t>polling loop</a:t>
            </a:r>
          </a:p>
          <a:p>
            <a:pPr lvl="1"/>
            <a:r>
              <a:rPr lang="en-US" dirty="0"/>
              <a:t>For each loop iteration, code examine each of the four ports</a:t>
            </a:r>
          </a:p>
          <a:p>
            <a:pPr lvl="1"/>
            <a:r>
              <a:rPr lang="en-US" dirty="0"/>
              <a:t>If a port requires servicing, then something is done</a:t>
            </a:r>
          </a:p>
          <a:p>
            <a:pPr lvl="1"/>
            <a:r>
              <a:rPr lang="en-US" dirty="0"/>
              <a:t>Otherwise return to top of loop</a:t>
            </a:r>
          </a:p>
          <a:p>
            <a:r>
              <a:rPr lang="en-US" b="1" dirty="0"/>
              <a:t>Observation</a:t>
            </a:r>
            <a:r>
              <a:rPr lang="en-US" dirty="0"/>
              <a:t>: Given the speed of CPUs relative to the frequency of server events, most loop iterations will do no processing (i.e., nothing to do) ....</a:t>
            </a:r>
          </a:p>
          <a:p>
            <a:pPr lvl="1"/>
            <a:r>
              <a:rPr lang="en-US" dirty="0"/>
              <a:t>Therefore, CPU cycles are wasted</a:t>
            </a:r>
          </a:p>
          <a:p>
            <a:r>
              <a:rPr lang="en-US" dirty="0"/>
              <a:t>Polling is often used as a first approach to solving such coding problems...</a:t>
            </a:r>
          </a:p>
          <a:p>
            <a:pPr lvl="1"/>
            <a:r>
              <a:rPr lang="en-US" dirty="0"/>
              <a:t>... but the wasted CPU cycles can become a problem as more and more such daemons exists in a computer</a:t>
            </a:r>
          </a:p>
          <a:p>
            <a:pPr lvl="1"/>
            <a:endParaRPr lang="en-US" dirty="0"/>
          </a:p>
        </p:txBody>
      </p:sp>
    </p:spTree>
    <p:extLst>
      <p:ext uri="{BB962C8B-B14F-4D97-AF65-F5344CB8AC3E}">
        <p14:creationId xmlns:p14="http://schemas.microsoft.com/office/powerpoint/2010/main" val="7956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986777-9C71-4A51-E5C3-6C9566C8BD7E}"/>
              </a:ext>
            </a:extLst>
          </p:cNvPr>
          <p:cNvSpPr/>
          <p:nvPr/>
        </p:nvSpPr>
        <p:spPr bwMode="auto">
          <a:xfrm>
            <a:off x="0" y="5804034"/>
            <a:ext cx="9144000" cy="105396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2" name="Title 1">
            <a:extLst>
              <a:ext uri="{FF2B5EF4-FFF2-40B4-BE49-F238E27FC236}">
                <a16:creationId xmlns:a16="http://schemas.microsoft.com/office/drawing/2014/main" id="{F782EACC-CD96-4846-B565-D85D0EB2CE46}"/>
              </a:ext>
            </a:extLst>
          </p:cNvPr>
          <p:cNvSpPr>
            <a:spLocks noGrp="1"/>
          </p:cNvSpPr>
          <p:nvPr>
            <p:ph type="title"/>
          </p:nvPr>
        </p:nvSpPr>
        <p:spPr/>
        <p:txBody>
          <a:bodyPr/>
          <a:lstStyle/>
          <a:p>
            <a:r>
              <a:rPr lang="en-US" dirty="0"/>
              <a:t>Better implementation approach</a:t>
            </a:r>
          </a:p>
        </p:txBody>
      </p:sp>
      <p:sp>
        <p:nvSpPr>
          <p:cNvPr id="3" name="Content Placeholder 2">
            <a:extLst>
              <a:ext uri="{FF2B5EF4-FFF2-40B4-BE49-F238E27FC236}">
                <a16:creationId xmlns:a16="http://schemas.microsoft.com/office/drawing/2014/main" id="{43A047CC-D16C-8D47-8EC5-8168035C39D7}"/>
              </a:ext>
            </a:extLst>
          </p:cNvPr>
          <p:cNvSpPr>
            <a:spLocks noGrp="1"/>
          </p:cNvSpPr>
          <p:nvPr>
            <p:ph idx="1"/>
          </p:nvPr>
        </p:nvSpPr>
        <p:spPr>
          <a:xfrm>
            <a:off x="381600" y="1600008"/>
            <a:ext cx="8229600" cy="5097354"/>
          </a:xfrm>
        </p:spPr>
        <p:txBody>
          <a:bodyPr>
            <a:normAutofit fontScale="70000" lnSpcReduction="20000"/>
          </a:bodyPr>
          <a:lstStyle/>
          <a:p>
            <a:r>
              <a:rPr lang="en-US" dirty="0"/>
              <a:t>We still use a loop, but its contents are very different (</a:t>
            </a:r>
            <a:r>
              <a:rPr lang="en-US" b="1" i="1" dirty="0"/>
              <a:t>but still without threads...</a:t>
            </a:r>
            <a:r>
              <a:rPr lang="en-US" dirty="0"/>
              <a:t>)</a:t>
            </a:r>
          </a:p>
          <a:p>
            <a:r>
              <a:rPr lang="en-US" dirty="0"/>
              <a:t>Code in loop uses system calls such that the OS:</a:t>
            </a:r>
          </a:p>
          <a:p>
            <a:pPr lvl="1"/>
            <a:r>
              <a:rPr lang="en-US" b="1" dirty="0"/>
              <a:t>Suspends</a:t>
            </a:r>
            <a:r>
              <a:rPr lang="en-US" dirty="0"/>
              <a:t> the remote-login-daemon’s process when there is no work (i.e., no messages to relay from port to port)</a:t>
            </a:r>
            <a:endParaRPr lang="en-US" b="1" dirty="0"/>
          </a:p>
          <a:p>
            <a:pPr lvl="1"/>
            <a:r>
              <a:rPr lang="en-US" b="1" dirty="0"/>
              <a:t>Reawakens</a:t>
            </a:r>
            <a:r>
              <a:rPr lang="en-US" dirty="0"/>
              <a:t> the remote-login-daemon’s process when there is a message to relay to a port</a:t>
            </a:r>
          </a:p>
          <a:p>
            <a:r>
              <a:rPr lang="en-US" b="1" dirty="0"/>
              <a:t>This is far, far better than a straight polling loop</a:t>
            </a:r>
          </a:p>
          <a:p>
            <a:pPr lvl="1"/>
            <a:r>
              <a:rPr lang="en-US" dirty="0"/>
              <a:t>When the daemon has “nothing to do”, the process does not consume CPU cycles</a:t>
            </a:r>
          </a:p>
          <a:p>
            <a:pPr lvl="1"/>
            <a:r>
              <a:rPr lang="en-US" dirty="0"/>
              <a:t>When the daemon does have something to do, it is normally </a:t>
            </a:r>
          </a:p>
          <a:p>
            <a:pPr lvl="2"/>
            <a:r>
              <a:rPr lang="en-US" dirty="0"/>
              <a:t>(1) moving messages from </a:t>
            </a:r>
            <a:r>
              <a:rPr lang="en-US" sz="2200" b="1" dirty="0" err="1">
                <a:latin typeface="IBM Plex Mono" panose="020B0509050000000000" pitchFamily="49" charset="77"/>
              </a:rPr>
              <a:t>r_in</a:t>
            </a:r>
            <a:r>
              <a:rPr lang="en-US" dirty="0"/>
              <a:t> to </a:t>
            </a:r>
            <a:r>
              <a:rPr lang="en-US" sz="2200" b="1" dirty="0" err="1">
                <a:latin typeface="IBM Plex Mono" panose="020B0509050000000000" pitchFamily="49" charset="77"/>
              </a:rPr>
              <a:t>l_out</a:t>
            </a:r>
            <a:r>
              <a:rPr lang="en-US" dirty="0"/>
              <a:t>, or </a:t>
            </a:r>
          </a:p>
          <a:p>
            <a:pPr lvl="2"/>
            <a:r>
              <a:rPr lang="en-US" dirty="0"/>
              <a:t>(2) moving messages from </a:t>
            </a:r>
            <a:r>
              <a:rPr lang="en-US" sz="2200" b="1" dirty="0" err="1">
                <a:latin typeface="IBM Plex Mono" panose="020B0509050000000000" pitchFamily="49" charset="77"/>
              </a:rPr>
              <a:t>l_in</a:t>
            </a:r>
            <a:r>
              <a:rPr lang="en-US" dirty="0"/>
              <a:t> to </a:t>
            </a:r>
            <a:r>
              <a:rPr lang="en-US" sz="2200" b="1" dirty="0" err="1">
                <a:latin typeface="IBM Plex Mono" panose="020B0509050000000000" pitchFamily="49" charset="77"/>
              </a:rPr>
              <a:t>r_out</a:t>
            </a:r>
            <a:endParaRPr lang="en-US" sz="2200" b="1" dirty="0">
              <a:latin typeface="IBM Plex Mono" panose="020B0509050000000000" pitchFamily="49" charset="77"/>
            </a:endParaRPr>
          </a:p>
          <a:p>
            <a:r>
              <a:rPr lang="en-US" dirty="0"/>
              <a:t>One issue, however, with respect to the design of our code:</a:t>
            </a:r>
          </a:p>
          <a:p>
            <a:pPr lvl="1"/>
            <a:r>
              <a:rPr lang="en-US" dirty="0"/>
              <a:t>If our process possesses a single thread, then the code of the loop </a:t>
            </a:r>
            <a:r>
              <a:rPr lang="en-US" b="1" dirty="0"/>
              <a:t>must be carefully written to interleave actions (1) and (2)</a:t>
            </a:r>
          </a:p>
          <a:p>
            <a:pPr lvl="1"/>
            <a:endParaRPr lang="en-US" dirty="0"/>
          </a:p>
        </p:txBody>
      </p:sp>
    </p:spTree>
    <p:extLst>
      <p:ext uri="{BB962C8B-B14F-4D97-AF65-F5344CB8AC3E}">
        <p14:creationId xmlns:p14="http://schemas.microsoft.com/office/powerpoint/2010/main" val="136153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lstStyle/>
          <a:p>
            <a:r>
              <a:rPr lang="en-US" sz="2800" dirty="0"/>
              <a:t>Life Without Threads</a:t>
            </a:r>
          </a:p>
        </p:txBody>
      </p:sp>
      <p:sp>
        <p:nvSpPr>
          <p:cNvPr id="5" name="TextBox 4"/>
          <p:cNvSpPr txBox="1"/>
          <p:nvPr/>
        </p:nvSpPr>
        <p:spPr>
          <a:xfrm>
            <a:off x="3962400" y="381000"/>
            <a:ext cx="4800600" cy="6223242"/>
          </a:xfrm>
          <a:prstGeom prst="rect">
            <a:avLst/>
          </a:prstGeom>
          <a:solidFill>
            <a:srgbClr val="FFFF00"/>
          </a:solidFill>
        </p:spPr>
        <p:txBody>
          <a:bodyPr wrap="square" rtlCol="0">
            <a:spAutoFit/>
          </a:bodyPr>
          <a:lstStyle/>
          <a:p>
            <a:pPr defTabSz="231775">
              <a:spcBef>
                <a:spcPct val="20000"/>
              </a:spcBef>
              <a:buFontTx/>
              <a:buNone/>
            </a:pPr>
            <a:r>
              <a:rPr lang="en-US" sz="1200" dirty="0" err="1">
                <a:latin typeface="IBM Plex Mono" panose="020B0509050000000000" pitchFamily="49" charset="77"/>
                <a:cs typeface="Lucida Sans Typewriter Std"/>
              </a:rPr>
              <a:t>logind(int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r_in</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r_out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l_in</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l_out</a:t>
            </a: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a:t>
            </a:r>
            <a:r>
              <a:rPr lang="en-US" sz="1200" dirty="0">
                <a:latin typeface="IBM Plex Mono" panose="020B0509050000000000" pitchFamily="49" charset="77"/>
                <a:cs typeface="Lucida Sans Typewriter Std"/>
              </a:rPr>
              <a:t> in = 0, out;</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 0,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 1,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0,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fsize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char </a:t>
            </a:r>
            <a:r>
              <a:rPr lang="en-US" sz="1200" dirty="0" err="1">
                <a:latin typeface="IBM Plex Mono" panose="020B0509050000000000" pitchFamily="49" charset="77"/>
                <a:cs typeface="Lucida Sans Typewriter Std"/>
              </a:rPr>
              <a:t>fbuf[BSIZE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tbuf[BSIZE</a:t>
            </a:r>
            <a:r>
              <a:rPr lang="en-US" sz="1200" dirty="0">
                <a:latin typeface="IBM Plex Mono" panose="020B0509050000000000" pitchFamily="49" charset="77"/>
                <a:cs typeface="Lucida Sans Typewriter Std"/>
              </a:rPr>
              <a:t>];</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fcntl(r_in</a:t>
            </a:r>
            <a:r>
              <a:rPr lang="en-US" sz="1200" dirty="0">
                <a:latin typeface="IBM Plex Mono" panose="020B0509050000000000" pitchFamily="49" charset="77"/>
                <a:cs typeface="Lucida Sans Typewriter Std"/>
              </a:rPr>
              <a:t>, F_SETFL, O_NONBLOCK);</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fcntl(r_out</a:t>
            </a:r>
            <a:r>
              <a:rPr lang="en-US" sz="1200" dirty="0">
                <a:latin typeface="IBM Plex Mono" panose="020B0509050000000000" pitchFamily="49" charset="77"/>
                <a:cs typeface="Lucida Sans Typewriter Std"/>
              </a:rPr>
              <a:t>, F_SETFL, O_NONBLOCK);</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fcntl(l_in</a:t>
            </a:r>
            <a:r>
              <a:rPr lang="en-US" sz="1200" dirty="0">
                <a:latin typeface="IBM Plex Mono" panose="020B0509050000000000" pitchFamily="49" charset="77"/>
                <a:cs typeface="Lucida Sans Typewriter Std"/>
              </a:rPr>
              <a:t>, F_SETFL, O_NONBLOCK);</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fcntl(l_out</a:t>
            </a:r>
            <a:r>
              <a:rPr lang="en-US" sz="1200" dirty="0">
                <a:latin typeface="IBM Plex Mono" panose="020B0509050000000000" pitchFamily="49" charset="77"/>
                <a:cs typeface="Lucida Sans Typewriter Std"/>
              </a:rPr>
              <a:t>, F_SETFL, O_NONBLOCK);</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while(!eof</a:t>
            </a: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FD_ZERO(&amp;in</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FD_ZERO(&amp;out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FD_SET(l_in</a:t>
            </a:r>
            <a:r>
              <a:rPr lang="en-US" sz="1200" dirty="0">
                <a:latin typeface="IBM Plex Mono" panose="020B0509050000000000" pitchFamily="49" charset="77"/>
                <a:cs typeface="Lucida Sans Typewriter Std"/>
              </a:rPr>
              <a:t>, &amp;in);</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FD_SET(r_in</a:t>
            </a:r>
            <a:r>
              <a:rPr lang="en-US" sz="1200" dirty="0">
                <a:latin typeface="IBM Plex Mono" panose="020B0509050000000000" pitchFamily="49" charset="77"/>
                <a:cs typeface="Lucida Sans Typewriter Std"/>
              </a:rPr>
              <a:t>, &amp;in);</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FD_SET(l_out</a:t>
            </a:r>
            <a:r>
              <a:rPr lang="en-US" sz="1200" dirty="0">
                <a:latin typeface="IBM Plex Mono" panose="020B0509050000000000" pitchFamily="49" charset="77"/>
                <a:cs typeface="Lucida Sans Typewriter Std"/>
              </a:rPr>
              <a:t>, &amp;out);</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FD_SET(r_out</a:t>
            </a:r>
            <a:r>
              <a:rPr lang="en-US" sz="1200" dirty="0">
                <a:latin typeface="IBM Plex Mono" panose="020B0509050000000000" pitchFamily="49" charset="77"/>
                <a:cs typeface="Lucida Sans Typewriter Std"/>
              </a:rPr>
              <a:t>, &amp;out);</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select(MAXFD</a:t>
            </a:r>
            <a:r>
              <a:rPr lang="en-US" sz="1200" b="1" dirty="0">
                <a:latin typeface="IBM Plex Mono" panose="020B0509050000000000" pitchFamily="49" charset="77"/>
                <a:cs typeface="Lucida Sans Typewriter Std"/>
              </a:rPr>
              <a:t>, &amp;in, &amp;out, 0, 0);</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FD_ISSET(l_in</a:t>
            </a:r>
            <a:r>
              <a:rPr lang="en-US" sz="1200" b="1" dirty="0">
                <a:latin typeface="IBM Plex Mono" panose="020B0509050000000000" pitchFamily="49" charset="77"/>
                <a:cs typeface="Lucida Sans Typewriter Std"/>
              </a:rPr>
              <a:t>, &amp;in)) {</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read(l_in</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tbuf</a:t>
            </a:r>
            <a:r>
              <a:rPr lang="en-US" sz="1200" b="1" dirty="0">
                <a:latin typeface="IBM Plex Mono" panose="020B0509050000000000" pitchFamily="49" charset="77"/>
                <a:cs typeface="Lucida Sans Typewriter Std"/>
              </a:rPr>
              <a:t>, BSIZE)</a:t>
            </a:r>
            <a:r>
              <a:rPr lang="en-US" sz="1200" dirty="0">
                <a:latin typeface="IBM Plex Mono" panose="020B0509050000000000" pitchFamily="49" charset="77"/>
                <a:cs typeface="Lucida Sans Typewriter Std"/>
              </a:rPr>
              <a:t>) &gt; 0) </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 else {</a:t>
            </a:r>
          </a:p>
        </p:txBody>
      </p:sp>
      <p:sp>
        <p:nvSpPr>
          <p:cNvPr id="9" name="TextBox 8"/>
          <p:cNvSpPr txBox="1"/>
          <p:nvPr/>
        </p:nvSpPr>
        <p:spPr>
          <a:xfrm>
            <a:off x="457200" y="2667000"/>
            <a:ext cx="2590800" cy="923330"/>
          </a:xfrm>
          <a:prstGeom prst="rect">
            <a:avLst/>
          </a:prstGeom>
          <a:solidFill>
            <a:srgbClr val="00B050"/>
          </a:solidFill>
        </p:spPr>
        <p:txBody>
          <a:bodyPr wrap="square" rtlCol="0">
            <a:spAutoFit/>
          </a:bodyPr>
          <a:lstStyle/>
          <a:p>
            <a:r>
              <a:rPr lang="en-US" b="1" dirty="0">
                <a:solidFill>
                  <a:schemeClr val="bg1"/>
                </a:solidFill>
                <a:latin typeface="IBM Plex Sans" panose="020B0503050000000000" pitchFamily="34" charset="77"/>
                <a:cs typeface="Museo Sans 700"/>
              </a:rPr>
              <a:t>Is the purpose of the code immediately apparent?</a:t>
            </a:r>
          </a:p>
        </p:txBody>
      </p:sp>
    </p:spTree>
    <p:extLst>
      <p:ext uri="{BB962C8B-B14F-4D97-AF65-F5344CB8AC3E}">
        <p14:creationId xmlns:p14="http://schemas.microsoft.com/office/powerpoint/2010/main" val="385147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lstStyle/>
          <a:p>
            <a:r>
              <a:rPr lang="en-US" sz="2600" dirty="0"/>
              <a:t>Life Without Threads</a:t>
            </a:r>
          </a:p>
        </p:txBody>
      </p:sp>
      <p:sp>
        <p:nvSpPr>
          <p:cNvPr id="7" name="TextBox 6"/>
          <p:cNvSpPr txBox="1"/>
          <p:nvPr/>
        </p:nvSpPr>
        <p:spPr>
          <a:xfrm>
            <a:off x="3733800" y="80761"/>
            <a:ext cx="5410200" cy="6777239"/>
          </a:xfrm>
          <a:prstGeom prst="rect">
            <a:avLst/>
          </a:prstGeom>
          <a:solidFill>
            <a:srgbClr val="FFFF00"/>
          </a:solidFill>
        </p:spPr>
        <p:txBody>
          <a:bodyPr wrap="square" rtlCol="0">
            <a:spAutoFit/>
          </a:bodyPr>
          <a:lstStyle/>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buFontTx/>
              <a:buNone/>
            </a:pPr>
            <a:r>
              <a:rPr lang="en-US" sz="1200" dirty="0">
                <a:latin typeface="IBM Plex Mono" panose="020B0509050000000000" pitchFamily="49" charset="77"/>
                <a:cs typeface="Lucida Sans Typewriter Std"/>
              </a:rPr>
              <a:t>      }</a:t>
            </a:r>
          </a:p>
          <a:p>
            <a:pPr defTabSz="231775">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FD_ISSET(r_in</a:t>
            </a:r>
            <a:r>
              <a:rPr lang="en-US" sz="1200" b="1" dirty="0">
                <a:latin typeface="IBM Plex Mono" panose="020B0509050000000000" pitchFamily="49" charset="77"/>
                <a:cs typeface="Lucida Sans Typewriter Std"/>
              </a:rPr>
              <a:t>, &amp;in)) {</a:t>
            </a:r>
          </a:p>
          <a:p>
            <a:pPr defTabSz="231775">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fsize</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read(r_in</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fbuf</a:t>
            </a:r>
            <a:r>
              <a:rPr lang="en-US" sz="1200" b="1" dirty="0">
                <a:latin typeface="IBM Plex Mono" panose="020B0509050000000000" pitchFamily="49" charset="77"/>
                <a:cs typeface="Lucida Sans Typewriter Std"/>
              </a:rPr>
              <a:t>, BSIZE)</a:t>
            </a:r>
            <a:r>
              <a:rPr lang="en-US" sz="1200" dirty="0">
                <a:latin typeface="IBM Plex Mono" panose="020B0509050000000000" pitchFamily="49" charset="77"/>
                <a:cs typeface="Lucida Sans Typewriter Std"/>
              </a:rPr>
              <a:t>) &gt; 0)</a:t>
            </a:r>
          </a:p>
          <a:p>
            <a:pPr defTabSz="231775">
              <a:buFontTx/>
              <a:buNone/>
            </a:pPr>
            <a:r>
              <a:rPr lang="en-US" sz="1200" dirty="0">
                <a:latin typeface="IBM Plex Mono" panose="020B0509050000000000" pitchFamily="49" charset="77"/>
                <a:cs typeface="Lucida Sans Typewriter Std"/>
              </a:rPr>
              <a:t>          {</a:t>
            </a:r>
          </a:p>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 0;</a:t>
            </a:r>
          </a:p>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 1;</a:t>
            </a:r>
          </a:p>
          <a:p>
            <a:pPr defTabSz="231775">
              <a:buFontTx/>
              <a:buNone/>
            </a:pPr>
            <a:r>
              <a:rPr lang="en-US" sz="1200" dirty="0">
                <a:latin typeface="IBM Plex Mono" panose="020B0509050000000000" pitchFamily="49" charset="77"/>
                <a:cs typeface="Lucida Sans Typewriter Std"/>
              </a:rPr>
              <a:t>          } else</a:t>
            </a:r>
          </a:p>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FD_ISSET(l_out</a:t>
            </a:r>
            <a:r>
              <a:rPr lang="en-US" sz="1200" b="1" dirty="0">
                <a:latin typeface="IBM Plex Mono" panose="020B0509050000000000" pitchFamily="49" charset="77"/>
                <a:cs typeface="Lucida Sans Typewriter Std"/>
              </a:rPr>
              <a:t>, &amp;out)) {</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write(l_out</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fbuf</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fsize</a:t>
            </a:r>
            <a:r>
              <a:rPr lang="en-US" sz="1200" b="1" dirty="0">
                <a:latin typeface="IBM Plex Mono" panose="020B0509050000000000" pitchFamily="49" charset="77"/>
                <a:cs typeface="Lucida Sans Typewriter Std"/>
              </a:rPr>
              <a:t>)</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fsize</a:t>
            </a:r>
            <a:r>
              <a:rPr lang="en-US" sz="1200" dirty="0">
                <a:latin typeface="IBM Plex Mono" panose="020B0509050000000000" pitchFamily="49" charset="77"/>
                <a:cs typeface="Lucida Sans Typewriter Std"/>
              </a:rPr>
              <a:t>)</a:t>
            </a:r>
            <a:br>
              <a:rPr lang="en-US" sz="1200" dirty="0">
                <a:latin typeface="IBM Plex Mono" panose="020B0509050000000000" pitchFamily="49" charset="77"/>
                <a:cs typeface="Lucida Sans Typewriter Std"/>
              </a:rPr>
            </a:b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 else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&gt;=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else</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FD_ISSET(r_out</a:t>
            </a:r>
            <a:r>
              <a:rPr lang="en-US" sz="1200" b="1" dirty="0">
                <a:latin typeface="IBM Plex Mono" panose="020B0509050000000000" pitchFamily="49" charset="77"/>
                <a:cs typeface="Lucida Sans Typewriter Std"/>
              </a:rPr>
              <a:t>, &amp;out)) {</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write(r_out</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tbuf</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tsize</a:t>
            </a:r>
            <a:r>
              <a:rPr lang="en-US" sz="1200" b="1" dirty="0">
                <a:latin typeface="IBM Plex Mono" panose="020B0509050000000000" pitchFamily="49" charset="77"/>
                <a:cs typeface="Lucida Sans Typewriter Std"/>
              </a:rPr>
              <a:t>)</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 else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&gt;=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else</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a:t>
            </a:r>
          </a:p>
        </p:txBody>
      </p:sp>
      <p:sp>
        <p:nvSpPr>
          <p:cNvPr id="6" name="TextBox 5"/>
          <p:cNvSpPr txBox="1"/>
          <p:nvPr/>
        </p:nvSpPr>
        <p:spPr>
          <a:xfrm>
            <a:off x="457200" y="2667000"/>
            <a:ext cx="2590800" cy="1200329"/>
          </a:xfrm>
          <a:prstGeom prst="rect">
            <a:avLst/>
          </a:prstGeom>
          <a:solidFill>
            <a:srgbClr val="00B050"/>
          </a:solidFill>
        </p:spPr>
        <p:txBody>
          <a:bodyPr wrap="square" rtlCol="0">
            <a:spAutoFit/>
          </a:bodyPr>
          <a:lstStyle/>
          <a:p>
            <a:r>
              <a:rPr lang="en-US" b="1" dirty="0">
                <a:solidFill>
                  <a:schemeClr val="bg1"/>
                </a:solidFill>
                <a:latin typeface="IBM Plex Sans" panose="020B0503050000000000" pitchFamily="34" charset="77"/>
                <a:cs typeface="Museo Sans 700"/>
              </a:rPr>
              <a:t>Is the purpose of the each “if” statement immediately apparent?</a:t>
            </a:r>
          </a:p>
        </p:txBody>
      </p:sp>
    </p:spTree>
    <p:extLst>
      <p:ext uri="{BB962C8B-B14F-4D97-AF65-F5344CB8AC3E}">
        <p14:creationId xmlns:p14="http://schemas.microsoft.com/office/powerpoint/2010/main" val="12305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614542-EEBD-522F-9329-E2D5879C1024}"/>
              </a:ext>
            </a:extLst>
          </p:cNvPr>
          <p:cNvSpPr txBox="1"/>
          <p:nvPr/>
        </p:nvSpPr>
        <p:spPr>
          <a:xfrm>
            <a:off x="182144" y="381000"/>
            <a:ext cx="4800600" cy="6223242"/>
          </a:xfrm>
          <a:prstGeom prst="rect">
            <a:avLst/>
          </a:prstGeom>
          <a:solidFill>
            <a:srgbClr val="FFFF00"/>
          </a:solidFill>
        </p:spPr>
        <p:txBody>
          <a:bodyPr wrap="square" rtlCol="0">
            <a:spAutoFit/>
          </a:bodyPr>
          <a:lstStyle/>
          <a:p>
            <a:pPr defTabSz="231775">
              <a:spcBef>
                <a:spcPct val="20000"/>
              </a:spcBef>
              <a:buFontTx/>
              <a:buNone/>
            </a:pPr>
            <a:r>
              <a:rPr lang="en-US" sz="1200" dirty="0" err="1">
                <a:latin typeface="IBM Plex Mono" panose="020B0509050000000000" pitchFamily="49" charset="77"/>
                <a:cs typeface="Lucida Sans Typewriter Std"/>
              </a:rPr>
              <a:t>logind(int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r_in</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r_out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l_in</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l_out</a:t>
            </a: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a:t>
            </a:r>
            <a:r>
              <a:rPr lang="en-US" sz="1200" dirty="0">
                <a:latin typeface="IBM Plex Mono" panose="020B0509050000000000" pitchFamily="49" charset="77"/>
                <a:cs typeface="Lucida Sans Typewriter Std"/>
              </a:rPr>
              <a:t> in = 0, out;</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 0,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 1,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0,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fsize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char </a:t>
            </a:r>
            <a:r>
              <a:rPr lang="en-US" sz="1200" dirty="0" err="1">
                <a:latin typeface="IBM Plex Mono" panose="020B0509050000000000" pitchFamily="49" charset="77"/>
                <a:cs typeface="Lucida Sans Typewriter Std"/>
              </a:rPr>
              <a:t>fbuf[BSIZE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tbuf[BSIZE</a:t>
            </a:r>
            <a:r>
              <a:rPr lang="en-US" sz="1200" dirty="0">
                <a:latin typeface="IBM Plex Mono" panose="020B0509050000000000" pitchFamily="49" charset="77"/>
                <a:cs typeface="Lucida Sans Typewriter Std"/>
              </a:rPr>
              <a:t>];</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fcntl(r_in</a:t>
            </a:r>
            <a:r>
              <a:rPr lang="en-US" sz="1200" dirty="0">
                <a:latin typeface="IBM Plex Mono" panose="020B0509050000000000" pitchFamily="49" charset="77"/>
                <a:cs typeface="Lucida Sans Typewriter Std"/>
              </a:rPr>
              <a:t>, F_SETFL, O_NONBLOCK);</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fcntl(r_out</a:t>
            </a:r>
            <a:r>
              <a:rPr lang="en-US" sz="1200" dirty="0">
                <a:latin typeface="IBM Plex Mono" panose="020B0509050000000000" pitchFamily="49" charset="77"/>
                <a:cs typeface="Lucida Sans Typewriter Std"/>
              </a:rPr>
              <a:t>, F_SETFL, O_NONBLOCK);</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fcntl(l_in</a:t>
            </a:r>
            <a:r>
              <a:rPr lang="en-US" sz="1200" dirty="0">
                <a:latin typeface="IBM Plex Mono" panose="020B0509050000000000" pitchFamily="49" charset="77"/>
                <a:cs typeface="Lucida Sans Typewriter Std"/>
              </a:rPr>
              <a:t>, F_SETFL, O_NONBLOCK);</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fcntl(l_out</a:t>
            </a:r>
            <a:r>
              <a:rPr lang="en-US" sz="1200" dirty="0">
                <a:latin typeface="IBM Plex Mono" panose="020B0509050000000000" pitchFamily="49" charset="77"/>
                <a:cs typeface="Lucida Sans Typewriter Std"/>
              </a:rPr>
              <a:t>, F_SETFL, O_NONBLOCK);</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while(!eof</a:t>
            </a: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FD_ZERO(&amp;in</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FD_ZERO(&amp;out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FD_SET(l_in</a:t>
            </a:r>
            <a:r>
              <a:rPr lang="en-US" sz="1200" dirty="0">
                <a:latin typeface="IBM Plex Mono" panose="020B0509050000000000" pitchFamily="49" charset="77"/>
                <a:cs typeface="Lucida Sans Typewriter Std"/>
              </a:rPr>
              <a:t>, &amp;in);</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FD_SET(r_in</a:t>
            </a:r>
            <a:r>
              <a:rPr lang="en-US" sz="1200" dirty="0">
                <a:latin typeface="IBM Plex Mono" panose="020B0509050000000000" pitchFamily="49" charset="77"/>
                <a:cs typeface="Lucida Sans Typewriter Std"/>
              </a:rPr>
              <a:t>, &amp;in);</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FD_SET(l_out</a:t>
            </a:r>
            <a:r>
              <a:rPr lang="en-US" sz="1200" dirty="0">
                <a:latin typeface="IBM Plex Mono" panose="020B0509050000000000" pitchFamily="49" charset="77"/>
                <a:cs typeface="Lucida Sans Typewriter Std"/>
              </a:rPr>
              <a:t>, &amp;out);</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FD_SET(r_out</a:t>
            </a:r>
            <a:r>
              <a:rPr lang="en-US" sz="1200" dirty="0">
                <a:latin typeface="IBM Plex Mono" panose="020B0509050000000000" pitchFamily="49" charset="77"/>
                <a:cs typeface="Lucida Sans Typewriter Std"/>
              </a:rPr>
              <a:t>, &amp;out);</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select(MAXFD</a:t>
            </a:r>
            <a:r>
              <a:rPr lang="en-US" sz="1200" b="1" dirty="0">
                <a:latin typeface="IBM Plex Mono" panose="020B0509050000000000" pitchFamily="49" charset="77"/>
                <a:cs typeface="Lucida Sans Typewriter Std"/>
              </a:rPr>
              <a:t>, &amp;in, &amp;out, 0, 0);</a:t>
            </a:r>
          </a:p>
          <a:p>
            <a:pPr defTabSz="231775">
              <a:spcBef>
                <a:spcPct val="20000"/>
              </a:spcBef>
              <a:buFontTx/>
              <a:buNone/>
            </a:pPr>
            <a:endParaRPr lang="en-US" sz="1200" dirty="0">
              <a:latin typeface="IBM Plex Mono" panose="020B0509050000000000" pitchFamily="49" charset="77"/>
              <a:cs typeface="Lucida Sans Typewriter Std"/>
            </a:endParaRP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FD_ISSET(l_in</a:t>
            </a:r>
            <a:r>
              <a:rPr lang="en-US" sz="1200" b="1" dirty="0">
                <a:latin typeface="IBM Plex Mono" panose="020B0509050000000000" pitchFamily="49" charset="77"/>
                <a:cs typeface="Lucida Sans Typewriter Std"/>
              </a:rPr>
              <a:t>, &amp;in)) {</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read(l_in</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tbuf</a:t>
            </a:r>
            <a:r>
              <a:rPr lang="en-US" sz="1200" b="1" dirty="0">
                <a:latin typeface="IBM Plex Mono" panose="020B0509050000000000" pitchFamily="49" charset="77"/>
                <a:cs typeface="Lucida Sans Typewriter Std"/>
              </a:rPr>
              <a:t>, BSIZE)</a:t>
            </a:r>
            <a:r>
              <a:rPr lang="en-US" sz="1200" dirty="0">
                <a:latin typeface="IBM Plex Mono" panose="020B0509050000000000" pitchFamily="49" charset="77"/>
                <a:cs typeface="Lucida Sans Typewriter Std"/>
              </a:rPr>
              <a:t>) &gt; 0) </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 else {</a:t>
            </a:r>
          </a:p>
        </p:txBody>
      </p:sp>
      <p:sp>
        <p:nvSpPr>
          <p:cNvPr id="6" name="TextBox 5">
            <a:extLst>
              <a:ext uri="{FF2B5EF4-FFF2-40B4-BE49-F238E27FC236}">
                <a16:creationId xmlns:a16="http://schemas.microsoft.com/office/drawing/2014/main" id="{A750D70F-F129-E3F3-4569-F7B65476ABBD}"/>
              </a:ext>
            </a:extLst>
          </p:cNvPr>
          <p:cNvSpPr txBox="1"/>
          <p:nvPr/>
        </p:nvSpPr>
        <p:spPr>
          <a:xfrm>
            <a:off x="4982745" y="191433"/>
            <a:ext cx="4079470" cy="584775"/>
          </a:xfrm>
          <a:prstGeom prst="rect">
            <a:avLst/>
          </a:prstGeom>
          <a:solidFill>
            <a:schemeClr val="bg1">
              <a:lumMod val="95000"/>
            </a:schemeClr>
          </a:solidFill>
        </p:spPr>
        <p:txBody>
          <a:bodyPr wrap="square" rtlCol="0">
            <a:spAutoFit/>
          </a:bodyPr>
          <a:lstStyle/>
          <a:p>
            <a:r>
              <a:rPr lang="en-US" sz="1600" dirty="0" err="1">
                <a:highlight>
                  <a:srgbClr val="00FFFF"/>
                </a:highlight>
              </a:rPr>
              <a:t>l_in</a:t>
            </a:r>
            <a:r>
              <a:rPr lang="en-US" sz="1600" dirty="0">
                <a:highlight>
                  <a:srgbClr val="00FFFF"/>
                </a:highlight>
              </a:rPr>
              <a:t>: </a:t>
            </a:r>
            <a:r>
              <a:rPr lang="en-US" sz="1600" b="1" dirty="0"/>
              <a:t>Local input	</a:t>
            </a:r>
            <a:r>
              <a:rPr lang="en-US" sz="1600" dirty="0">
                <a:highlight>
                  <a:srgbClr val="00FFFF"/>
                </a:highlight>
              </a:rPr>
              <a:t> </a:t>
            </a:r>
            <a:r>
              <a:rPr lang="en-US" sz="1600" dirty="0" err="1">
                <a:highlight>
                  <a:srgbClr val="00FFFF"/>
                </a:highlight>
              </a:rPr>
              <a:t>l_out</a:t>
            </a:r>
            <a:r>
              <a:rPr lang="en-US" sz="1600" dirty="0">
                <a:highlight>
                  <a:srgbClr val="00FFFF"/>
                </a:highlight>
              </a:rPr>
              <a:t>:</a:t>
            </a:r>
            <a:r>
              <a:rPr lang="en-US" sz="1600" dirty="0"/>
              <a:t> </a:t>
            </a:r>
            <a:r>
              <a:rPr lang="en-US" sz="1600" b="1" dirty="0"/>
              <a:t>Local output</a:t>
            </a:r>
          </a:p>
          <a:p>
            <a:r>
              <a:rPr lang="en-US" sz="1600" dirty="0" err="1">
                <a:highlight>
                  <a:srgbClr val="00FFFF"/>
                </a:highlight>
              </a:rPr>
              <a:t>r_in</a:t>
            </a:r>
            <a:r>
              <a:rPr lang="en-US" sz="1600" dirty="0">
                <a:highlight>
                  <a:srgbClr val="00FFFF"/>
                </a:highlight>
              </a:rPr>
              <a:t>:</a:t>
            </a:r>
            <a:r>
              <a:rPr lang="en-US" sz="1600" dirty="0"/>
              <a:t> </a:t>
            </a:r>
            <a:r>
              <a:rPr lang="en-US" sz="1600" b="1" dirty="0"/>
              <a:t>Remote input	</a:t>
            </a:r>
            <a:r>
              <a:rPr lang="en-US" sz="1600" dirty="0" err="1">
                <a:highlight>
                  <a:srgbClr val="00FFFF"/>
                </a:highlight>
              </a:rPr>
              <a:t>r_out</a:t>
            </a:r>
            <a:r>
              <a:rPr lang="en-US" sz="1600" dirty="0">
                <a:highlight>
                  <a:srgbClr val="00FFFF"/>
                </a:highlight>
              </a:rPr>
              <a:t>:</a:t>
            </a:r>
            <a:r>
              <a:rPr lang="en-US" sz="1600" dirty="0"/>
              <a:t> </a:t>
            </a:r>
            <a:r>
              <a:rPr lang="en-US" sz="1600" b="1" dirty="0"/>
              <a:t>Remote output</a:t>
            </a:r>
            <a:endParaRPr lang="en-US" sz="1600" dirty="0"/>
          </a:p>
        </p:txBody>
      </p:sp>
      <p:sp>
        <p:nvSpPr>
          <p:cNvPr id="10" name="TextBox 9">
            <a:extLst>
              <a:ext uri="{FF2B5EF4-FFF2-40B4-BE49-F238E27FC236}">
                <a16:creationId xmlns:a16="http://schemas.microsoft.com/office/drawing/2014/main" id="{5BC19E5F-A0D0-473D-B55B-1A73D13385E0}"/>
              </a:ext>
            </a:extLst>
          </p:cNvPr>
          <p:cNvSpPr txBox="1"/>
          <p:nvPr/>
        </p:nvSpPr>
        <p:spPr>
          <a:xfrm>
            <a:off x="4982744" y="2163335"/>
            <a:ext cx="4079471" cy="584775"/>
          </a:xfrm>
          <a:prstGeom prst="rect">
            <a:avLst/>
          </a:prstGeom>
          <a:solidFill>
            <a:schemeClr val="bg2">
              <a:lumMod val="20000"/>
              <a:lumOff val="80000"/>
            </a:schemeClr>
          </a:solidFill>
        </p:spPr>
        <p:txBody>
          <a:bodyPr wrap="square" rtlCol="0">
            <a:spAutoFit/>
          </a:bodyPr>
          <a:lstStyle/>
          <a:p>
            <a:r>
              <a:rPr lang="en-US" sz="1600" dirty="0"/>
              <a:t>Set Non-Blocking Mode; This ensures that </a:t>
            </a:r>
            <a:r>
              <a:rPr lang="en-US" sz="1600" dirty="0">
                <a:highlight>
                  <a:srgbClr val="00FFFF"/>
                </a:highlight>
              </a:rPr>
              <a:t>read()</a:t>
            </a:r>
            <a:r>
              <a:rPr lang="en-US" sz="1600" dirty="0"/>
              <a:t> and </a:t>
            </a:r>
            <a:r>
              <a:rPr lang="en-US" sz="1600" dirty="0">
                <a:highlight>
                  <a:srgbClr val="00FFFF"/>
                </a:highlight>
              </a:rPr>
              <a:t>write()</a:t>
            </a:r>
            <a:r>
              <a:rPr lang="en-US" sz="1600" dirty="0"/>
              <a:t> do not block execution  </a:t>
            </a:r>
          </a:p>
        </p:txBody>
      </p:sp>
      <p:sp>
        <p:nvSpPr>
          <p:cNvPr id="12" name="TextBox 11">
            <a:extLst>
              <a:ext uri="{FF2B5EF4-FFF2-40B4-BE49-F238E27FC236}">
                <a16:creationId xmlns:a16="http://schemas.microsoft.com/office/drawing/2014/main" id="{D5A4C8E9-8DF4-8A3F-4FCB-82B21EBE213E}"/>
              </a:ext>
            </a:extLst>
          </p:cNvPr>
          <p:cNvSpPr txBox="1"/>
          <p:nvPr/>
        </p:nvSpPr>
        <p:spPr>
          <a:xfrm>
            <a:off x="4982744" y="892100"/>
            <a:ext cx="4079471" cy="1077218"/>
          </a:xfrm>
          <a:prstGeom prst="rect">
            <a:avLst/>
          </a:prstGeom>
          <a:solidFill>
            <a:srgbClr val="FFC000"/>
          </a:solidFill>
        </p:spPr>
        <p:txBody>
          <a:bodyPr wrap="square" rtlCol="0">
            <a:spAutoFit/>
          </a:bodyPr>
          <a:lstStyle/>
          <a:p>
            <a:r>
              <a:rPr lang="en-US" sz="1600" dirty="0"/>
              <a:t>Initially, we want to </a:t>
            </a:r>
            <a:r>
              <a:rPr lang="en-US" sz="1600" b="1" dirty="0"/>
              <a:t>read </a:t>
            </a:r>
            <a:r>
              <a:rPr lang="en-US" sz="1600" dirty="0"/>
              <a:t>from the local terminal &amp; remote machine;</a:t>
            </a:r>
          </a:p>
          <a:p>
            <a:r>
              <a:rPr lang="en-US" sz="1600" dirty="0"/>
              <a:t>We do not write anything until we have data</a:t>
            </a:r>
          </a:p>
        </p:txBody>
      </p:sp>
      <p:sp>
        <p:nvSpPr>
          <p:cNvPr id="13" name="Rectangle 5">
            <a:extLst>
              <a:ext uri="{FF2B5EF4-FFF2-40B4-BE49-F238E27FC236}">
                <a16:creationId xmlns:a16="http://schemas.microsoft.com/office/drawing/2014/main" id="{161E6B39-DF88-2EF2-29A6-723C2E7A5C45}"/>
              </a:ext>
            </a:extLst>
          </p:cNvPr>
          <p:cNvSpPr>
            <a:spLocks noChangeArrowheads="1"/>
          </p:cNvSpPr>
          <p:nvPr/>
        </p:nvSpPr>
        <p:spPr bwMode="auto">
          <a:xfrm rot="10800000" flipV="1">
            <a:off x="4982744" y="3229318"/>
            <a:ext cx="4118878" cy="1323439"/>
          </a:xfrm>
          <a:prstGeom prst="rect">
            <a:avLst/>
          </a:prstGeom>
          <a:solidFill>
            <a:srgbClr val="FFC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Monitoring I/O using </a:t>
            </a:r>
            <a:r>
              <a:rPr kumimoji="0" lang="en-US" altLang="en-US" sz="1600" b="0" i="0" u="none" strike="noStrike" cap="none" normalizeH="0" baseline="0" dirty="0">
                <a:ln>
                  <a:noFill/>
                </a:ln>
                <a:solidFill>
                  <a:schemeClr val="tx1"/>
                </a:solidFill>
                <a:effectLst/>
                <a:highlight>
                  <a:srgbClr val="00FFFF"/>
                </a:highlight>
                <a:latin typeface="Arial Unicode MS"/>
              </a:rPr>
              <a:t>select()</a:t>
            </a:r>
            <a:r>
              <a:rPr kumimoji="0" lang="en-US" altLang="en-US" sz="1600" b="0" i="0" u="none" strike="noStrike" cap="none" normalizeH="0" baseline="0" dirty="0">
                <a:ln>
                  <a:noFill/>
                </a:ln>
                <a:solidFill>
                  <a:schemeClr val="tx1"/>
                </a:solidFill>
                <a:effectLst/>
                <a:latin typeface="Arial Unicode MS"/>
              </a:rPr>
              <a:t> system call; </a:t>
            </a:r>
            <a:r>
              <a:rPr kumimoji="0" lang="en-US" altLang="en-US" sz="1600" b="1" i="0" u="none" strike="noStrike" cap="none" normalizeH="0" baseline="0" dirty="0">
                <a:ln>
                  <a:noFill/>
                </a:ln>
                <a:solidFill>
                  <a:schemeClr val="tx1"/>
                </a:solidFill>
                <a:effectLst/>
                <a:latin typeface="Arial Unicode MS"/>
              </a:rPr>
              <a:t>continuously monitors the file descriptors </a:t>
            </a:r>
            <a:r>
              <a:rPr kumimoji="0" lang="en-US" altLang="en-US" sz="1600" b="0" i="0" u="none" strike="noStrike" cap="none" normalizeH="0" baseline="0" dirty="0">
                <a:ln>
                  <a:noFill/>
                </a:ln>
                <a:solidFill>
                  <a:schemeClr val="tx1"/>
                </a:solidFill>
                <a:effectLst/>
                <a:latin typeface="Arial Unicode MS"/>
              </a:rPr>
              <a:t>until at least one file descriptor is ready for reading or writing.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C8866994-2C60-1959-4A41-90693BF593DD}"/>
              </a:ext>
            </a:extLst>
          </p:cNvPr>
          <p:cNvSpPr>
            <a:spLocks noChangeArrowheads="1"/>
          </p:cNvSpPr>
          <p:nvPr/>
        </p:nvSpPr>
        <p:spPr bwMode="auto">
          <a:xfrm>
            <a:off x="4982744" y="5066871"/>
            <a:ext cx="4118878" cy="1508105"/>
          </a:xfrm>
          <a:prstGeom prst="rect">
            <a:avLst/>
          </a:prstGeom>
          <a:solidFill>
            <a:schemeClr val="bg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r>
              <a:rPr lang="en-US" sz="1600" b="1" u="sng" dirty="0"/>
              <a:t>Read Data from Local Terminal</a:t>
            </a:r>
          </a:p>
          <a:p>
            <a:endParaRPr lang="en-US" sz="1600" b="1" u="sng" dirty="0"/>
          </a:p>
          <a:p>
            <a:r>
              <a:rPr lang="en-US" altLang="en-US" sz="1600" dirty="0">
                <a:latin typeface="Arial" panose="020B0604020202020204" pitchFamily="34" charset="0"/>
              </a:rPr>
              <a:t>If </a:t>
            </a:r>
            <a:r>
              <a:rPr lang="en-US" altLang="en-US" sz="1600" dirty="0" err="1">
                <a:highlight>
                  <a:srgbClr val="00FFFF"/>
                </a:highlight>
                <a:latin typeface="Arial" panose="020B0604020202020204" pitchFamily="34" charset="0"/>
              </a:rPr>
              <a:t>l_in</a:t>
            </a:r>
            <a:r>
              <a:rPr lang="en-US" altLang="en-US" sz="1600" dirty="0">
                <a:latin typeface="Arial" panose="020B0604020202020204" pitchFamily="34" charset="0"/>
              </a:rPr>
              <a:t> has data, we read it into </a:t>
            </a:r>
            <a:r>
              <a:rPr lang="en-US" altLang="en-US" sz="1600" dirty="0" err="1">
                <a:highlight>
                  <a:srgbClr val="00FFFF"/>
                </a:highlight>
                <a:latin typeface="Arial" panose="020B0604020202020204" pitchFamily="34" charset="0"/>
              </a:rPr>
              <a:t>tbuf</a:t>
            </a:r>
            <a:r>
              <a:rPr lang="en-US" altLang="en-US" sz="1600" dirty="0">
                <a:highlight>
                  <a:srgbClr val="00FFFF"/>
                </a:highlight>
                <a:latin typeface="Arial" panose="020B0604020202020204" pitchFamily="34" charset="0"/>
              </a:rPr>
              <a:t>;</a:t>
            </a:r>
            <a:endParaRPr lang="en-US" altLang="en-US" sz="1600" dirty="0">
              <a:latin typeface="Arial" panose="020B0604020202020204" pitchFamily="34" charset="0"/>
            </a:endParaRPr>
          </a:p>
          <a:p>
            <a:pPr marL="342900" indent="-342900">
              <a:buFont typeface="+mj-lt"/>
              <a:buAutoNum type="arabicPeriod"/>
            </a:pPr>
            <a:r>
              <a:rPr lang="en-US" altLang="en-US" sz="1400" dirty="0">
                <a:latin typeface="Arial" panose="020B0604020202020204" pitchFamily="34" charset="0"/>
              </a:rPr>
              <a:t>We pause further reading (</a:t>
            </a:r>
            <a:r>
              <a:rPr lang="en-US" altLang="en-US" sz="1400" dirty="0" err="1">
                <a:highlight>
                  <a:srgbClr val="00FFFF"/>
                </a:highlight>
                <a:latin typeface="Arial" panose="020B0604020202020204" pitchFamily="34" charset="0"/>
              </a:rPr>
              <a:t>want_l_read</a:t>
            </a:r>
            <a:r>
              <a:rPr lang="en-US" altLang="en-US" sz="1400" dirty="0">
                <a:highlight>
                  <a:srgbClr val="00FFFF"/>
                </a:highlight>
                <a:latin typeface="Arial" panose="020B0604020202020204" pitchFamily="34" charset="0"/>
              </a:rPr>
              <a:t> = 0</a:t>
            </a:r>
            <a:r>
              <a:rPr lang="en-US" altLang="en-US" sz="1400" dirty="0">
                <a:latin typeface="Arial" panose="020B0604020202020204" pitchFamily="34" charset="0"/>
              </a:rPr>
              <a:t>) </a:t>
            </a:r>
          </a:p>
          <a:p>
            <a:pPr marL="342900" indent="-342900">
              <a:buFont typeface="+mj-lt"/>
              <a:buAutoNum type="arabicPeriod"/>
            </a:pPr>
            <a:r>
              <a:rPr lang="en-US" altLang="en-US" sz="1400" dirty="0">
                <a:latin typeface="Arial" panose="020B0604020202020204" pitchFamily="34" charset="0"/>
              </a:rPr>
              <a:t>and prepare to write this data to the remote machine (</a:t>
            </a:r>
            <a:r>
              <a:rPr lang="en-US" altLang="en-US" sz="1400" dirty="0" err="1">
                <a:highlight>
                  <a:srgbClr val="00FFFF"/>
                </a:highlight>
                <a:latin typeface="Arial" panose="020B0604020202020204" pitchFamily="34" charset="0"/>
              </a:rPr>
              <a:t>want_r_write</a:t>
            </a:r>
            <a:r>
              <a:rPr lang="en-US" altLang="en-US" sz="1400" dirty="0">
                <a:highlight>
                  <a:srgbClr val="00FFFF"/>
                </a:highlight>
                <a:latin typeface="Arial" panose="020B0604020202020204" pitchFamily="34" charset="0"/>
              </a:rPr>
              <a:t> = 1</a:t>
            </a:r>
            <a:r>
              <a:rPr lang="en-US" altLang="en-US" sz="1400" dirty="0">
                <a:latin typeface="Arial" panose="020B0604020202020204" pitchFamily="34" charset="0"/>
              </a:rPr>
              <a:t>)</a:t>
            </a:r>
            <a:r>
              <a:rPr lang="en-US" altLang="en-US" sz="1600" dirty="0">
                <a:latin typeface="Arial" panose="020B0604020202020204" pitchFamily="34" charset="0"/>
              </a:rPr>
              <a:t> </a:t>
            </a:r>
          </a:p>
        </p:txBody>
      </p:sp>
    </p:spTree>
    <p:extLst>
      <p:ext uri="{BB962C8B-B14F-4D97-AF65-F5344CB8AC3E}">
        <p14:creationId xmlns:p14="http://schemas.microsoft.com/office/powerpoint/2010/main" val="326393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E083CA-BC3B-324E-E794-92542A5528BA}"/>
              </a:ext>
            </a:extLst>
          </p:cNvPr>
          <p:cNvSpPr txBox="1"/>
          <p:nvPr/>
        </p:nvSpPr>
        <p:spPr>
          <a:xfrm>
            <a:off x="31598" y="80761"/>
            <a:ext cx="5410200" cy="6777239"/>
          </a:xfrm>
          <a:prstGeom prst="rect">
            <a:avLst/>
          </a:prstGeom>
          <a:solidFill>
            <a:srgbClr val="FFFF00"/>
          </a:solidFill>
        </p:spPr>
        <p:txBody>
          <a:bodyPr wrap="square" rtlCol="0">
            <a:spAutoFit/>
          </a:bodyPr>
          <a:lstStyle/>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buFontTx/>
              <a:buNone/>
            </a:pPr>
            <a:r>
              <a:rPr lang="en-US" sz="1200" dirty="0">
                <a:latin typeface="IBM Plex Mono" panose="020B0509050000000000" pitchFamily="49" charset="77"/>
                <a:cs typeface="Lucida Sans Typewriter Std"/>
              </a:rPr>
              <a:t>      }</a:t>
            </a:r>
          </a:p>
          <a:p>
            <a:pPr defTabSz="231775">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FD_ISSET(r_in</a:t>
            </a:r>
            <a:r>
              <a:rPr lang="en-US" sz="1200" b="1" dirty="0">
                <a:latin typeface="IBM Plex Mono" panose="020B0509050000000000" pitchFamily="49" charset="77"/>
                <a:cs typeface="Lucida Sans Typewriter Std"/>
              </a:rPr>
              <a:t>, &amp;in)) {</a:t>
            </a:r>
          </a:p>
          <a:p>
            <a:pPr defTabSz="231775">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fsize</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read(r_in</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fbuf</a:t>
            </a:r>
            <a:r>
              <a:rPr lang="en-US" sz="1200" b="1" dirty="0">
                <a:latin typeface="IBM Plex Mono" panose="020B0509050000000000" pitchFamily="49" charset="77"/>
                <a:cs typeface="Lucida Sans Typewriter Std"/>
              </a:rPr>
              <a:t>, BSIZE)</a:t>
            </a:r>
            <a:r>
              <a:rPr lang="en-US" sz="1200" dirty="0">
                <a:latin typeface="IBM Plex Mono" panose="020B0509050000000000" pitchFamily="49" charset="77"/>
                <a:cs typeface="Lucida Sans Typewriter Std"/>
              </a:rPr>
              <a:t>) &gt; 0)</a:t>
            </a:r>
          </a:p>
          <a:p>
            <a:pPr defTabSz="231775">
              <a:buFontTx/>
              <a:buNone/>
            </a:pPr>
            <a:r>
              <a:rPr lang="en-US" sz="1200" dirty="0">
                <a:latin typeface="IBM Plex Mono" panose="020B0509050000000000" pitchFamily="49" charset="77"/>
                <a:cs typeface="Lucida Sans Typewriter Std"/>
              </a:rPr>
              <a:t>          {</a:t>
            </a:r>
          </a:p>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 0;</a:t>
            </a:r>
          </a:p>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 1;</a:t>
            </a:r>
          </a:p>
          <a:p>
            <a:pPr defTabSz="231775">
              <a:buFontTx/>
              <a:buNone/>
            </a:pPr>
            <a:r>
              <a:rPr lang="en-US" sz="1200" dirty="0">
                <a:latin typeface="IBM Plex Mono" panose="020B0509050000000000" pitchFamily="49" charset="77"/>
                <a:cs typeface="Lucida Sans Typewriter Std"/>
              </a:rPr>
              <a:t>          } else</a:t>
            </a:r>
          </a:p>
          <a:p>
            <a:pPr defTabSz="231775">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FD_ISSET(l_out</a:t>
            </a:r>
            <a:r>
              <a:rPr lang="en-US" sz="1200" b="1" dirty="0">
                <a:latin typeface="IBM Plex Mono" panose="020B0509050000000000" pitchFamily="49" charset="77"/>
                <a:cs typeface="Lucida Sans Typewriter Std"/>
              </a:rPr>
              <a:t>, &amp;out)) {</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write(l_out</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fbuf</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fsize</a:t>
            </a:r>
            <a:r>
              <a:rPr lang="en-US" sz="1200" b="1" dirty="0">
                <a:latin typeface="IBM Plex Mono" panose="020B0509050000000000" pitchFamily="49" charset="77"/>
                <a:cs typeface="Lucida Sans Typewriter Std"/>
              </a:rPr>
              <a:t>)</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fsize</a:t>
            </a:r>
            <a:r>
              <a:rPr lang="en-US" sz="1200" dirty="0">
                <a:latin typeface="IBM Plex Mono" panose="020B0509050000000000" pitchFamily="49" charset="77"/>
                <a:cs typeface="Lucida Sans Typewriter Std"/>
              </a:rPr>
              <a:t>)</a:t>
            </a:r>
            <a:br>
              <a:rPr lang="en-US" sz="1200" dirty="0">
                <a:latin typeface="IBM Plex Mono" panose="020B0509050000000000" pitchFamily="49" charset="77"/>
                <a:cs typeface="Lucida Sans Typewriter Std"/>
              </a:rPr>
            </a:b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want_r_read</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want_l_write</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 else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&gt;=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else</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b="1" dirty="0">
                <a:latin typeface="IBM Plex Mono" panose="020B0509050000000000" pitchFamily="49" charset="77"/>
                <a:cs typeface="Lucida Sans Typewriter Std"/>
              </a:rPr>
              <a:t>if (</a:t>
            </a:r>
            <a:r>
              <a:rPr lang="en-US" sz="1200" b="1" dirty="0" err="1">
                <a:latin typeface="IBM Plex Mono" panose="020B0509050000000000" pitchFamily="49" charset="77"/>
                <a:cs typeface="Lucida Sans Typewriter Std"/>
              </a:rPr>
              <a:t>FD_ISSET(r_out</a:t>
            </a:r>
            <a:r>
              <a:rPr lang="en-US" sz="1200" b="1" dirty="0">
                <a:latin typeface="IBM Plex Mono" panose="020B0509050000000000" pitchFamily="49" charset="77"/>
                <a:cs typeface="Lucida Sans Typewriter Std"/>
              </a:rPr>
              <a:t>, &amp;out)) {</a:t>
            </a:r>
          </a:p>
          <a:p>
            <a:pPr defTabSz="231775">
              <a:spcBef>
                <a:spcPct val="20000"/>
              </a:spcBef>
              <a:buFontTx/>
              <a:buNone/>
            </a:pPr>
            <a:r>
              <a:rPr lang="en-US" sz="1200" dirty="0">
                <a:latin typeface="IBM Plex Mono" panose="020B0509050000000000" pitchFamily="49" charset="77"/>
                <a:cs typeface="Lucida Sans Typewriter Std"/>
              </a:rPr>
              <a:t>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 </a:t>
            </a:r>
            <a:r>
              <a:rPr lang="en-US" sz="1200" b="1" dirty="0" err="1">
                <a:latin typeface="IBM Plex Mono" panose="020B0509050000000000" pitchFamily="49" charset="77"/>
                <a:cs typeface="Lucida Sans Typewriter Std"/>
              </a:rPr>
              <a:t>write(r_out</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tbuf</a:t>
            </a:r>
            <a:r>
              <a:rPr lang="en-US" sz="1200" b="1" dirty="0">
                <a:latin typeface="IBM Plex Mono" panose="020B0509050000000000" pitchFamily="49" charset="77"/>
                <a:cs typeface="Lucida Sans Typewriter Std"/>
              </a:rPr>
              <a:t>, </a:t>
            </a:r>
            <a:r>
              <a:rPr lang="en-US" sz="1200" b="1" dirty="0" err="1">
                <a:latin typeface="IBM Plex Mono" panose="020B0509050000000000" pitchFamily="49" charset="77"/>
                <a:cs typeface="Lucida Sans Typewriter Std"/>
              </a:rPr>
              <a:t>tsize</a:t>
            </a:r>
            <a:r>
              <a:rPr lang="en-US" sz="1200" b="1" dirty="0">
                <a:latin typeface="IBM Plex Mono" panose="020B0509050000000000" pitchFamily="49" charset="77"/>
                <a:cs typeface="Lucida Sans Typewriter Std"/>
              </a:rPr>
              <a:t>)</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want_l_read</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want_r_write</a:t>
            </a:r>
            <a:r>
              <a:rPr lang="en-US" sz="1200" dirty="0">
                <a:latin typeface="IBM Plex Mono" panose="020B0509050000000000" pitchFamily="49" charset="77"/>
                <a:cs typeface="Lucida Sans Typewriter Std"/>
              </a:rPr>
              <a:t> = 0;</a:t>
            </a:r>
          </a:p>
          <a:p>
            <a:pPr defTabSz="231775">
              <a:spcBef>
                <a:spcPct val="20000"/>
              </a:spcBef>
              <a:buFontTx/>
              <a:buNone/>
            </a:pPr>
            <a:r>
              <a:rPr lang="en-US" sz="1200" dirty="0">
                <a:latin typeface="IBM Plex Mono" panose="020B0509050000000000" pitchFamily="49" charset="77"/>
                <a:cs typeface="Lucida Sans Typewriter Std"/>
              </a:rPr>
              <a:t>        } else if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 &gt;= 0)</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tsize</a:t>
            </a:r>
            <a:r>
              <a:rPr lang="en-US" sz="1200" dirty="0">
                <a:latin typeface="IBM Plex Mono" panose="020B0509050000000000" pitchFamily="49" charset="77"/>
                <a:cs typeface="Lucida Sans Typewriter Std"/>
              </a:rPr>
              <a:t> -= </a:t>
            </a:r>
            <a:r>
              <a:rPr lang="en-US" sz="1200" dirty="0" err="1">
                <a:latin typeface="IBM Plex Mono" panose="020B0509050000000000" pitchFamily="49" charset="77"/>
                <a:cs typeface="Lucida Sans Typewriter Std"/>
              </a:rPr>
              <a:t>wret</a:t>
            </a:r>
            <a:r>
              <a:rPr lang="en-US" sz="1200" dirty="0">
                <a:latin typeface="IBM Plex Mono" panose="020B0509050000000000" pitchFamily="49" charset="77"/>
                <a:cs typeface="Lucida Sans Typewriter Std"/>
              </a:rPr>
              <a:t>;</a:t>
            </a:r>
          </a:p>
          <a:p>
            <a:pPr defTabSz="231775">
              <a:spcBef>
                <a:spcPct val="20000"/>
              </a:spcBef>
              <a:buFontTx/>
              <a:buNone/>
            </a:pPr>
            <a:r>
              <a:rPr lang="en-US" sz="1200" dirty="0">
                <a:latin typeface="IBM Plex Mono" panose="020B0509050000000000" pitchFamily="49" charset="77"/>
                <a:cs typeface="Lucida Sans Typewriter Std"/>
              </a:rPr>
              <a:t>        else</a:t>
            </a:r>
          </a:p>
          <a:p>
            <a:pPr defTabSz="231775">
              <a:spcBef>
                <a:spcPct val="20000"/>
              </a:spcBef>
              <a:buFontTx/>
              <a:buNone/>
            </a:pP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eof</a:t>
            </a:r>
            <a:r>
              <a:rPr lang="en-US" sz="1200" dirty="0">
                <a:latin typeface="IBM Plex Mono" panose="020B0509050000000000" pitchFamily="49" charset="77"/>
                <a:cs typeface="Lucida Sans Typewriter Std"/>
              </a:rPr>
              <a:t> = 1;</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    }</a:t>
            </a:r>
          </a:p>
          <a:p>
            <a:pPr defTabSz="231775">
              <a:spcBef>
                <a:spcPct val="20000"/>
              </a:spcBef>
              <a:buFontTx/>
              <a:buNone/>
            </a:pPr>
            <a:r>
              <a:rPr lang="en-US" sz="1200" dirty="0">
                <a:latin typeface="IBM Plex Mono" panose="020B0509050000000000" pitchFamily="49" charset="77"/>
                <a:cs typeface="Lucida Sans Typewriter Std"/>
              </a:rPr>
              <a:t>}</a:t>
            </a:r>
          </a:p>
        </p:txBody>
      </p:sp>
      <p:sp>
        <p:nvSpPr>
          <p:cNvPr id="6" name="Rectangle 1">
            <a:extLst>
              <a:ext uri="{FF2B5EF4-FFF2-40B4-BE49-F238E27FC236}">
                <a16:creationId xmlns:a16="http://schemas.microsoft.com/office/drawing/2014/main" id="{F87A7421-419B-D5EB-DC05-3DD87189FF6D}"/>
              </a:ext>
            </a:extLst>
          </p:cNvPr>
          <p:cNvSpPr>
            <a:spLocks noChangeArrowheads="1"/>
          </p:cNvSpPr>
          <p:nvPr/>
        </p:nvSpPr>
        <p:spPr bwMode="auto">
          <a:xfrm>
            <a:off x="5441798" y="201824"/>
            <a:ext cx="3670604" cy="169277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1600" b="1" u="sng" dirty="0"/>
              <a:t>Read Data from Remote Machine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If </a:t>
            </a:r>
            <a:r>
              <a:rPr kumimoji="0" lang="en-US" altLang="en-US" sz="1600" b="0" i="0" u="none" strike="noStrike" cap="none" normalizeH="0" baseline="0" dirty="0" err="1">
                <a:ln>
                  <a:noFill/>
                </a:ln>
                <a:solidFill>
                  <a:schemeClr val="tx1"/>
                </a:solidFill>
                <a:effectLst/>
                <a:highlight>
                  <a:srgbClr val="00FFFF"/>
                </a:highlight>
                <a:latin typeface="Arial Unicode MS"/>
              </a:rPr>
              <a:t>r_in</a:t>
            </a:r>
            <a:r>
              <a:rPr kumimoji="0" lang="en-US" altLang="en-US" sz="1600" b="0" i="0" u="none" strike="noStrike" cap="none" normalizeH="0" baseline="0" dirty="0">
                <a:ln>
                  <a:noFill/>
                </a:ln>
                <a:solidFill>
                  <a:schemeClr val="tx1"/>
                </a:solidFill>
                <a:effectLst/>
                <a:highlight>
                  <a:srgbClr val="00FFFF"/>
                </a:highlight>
              </a:rPr>
              <a:t> </a:t>
            </a:r>
            <a:r>
              <a:rPr kumimoji="0" lang="en-US" altLang="en-US" sz="1600" i="0" u="none" strike="noStrike" cap="none" normalizeH="0" baseline="0" dirty="0">
                <a:ln>
                  <a:noFill/>
                </a:ln>
                <a:solidFill>
                  <a:schemeClr val="tx1"/>
                </a:solidFill>
                <a:effectLst/>
              </a:rPr>
              <a:t>has data, we read </a:t>
            </a:r>
            <a:r>
              <a:rPr kumimoji="0" lang="en-US" altLang="en-US" sz="1600" b="0" i="0" u="none" strike="noStrike" cap="none" normalizeH="0" baseline="0" dirty="0">
                <a:ln>
                  <a:noFill/>
                </a:ln>
                <a:solidFill>
                  <a:schemeClr val="tx1"/>
                </a:solidFill>
                <a:effectLst/>
              </a:rPr>
              <a:t>it into </a:t>
            </a:r>
            <a:r>
              <a:rPr kumimoji="0" lang="en-US" altLang="en-US" sz="1600" b="0" i="0" u="none" strike="noStrike" cap="none" normalizeH="0" baseline="0" dirty="0" err="1">
                <a:ln>
                  <a:noFill/>
                </a:ln>
                <a:solidFill>
                  <a:schemeClr val="tx1"/>
                </a:solidFill>
                <a:effectLst/>
                <a:highlight>
                  <a:srgbClr val="00FFFF"/>
                </a:highlight>
                <a:latin typeface="Arial Unicode MS"/>
              </a:rPr>
              <a:t>fbuf</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We pause further reading from the remote (</a:t>
            </a:r>
            <a:r>
              <a:rPr kumimoji="0" lang="en-US" altLang="en-US" sz="1400" i="0" u="none" strike="noStrike" cap="none" normalizeH="0" baseline="0" dirty="0" err="1">
                <a:ln>
                  <a:noFill/>
                </a:ln>
                <a:solidFill>
                  <a:schemeClr val="tx1"/>
                </a:solidFill>
                <a:effectLst/>
                <a:highlight>
                  <a:srgbClr val="00FFFF"/>
                </a:highlight>
                <a:latin typeface="Arial Unicode MS"/>
              </a:rPr>
              <a:t>want_r_read</a:t>
            </a:r>
            <a:r>
              <a:rPr kumimoji="0" lang="en-US" altLang="en-US" sz="1400" i="0" u="none" strike="noStrike" cap="none" normalizeH="0" baseline="0" dirty="0">
                <a:ln>
                  <a:noFill/>
                </a:ln>
                <a:solidFill>
                  <a:schemeClr val="tx1"/>
                </a:solidFill>
                <a:effectLst/>
                <a:highlight>
                  <a:srgbClr val="00FFFF"/>
                </a:highlight>
                <a:latin typeface="Arial Unicode MS"/>
              </a:rPr>
              <a:t> = 0</a:t>
            </a:r>
            <a:r>
              <a:rPr kumimoji="0" lang="en-US" altLang="en-US" sz="1400" i="0" u="none" strike="noStrike" cap="none" normalizeH="0" baseline="0" dirty="0">
                <a:ln>
                  <a:noFill/>
                </a:ln>
                <a:solidFill>
                  <a:schemeClr val="tx1"/>
                </a:solidFill>
                <a:effectLst/>
              </a:rPr>
              <a:t>) and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u="none" strike="noStrike" cap="none" normalizeH="0" baseline="0" dirty="0">
                <a:ln>
                  <a:noFill/>
                </a:ln>
                <a:solidFill>
                  <a:schemeClr val="tx1"/>
                </a:solidFill>
                <a:effectLst/>
              </a:rPr>
              <a:t> prepare to </a:t>
            </a:r>
            <a:r>
              <a:rPr kumimoji="0" lang="en-US" altLang="en-US" sz="1400" i="0" u="none" strike="noStrike" cap="none" normalizeH="0" baseline="0" dirty="0">
                <a:ln>
                  <a:noFill/>
                </a:ln>
                <a:solidFill>
                  <a:schemeClr val="tx1"/>
                </a:solidFill>
                <a:effectLst/>
                <a:latin typeface="Arial" panose="020B0604020202020204" pitchFamily="34" charset="0"/>
              </a:rPr>
              <a:t>write this data to the local terminal (</a:t>
            </a:r>
            <a:r>
              <a:rPr kumimoji="0" lang="en-US" altLang="en-US" sz="1400" i="0" u="none" strike="noStrike" cap="none" normalizeH="0" baseline="0" dirty="0" err="1">
                <a:ln>
                  <a:noFill/>
                </a:ln>
                <a:solidFill>
                  <a:schemeClr val="tx1"/>
                </a:solidFill>
                <a:effectLst/>
                <a:highlight>
                  <a:srgbClr val="00FFFF"/>
                </a:highlight>
                <a:latin typeface="Arial Unicode MS"/>
              </a:rPr>
              <a:t>want_l_write</a:t>
            </a:r>
            <a:r>
              <a:rPr kumimoji="0" lang="en-US" altLang="en-US" sz="1400" i="0" u="none" strike="noStrike" cap="none" normalizeH="0" baseline="0" dirty="0">
                <a:ln>
                  <a:noFill/>
                </a:ln>
                <a:solidFill>
                  <a:schemeClr val="tx1"/>
                </a:solidFill>
                <a:effectLst/>
                <a:highlight>
                  <a:srgbClr val="00FFFF"/>
                </a:highlight>
                <a:latin typeface="Arial Unicode MS"/>
              </a:rPr>
              <a:t> = 1</a:t>
            </a:r>
            <a:r>
              <a:rPr kumimoji="0" lang="en-US" altLang="en-US" sz="1400" i="0" u="none" strike="noStrike" cap="none" normalizeH="0" baseline="0" dirty="0">
                <a:ln>
                  <a:noFill/>
                </a:ln>
                <a:solidFill>
                  <a:schemeClr val="tx1"/>
                </a:solidFill>
                <a:effectLst/>
              </a:rPr>
              <a:t>).</a:t>
            </a:r>
            <a:r>
              <a:rPr kumimoji="0" lang="en-US" altLang="en-US" sz="1400" i="0" u="none" strike="noStrike" cap="none" normalizeH="0" baseline="0" dirty="0">
                <a:ln>
                  <a:noFill/>
                </a:ln>
                <a:solidFill>
                  <a:schemeClr val="tx1"/>
                </a:solidFill>
                <a:effectLst/>
                <a:latin typeface="Arial" panose="020B0604020202020204" pitchFamily="34" charset="0"/>
              </a:rPr>
              <a:t> </a:t>
            </a:r>
          </a:p>
        </p:txBody>
      </p:sp>
      <p:sp>
        <p:nvSpPr>
          <p:cNvPr id="7" name="Rectangle 2">
            <a:extLst>
              <a:ext uri="{FF2B5EF4-FFF2-40B4-BE49-F238E27FC236}">
                <a16:creationId xmlns:a16="http://schemas.microsoft.com/office/drawing/2014/main" id="{7772127A-81D8-0CCE-EFDD-DCC7FBAB66A1}"/>
              </a:ext>
            </a:extLst>
          </p:cNvPr>
          <p:cNvSpPr>
            <a:spLocks noChangeArrowheads="1"/>
          </p:cNvSpPr>
          <p:nvPr/>
        </p:nvSpPr>
        <p:spPr bwMode="auto">
          <a:xfrm rot="10800000" flipV="1">
            <a:off x="5452942" y="2067426"/>
            <a:ext cx="3648308" cy="1815882"/>
          </a:xfrm>
          <a:prstGeom prst="rect">
            <a:avLst/>
          </a:prstGeom>
          <a:solidFill>
            <a:srgbClr val="FFC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1600" b="1" u="sng" dirty="0"/>
              <a:t>Write Data to Local Terminal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If </a:t>
            </a:r>
            <a:r>
              <a:rPr kumimoji="0" lang="en-US" altLang="en-US" sz="1600" i="0" u="none" strike="noStrike" cap="none" normalizeH="0" baseline="0" dirty="0" err="1">
                <a:ln>
                  <a:noFill/>
                </a:ln>
                <a:solidFill>
                  <a:schemeClr val="tx1"/>
                </a:solidFill>
                <a:effectLst/>
                <a:highlight>
                  <a:srgbClr val="00FFFF"/>
                </a:highlight>
                <a:latin typeface="Arial Unicode MS"/>
              </a:rPr>
              <a:t>l_out</a:t>
            </a:r>
            <a:r>
              <a:rPr kumimoji="0" lang="en-US" altLang="en-US" sz="1600" i="0" u="none" strike="noStrike" cap="none" normalizeH="0" baseline="0" dirty="0">
                <a:ln>
                  <a:noFill/>
                </a:ln>
                <a:solidFill>
                  <a:schemeClr val="tx1"/>
                </a:solidFill>
                <a:effectLst/>
              </a:rPr>
              <a:t> is ready for writing, </a:t>
            </a:r>
            <a:r>
              <a:rPr kumimoji="0" lang="en-US" altLang="en-US" sz="1600" b="1" i="0" u="none" strike="noStrike" cap="none" normalizeH="0" baseline="0" dirty="0">
                <a:ln>
                  <a:noFill/>
                </a:ln>
                <a:solidFill>
                  <a:schemeClr val="tx1"/>
                </a:solidFill>
                <a:effectLst/>
              </a:rPr>
              <a:t>we </a:t>
            </a:r>
            <a:r>
              <a:rPr kumimoji="0" lang="en-US" altLang="en-US" sz="1600" b="1" i="0" u="none" strike="noStrike" cap="none" normalizeH="0" baseline="0" dirty="0">
                <a:ln>
                  <a:noFill/>
                </a:ln>
                <a:solidFill>
                  <a:schemeClr val="tx1"/>
                </a:solidFill>
                <a:effectLst/>
                <a:latin typeface="Arial" panose="020B0604020202020204" pitchFamily="34" charset="0"/>
              </a:rPr>
              <a:t>send the data received from the remote machine.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Once the full message is sent, </a:t>
            </a:r>
            <a:r>
              <a:rPr kumimoji="0" lang="en-US" altLang="en-US" sz="1600" b="1" i="0" u="none" strike="noStrike" cap="none" normalizeH="0" baseline="0" dirty="0">
                <a:ln>
                  <a:noFill/>
                </a:ln>
                <a:solidFill>
                  <a:schemeClr val="tx1"/>
                </a:solidFill>
                <a:effectLst/>
                <a:latin typeface="Arial" panose="020B0604020202020204" pitchFamily="34" charset="0"/>
              </a:rPr>
              <a:t>we resume reading from the remote</a:t>
            </a:r>
            <a:r>
              <a:rPr kumimoji="0" lang="en-US" altLang="en-US" sz="1600" i="0" u="none" strike="noStrike" cap="none" normalizeH="0" baseline="0" dirty="0">
                <a:ln>
                  <a:noFill/>
                </a:ln>
                <a:solidFill>
                  <a:schemeClr val="tx1"/>
                </a:solidFill>
                <a:effectLst/>
                <a:latin typeface="Arial" panose="020B0604020202020204" pitchFamily="34" charset="0"/>
              </a:rPr>
              <a:t>. </a:t>
            </a:r>
          </a:p>
        </p:txBody>
      </p:sp>
      <p:sp>
        <p:nvSpPr>
          <p:cNvPr id="9" name="TextBox 8">
            <a:extLst>
              <a:ext uri="{FF2B5EF4-FFF2-40B4-BE49-F238E27FC236}">
                <a16:creationId xmlns:a16="http://schemas.microsoft.com/office/drawing/2014/main" id="{F874C783-9852-1D25-7E94-024F134861B3}"/>
              </a:ext>
            </a:extLst>
          </p:cNvPr>
          <p:cNvSpPr txBox="1"/>
          <p:nvPr/>
        </p:nvSpPr>
        <p:spPr>
          <a:xfrm>
            <a:off x="5441794" y="4281401"/>
            <a:ext cx="3648307" cy="2369880"/>
          </a:xfrm>
          <a:prstGeom prst="rect">
            <a:avLst/>
          </a:prstGeom>
          <a:solidFill>
            <a:schemeClr val="bg2">
              <a:lumMod val="20000"/>
              <a:lumOff val="80000"/>
            </a:schemeClr>
          </a:solidFill>
        </p:spPr>
        <p:txBody>
          <a:bodyPr wrap="square">
            <a:spAutoFit/>
          </a:bodyPr>
          <a:lstStyle/>
          <a:p>
            <a:r>
              <a:rPr lang="en-US" b="1" u="sng" dirty="0"/>
              <a:t>Write Data to Remote Machine</a:t>
            </a:r>
          </a:p>
          <a:p>
            <a:endParaRPr lang="en-US" b="1" u="sng"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If </a:t>
            </a:r>
            <a:r>
              <a:rPr kumimoji="0" lang="en-US" altLang="en-US" sz="1600" i="0" u="none" strike="noStrike" cap="none" normalizeH="0" baseline="0" dirty="0" err="1">
                <a:ln>
                  <a:noFill/>
                </a:ln>
                <a:solidFill>
                  <a:schemeClr val="tx1"/>
                </a:solidFill>
                <a:effectLst/>
                <a:highlight>
                  <a:srgbClr val="00FFFF"/>
                </a:highlight>
                <a:latin typeface="Arial Unicode MS"/>
              </a:rPr>
              <a:t>r_out</a:t>
            </a:r>
            <a:r>
              <a:rPr kumimoji="0" lang="en-US" altLang="en-US" sz="1600" i="0" u="none" strike="noStrike" cap="none" normalizeH="0" baseline="0" dirty="0">
                <a:ln>
                  <a:noFill/>
                </a:ln>
                <a:solidFill>
                  <a:schemeClr val="tx1"/>
                </a:solidFill>
                <a:effectLst/>
                <a:highlight>
                  <a:srgbClr val="00FFFF"/>
                </a:highlight>
              </a:rPr>
              <a:t> </a:t>
            </a:r>
            <a:r>
              <a:rPr kumimoji="0" lang="en-US" altLang="en-US" sz="1600" i="0" u="none" strike="noStrike" cap="none" normalizeH="0" baseline="0" dirty="0">
                <a:ln>
                  <a:noFill/>
                </a:ln>
                <a:solidFill>
                  <a:schemeClr val="tx1"/>
                </a:solidFill>
                <a:effectLst/>
              </a:rPr>
              <a:t>is ready for writing, we </a:t>
            </a:r>
            <a:r>
              <a:rPr kumimoji="0" lang="en-US" altLang="en-US" sz="1600" i="0" u="none" strike="noStrike" cap="none" normalizeH="0" baseline="0" dirty="0">
                <a:ln>
                  <a:noFill/>
                </a:ln>
                <a:solidFill>
                  <a:schemeClr val="tx1"/>
                </a:solidFill>
                <a:effectLst/>
                <a:latin typeface="Arial" panose="020B0604020202020204" pitchFamily="34" charset="0"/>
              </a:rPr>
              <a:t>send the data received from the local terminal.</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Once the full message is sent, we resume reading from the local terminal. </a:t>
            </a:r>
          </a:p>
          <a:p>
            <a:endParaRPr lang="en-US" sz="1600" b="1" u="sng" dirty="0"/>
          </a:p>
        </p:txBody>
      </p:sp>
    </p:spTree>
    <p:extLst>
      <p:ext uri="{BB962C8B-B14F-4D97-AF65-F5344CB8AC3E}">
        <p14:creationId xmlns:p14="http://schemas.microsoft.com/office/powerpoint/2010/main" val="122136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EACC-CD96-4846-B565-D85D0EB2CE46}"/>
              </a:ext>
            </a:extLst>
          </p:cNvPr>
          <p:cNvSpPr>
            <a:spLocks noGrp="1"/>
          </p:cNvSpPr>
          <p:nvPr>
            <p:ph type="title"/>
          </p:nvPr>
        </p:nvSpPr>
        <p:spPr/>
        <p:txBody>
          <a:bodyPr/>
          <a:lstStyle/>
          <a:p>
            <a:r>
              <a:rPr lang="en-US" dirty="0"/>
              <a:t>Better implementation approach</a:t>
            </a:r>
          </a:p>
        </p:txBody>
      </p:sp>
      <p:sp>
        <p:nvSpPr>
          <p:cNvPr id="3" name="Content Placeholder 2">
            <a:extLst>
              <a:ext uri="{FF2B5EF4-FFF2-40B4-BE49-F238E27FC236}">
                <a16:creationId xmlns:a16="http://schemas.microsoft.com/office/drawing/2014/main" id="{43A047CC-D16C-8D47-8EC5-8168035C39D7}"/>
              </a:ext>
            </a:extLst>
          </p:cNvPr>
          <p:cNvSpPr>
            <a:spLocks noGrp="1"/>
          </p:cNvSpPr>
          <p:nvPr>
            <p:ph idx="1"/>
          </p:nvPr>
        </p:nvSpPr>
        <p:spPr/>
        <p:txBody>
          <a:bodyPr>
            <a:normAutofit fontScale="85000" lnSpcReduction="20000"/>
          </a:bodyPr>
          <a:lstStyle/>
          <a:p>
            <a:r>
              <a:rPr lang="en-US" b="1" dirty="0"/>
              <a:t>Multithreading</a:t>
            </a:r>
            <a:r>
              <a:rPr lang="en-US" dirty="0"/>
              <a:t>:</a:t>
            </a:r>
          </a:p>
          <a:p>
            <a:pPr lvl="1"/>
            <a:r>
              <a:rPr lang="en-US" dirty="0"/>
              <a:t>Our process will now consist of two separate threads</a:t>
            </a:r>
          </a:p>
          <a:p>
            <a:pPr lvl="1"/>
            <a:r>
              <a:rPr lang="en-US" dirty="0"/>
              <a:t>Both threads will share the processes global (i.e., program scope) variables/data...</a:t>
            </a:r>
          </a:p>
          <a:p>
            <a:pPr lvl="1"/>
            <a:r>
              <a:rPr lang="en-US" dirty="0"/>
              <a:t>... but each thread will have its own local variables.</a:t>
            </a:r>
          </a:p>
          <a:p>
            <a:r>
              <a:rPr lang="en-US" b="1" dirty="0"/>
              <a:t>The important idea:</a:t>
            </a:r>
          </a:p>
          <a:p>
            <a:pPr lvl="1"/>
            <a:r>
              <a:rPr lang="en-US" dirty="0"/>
              <a:t>One thread handles the message transfer from </a:t>
            </a:r>
            <a:r>
              <a:rPr lang="en-US" sz="2500" b="1" dirty="0" err="1">
                <a:latin typeface="IBM Plex Mono" panose="020B0509050000000000" pitchFamily="49" charset="77"/>
              </a:rPr>
              <a:t>r_in</a:t>
            </a:r>
            <a:r>
              <a:rPr lang="en-US" dirty="0"/>
              <a:t> to </a:t>
            </a:r>
            <a:r>
              <a:rPr lang="en-US" sz="2500" b="1" dirty="0" err="1">
                <a:latin typeface="IBM Plex Mono" panose="020B0509050000000000" pitchFamily="49" charset="77"/>
              </a:rPr>
              <a:t>l_out</a:t>
            </a:r>
            <a:r>
              <a:rPr lang="en-US" dirty="0"/>
              <a:t>...</a:t>
            </a:r>
          </a:p>
          <a:p>
            <a:pPr lvl="1"/>
            <a:r>
              <a:rPr lang="en-US" dirty="0"/>
              <a:t>... while the other thread handles the message transfer from </a:t>
            </a:r>
            <a:r>
              <a:rPr lang="en-US" sz="2500" b="1" dirty="0" err="1">
                <a:latin typeface="IBM Plex Mono" panose="020B0509050000000000" pitchFamily="49" charset="77"/>
              </a:rPr>
              <a:t>l_in</a:t>
            </a:r>
            <a:r>
              <a:rPr lang="en-US" dirty="0"/>
              <a:t> to </a:t>
            </a:r>
            <a:r>
              <a:rPr lang="en-US" sz="2500" b="1" dirty="0" err="1">
                <a:latin typeface="IBM Plex Mono" panose="020B0509050000000000" pitchFamily="49" charset="77"/>
              </a:rPr>
              <a:t>r_out</a:t>
            </a:r>
            <a:endParaRPr lang="en-US" sz="2500" b="1" dirty="0">
              <a:latin typeface="IBM Plex Mono" panose="020B0509050000000000" pitchFamily="49" charset="77"/>
            </a:endParaRPr>
          </a:p>
          <a:p>
            <a:r>
              <a:rPr lang="en-US" dirty="0"/>
              <a:t>(We will see later how to start these threads, but for now let us look at one possible version of their code)</a:t>
            </a:r>
          </a:p>
          <a:p>
            <a:pPr lvl="1"/>
            <a:endParaRPr lang="en-US" dirty="0"/>
          </a:p>
        </p:txBody>
      </p:sp>
    </p:spTree>
    <p:extLst>
      <p:ext uri="{BB962C8B-B14F-4D97-AF65-F5344CB8AC3E}">
        <p14:creationId xmlns:p14="http://schemas.microsoft.com/office/powerpoint/2010/main" val="25570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p:txBody>
          <a:bodyPr/>
          <a:lstStyle/>
          <a:p>
            <a:r>
              <a:rPr lang="en-US"/>
              <a:t>Life With Threads</a:t>
            </a:r>
          </a:p>
        </p:txBody>
      </p:sp>
      <p:sp>
        <p:nvSpPr>
          <p:cNvPr id="5" name="TextBox 4"/>
          <p:cNvSpPr txBox="1"/>
          <p:nvPr/>
        </p:nvSpPr>
        <p:spPr>
          <a:xfrm>
            <a:off x="0" y="1828800"/>
            <a:ext cx="4216400" cy="3776419"/>
          </a:xfrm>
          <a:prstGeom prst="rect">
            <a:avLst/>
          </a:prstGeom>
          <a:solidFill>
            <a:srgbClr val="FFFF00"/>
          </a:solidFill>
        </p:spPr>
        <p:txBody>
          <a:bodyPr wrap="square" rtlCol="0">
            <a:spAutoFit/>
          </a:bodyPr>
          <a:lstStyle/>
          <a:p>
            <a:pPr defTabSz="223838">
              <a:spcBef>
                <a:spcPct val="15000"/>
              </a:spcBef>
              <a:buFontTx/>
              <a:buNone/>
            </a:pPr>
            <a:endParaRPr lang="en-US" sz="1400" dirty="0">
              <a:latin typeface="IBM Plex Mono" panose="020B0509050000000000" pitchFamily="49" charset="77"/>
              <a:cs typeface="Lucida Sans Typewriter Std"/>
            </a:endParaRPr>
          </a:p>
          <a:p>
            <a:pPr defTabSz="223838">
              <a:spcBef>
                <a:spcPct val="15000"/>
              </a:spcBef>
              <a:buFontTx/>
              <a:buNone/>
            </a:pPr>
            <a:r>
              <a:rPr lang="en-US" sz="1400" dirty="0" err="1">
                <a:latin typeface="IBM Plex Mono" panose="020B0509050000000000" pitchFamily="49" charset="77"/>
                <a:cs typeface="Lucida Sans Typewriter Std"/>
              </a:rPr>
              <a:t>incoming(int</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r_in</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int</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l_out</a:t>
            </a:r>
            <a:r>
              <a:rPr lang="en-US" sz="1400" dirty="0">
                <a:latin typeface="IBM Plex Mono" panose="020B0509050000000000" pitchFamily="49" charset="77"/>
                <a:cs typeface="Lucida Sans Typewriter Std"/>
              </a:rPr>
              <a:t>) {</a:t>
            </a:r>
          </a:p>
          <a:p>
            <a:pPr defTabSz="22383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int</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 0;</a:t>
            </a:r>
          </a:p>
          <a:p>
            <a:pPr defTabSz="223838">
              <a:spcBef>
                <a:spcPct val="15000"/>
              </a:spcBef>
              <a:buFontTx/>
              <a:buNone/>
            </a:pPr>
            <a:r>
              <a:rPr lang="en-US" sz="1400" dirty="0">
                <a:latin typeface="IBM Plex Mono" panose="020B0509050000000000" pitchFamily="49" charset="77"/>
                <a:cs typeface="Lucida Sans Typewriter Std"/>
              </a:rPr>
              <a:t>  char </a:t>
            </a:r>
            <a:r>
              <a:rPr lang="en-US" sz="1400" dirty="0" err="1">
                <a:latin typeface="IBM Plex Mono" panose="020B0509050000000000" pitchFamily="49" charset="77"/>
                <a:cs typeface="Lucida Sans Typewriter Std"/>
              </a:rPr>
              <a:t>buf[BSIZE</a:t>
            </a:r>
            <a:r>
              <a:rPr lang="en-US" sz="1400" dirty="0">
                <a:latin typeface="IBM Plex Mono" panose="020B0509050000000000" pitchFamily="49" charset="77"/>
                <a:cs typeface="Lucida Sans Typewriter Std"/>
              </a:rPr>
              <a:t>];</a:t>
            </a:r>
          </a:p>
          <a:p>
            <a:pPr defTabSz="22383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int</a:t>
            </a:r>
            <a:r>
              <a:rPr lang="en-US" sz="1400" dirty="0">
                <a:latin typeface="IBM Plex Mono" panose="020B0509050000000000" pitchFamily="49" charset="77"/>
                <a:cs typeface="Lucida Sans Typewriter Std"/>
              </a:rPr>
              <a:t> size;</a:t>
            </a:r>
          </a:p>
          <a:p>
            <a:pPr defTabSz="223838">
              <a:spcBef>
                <a:spcPct val="15000"/>
              </a:spcBef>
              <a:buFontTx/>
              <a:buNone/>
            </a:pPr>
            <a:endParaRPr lang="en-US" sz="1400" dirty="0">
              <a:latin typeface="IBM Plex Mono" panose="020B0509050000000000" pitchFamily="49" charset="77"/>
              <a:cs typeface="Lucida Sans Typewriter Std"/>
            </a:endParaRPr>
          </a:p>
          <a:p>
            <a:pPr defTabSz="223838">
              <a:spcBef>
                <a:spcPct val="15000"/>
              </a:spcBef>
              <a:buFontTx/>
              <a:buNone/>
            </a:pPr>
            <a:r>
              <a:rPr lang="en-US" sz="1400" dirty="0">
                <a:latin typeface="IBM Plex Mono" panose="020B0509050000000000" pitchFamily="49" charset="77"/>
                <a:cs typeface="Lucida Sans Typewriter Std"/>
              </a:rPr>
              <a:t>  while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a:t>
            </a:r>
          </a:p>
          <a:p>
            <a:pPr defTabSz="223838">
              <a:spcBef>
                <a:spcPct val="15000"/>
              </a:spcBef>
              <a:buFontTx/>
              <a:buNone/>
            </a:pPr>
            <a:r>
              <a:rPr lang="en-US" sz="1400" dirty="0">
                <a:latin typeface="IBM Plex Mono" panose="020B0509050000000000" pitchFamily="49" charset="77"/>
                <a:cs typeface="Lucida Sans Typewriter Std"/>
              </a:rPr>
              <a:t>    size = </a:t>
            </a:r>
            <a:r>
              <a:rPr lang="en-US" sz="1400" b="1" dirty="0" err="1">
                <a:latin typeface="IBM Plex Mono" panose="020B0509050000000000" pitchFamily="49" charset="77"/>
                <a:cs typeface="Lucida Sans Typewriter Std"/>
              </a:rPr>
              <a:t>read(r_in</a:t>
            </a:r>
            <a:r>
              <a:rPr lang="en-US" sz="1400" b="1" dirty="0">
                <a:latin typeface="IBM Plex Mono" panose="020B0509050000000000" pitchFamily="49" charset="77"/>
                <a:cs typeface="Lucida Sans Typewriter Std"/>
              </a:rPr>
              <a:t>, </a:t>
            </a:r>
            <a:r>
              <a:rPr lang="en-US" sz="1400" b="1" dirty="0" err="1">
                <a:latin typeface="IBM Plex Mono" panose="020B0509050000000000" pitchFamily="49" charset="77"/>
                <a:cs typeface="Lucida Sans Typewriter Std"/>
              </a:rPr>
              <a:t>buf</a:t>
            </a:r>
            <a:r>
              <a:rPr lang="en-US" sz="1400" b="1" dirty="0">
                <a:latin typeface="IBM Plex Mono" panose="020B0509050000000000" pitchFamily="49" charset="77"/>
                <a:cs typeface="Lucida Sans Typewriter Std"/>
              </a:rPr>
              <a:t>, BSIZE)</a:t>
            </a:r>
            <a:r>
              <a:rPr lang="en-US" sz="1400" dirty="0">
                <a:latin typeface="IBM Plex Mono" panose="020B0509050000000000" pitchFamily="49" charset="77"/>
                <a:cs typeface="Lucida Sans Typewriter Std"/>
              </a:rPr>
              <a:t>;</a:t>
            </a:r>
          </a:p>
          <a:p>
            <a:pPr defTabSz="223838">
              <a:spcBef>
                <a:spcPct val="15000"/>
              </a:spcBef>
              <a:buFontTx/>
              <a:buNone/>
            </a:pPr>
            <a:r>
              <a:rPr lang="en-US" sz="1400" dirty="0">
                <a:latin typeface="IBM Plex Mono" panose="020B0509050000000000" pitchFamily="49" charset="77"/>
                <a:cs typeface="Lucida Sans Typewriter Std"/>
              </a:rPr>
              <a:t>    if (size &lt;= 0)</a:t>
            </a:r>
          </a:p>
          <a:p>
            <a:pPr defTabSz="22383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 1;</a:t>
            </a:r>
          </a:p>
          <a:p>
            <a:pPr defTabSz="223838">
              <a:spcBef>
                <a:spcPct val="15000"/>
              </a:spcBef>
              <a:buFontTx/>
              <a:buNone/>
            </a:pPr>
            <a:r>
              <a:rPr lang="en-US" sz="1400" dirty="0">
                <a:latin typeface="IBM Plex Mono" panose="020B0509050000000000" pitchFamily="49" charset="77"/>
                <a:cs typeface="Lucida Sans Typewriter Std"/>
              </a:rPr>
              <a:t>    if (</a:t>
            </a:r>
            <a:r>
              <a:rPr lang="en-US" sz="1400" b="1" dirty="0" err="1">
                <a:latin typeface="IBM Plex Mono" panose="020B0509050000000000" pitchFamily="49" charset="77"/>
                <a:cs typeface="Lucida Sans Typewriter Std"/>
              </a:rPr>
              <a:t>write(l_out</a:t>
            </a:r>
            <a:r>
              <a:rPr lang="en-US" sz="1400" b="1" dirty="0">
                <a:latin typeface="IBM Plex Mono" panose="020B0509050000000000" pitchFamily="49" charset="77"/>
                <a:cs typeface="Lucida Sans Typewriter Std"/>
              </a:rPr>
              <a:t>, </a:t>
            </a:r>
            <a:r>
              <a:rPr lang="en-US" sz="1400" b="1" dirty="0" err="1">
                <a:latin typeface="IBM Plex Mono" panose="020B0509050000000000" pitchFamily="49" charset="77"/>
                <a:cs typeface="Lucida Sans Typewriter Std"/>
              </a:rPr>
              <a:t>buf</a:t>
            </a:r>
            <a:r>
              <a:rPr lang="en-US" sz="1400" b="1" dirty="0">
                <a:latin typeface="IBM Plex Mono" panose="020B0509050000000000" pitchFamily="49" charset="77"/>
                <a:cs typeface="Lucida Sans Typewriter Std"/>
              </a:rPr>
              <a:t>, size) &lt;= 0</a:t>
            </a:r>
            <a:r>
              <a:rPr lang="en-US" sz="1400" dirty="0">
                <a:latin typeface="IBM Plex Mono" panose="020B0509050000000000" pitchFamily="49" charset="77"/>
                <a:cs typeface="Lucida Sans Typewriter Std"/>
              </a:rPr>
              <a:t>)</a:t>
            </a:r>
          </a:p>
          <a:p>
            <a:pPr defTabSz="22383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 1;</a:t>
            </a:r>
          </a:p>
          <a:p>
            <a:pPr defTabSz="223838">
              <a:spcBef>
                <a:spcPct val="15000"/>
              </a:spcBef>
              <a:buFontTx/>
              <a:buNone/>
            </a:pPr>
            <a:r>
              <a:rPr lang="en-US" sz="1400" dirty="0">
                <a:latin typeface="IBM Plex Mono" panose="020B0509050000000000" pitchFamily="49" charset="77"/>
                <a:cs typeface="Lucida Sans Typewriter Std"/>
              </a:rPr>
              <a:t>  }</a:t>
            </a:r>
          </a:p>
          <a:p>
            <a:pPr defTabSz="223838">
              <a:spcBef>
                <a:spcPct val="15000"/>
              </a:spcBef>
              <a:buFontTx/>
              <a:buNone/>
            </a:pPr>
            <a:r>
              <a:rPr lang="en-US" sz="1400" dirty="0">
                <a:latin typeface="IBM Plex Mono" panose="020B0509050000000000" pitchFamily="49" charset="77"/>
                <a:cs typeface="Lucida Sans Typewriter Std"/>
              </a:rPr>
              <a:t>}</a:t>
            </a:r>
          </a:p>
          <a:p>
            <a:pPr defTabSz="223838">
              <a:spcBef>
                <a:spcPct val="15000"/>
              </a:spcBef>
              <a:buFontTx/>
              <a:buNone/>
            </a:pPr>
            <a:endParaRPr lang="en-US" sz="1400" dirty="0">
              <a:latin typeface="IBM Plex Mono" panose="020B0509050000000000" pitchFamily="49" charset="77"/>
              <a:cs typeface="Lucida Sans Typewriter Std"/>
            </a:endParaRPr>
          </a:p>
        </p:txBody>
      </p:sp>
      <p:sp>
        <p:nvSpPr>
          <p:cNvPr id="7" name="TextBox 6"/>
          <p:cNvSpPr txBox="1"/>
          <p:nvPr/>
        </p:nvSpPr>
        <p:spPr>
          <a:xfrm>
            <a:off x="4356100" y="1828800"/>
            <a:ext cx="4648200" cy="3776418"/>
          </a:xfrm>
          <a:prstGeom prst="rect">
            <a:avLst/>
          </a:prstGeom>
          <a:solidFill>
            <a:srgbClr val="FFFF00"/>
          </a:solidFill>
        </p:spPr>
        <p:txBody>
          <a:bodyPr wrap="square" rtlCol="0">
            <a:spAutoFit/>
          </a:bodyPr>
          <a:lstStyle/>
          <a:p>
            <a:pPr defTabSz="458788">
              <a:spcBef>
                <a:spcPct val="15000"/>
              </a:spcBef>
              <a:buFontTx/>
              <a:buNone/>
            </a:pPr>
            <a:endParaRPr lang="en-US" sz="1400" dirty="0">
              <a:latin typeface="IBM Plex Mono" panose="020B0509050000000000" pitchFamily="49" charset="77"/>
              <a:cs typeface="Lucida Sans Typewriter Std"/>
            </a:endParaRPr>
          </a:p>
          <a:p>
            <a:pPr defTabSz="458788">
              <a:spcBef>
                <a:spcPct val="15000"/>
              </a:spcBef>
              <a:buFontTx/>
              <a:buNone/>
            </a:pPr>
            <a:r>
              <a:rPr lang="en-US" sz="1400" dirty="0" err="1">
                <a:latin typeface="IBM Plex Mono" panose="020B0509050000000000" pitchFamily="49" charset="77"/>
                <a:cs typeface="Lucida Sans Typewriter Std"/>
              </a:rPr>
              <a:t>outgoing(int</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l_in</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int</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r_out</a:t>
            </a:r>
            <a:r>
              <a:rPr lang="en-US" sz="1400" dirty="0">
                <a:latin typeface="IBM Plex Mono" panose="020B0509050000000000" pitchFamily="49" charset="77"/>
                <a:cs typeface="Lucida Sans Typewriter Std"/>
              </a:rPr>
              <a:t>) {</a:t>
            </a:r>
          </a:p>
          <a:p>
            <a:pPr defTabSz="45878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int</a:t>
            </a: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 0;</a:t>
            </a:r>
          </a:p>
          <a:p>
            <a:pPr defTabSz="458788">
              <a:spcBef>
                <a:spcPct val="15000"/>
              </a:spcBef>
              <a:buFontTx/>
              <a:buNone/>
            </a:pPr>
            <a:r>
              <a:rPr lang="en-US" sz="1400" dirty="0">
                <a:latin typeface="IBM Plex Mono" panose="020B0509050000000000" pitchFamily="49" charset="77"/>
                <a:cs typeface="Lucida Sans Typewriter Std"/>
              </a:rPr>
              <a:t>	char </a:t>
            </a:r>
            <a:r>
              <a:rPr lang="en-US" sz="1400" dirty="0" err="1">
                <a:latin typeface="IBM Plex Mono" panose="020B0509050000000000" pitchFamily="49" charset="77"/>
                <a:cs typeface="Lucida Sans Typewriter Std"/>
              </a:rPr>
              <a:t>buf[BSIZE</a:t>
            </a:r>
            <a:r>
              <a:rPr lang="en-US" sz="1400" dirty="0">
                <a:latin typeface="IBM Plex Mono" panose="020B0509050000000000" pitchFamily="49" charset="77"/>
                <a:cs typeface="Lucida Sans Typewriter Std"/>
              </a:rPr>
              <a:t>];</a:t>
            </a:r>
          </a:p>
          <a:p>
            <a:pPr defTabSz="45878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int</a:t>
            </a:r>
            <a:r>
              <a:rPr lang="en-US" sz="1400" dirty="0">
                <a:latin typeface="IBM Plex Mono" panose="020B0509050000000000" pitchFamily="49" charset="77"/>
                <a:cs typeface="Lucida Sans Typewriter Std"/>
              </a:rPr>
              <a:t> size;</a:t>
            </a:r>
          </a:p>
          <a:p>
            <a:pPr defTabSz="458788">
              <a:spcBef>
                <a:spcPct val="15000"/>
              </a:spcBef>
              <a:buFontTx/>
              <a:buNone/>
            </a:pPr>
            <a:endParaRPr lang="en-US" sz="1400" dirty="0">
              <a:latin typeface="IBM Plex Mono" panose="020B0509050000000000" pitchFamily="49" charset="77"/>
              <a:cs typeface="Lucida Sans Typewriter Std"/>
            </a:endParaRPr>
          </a:p>
          <a:p>
            <a:pPr defTabSz="458788">
              <a:spcBef>
                <a:spcPct val="15000"/>
              </a:spcBef>
              <a:buFontTx/>
              <a:buNone/>
            </a:pPr>
            <a:r>
              <a:rPr lang="en-US" sz="1400" dirty="0">
                <a:latin typeface="IBM Plex Mono" panose="020B0509050000000000" pitchFamily="49" charset="77"/>
                <a:cs typeface="Lucida Sans Typewriter Std"/>
              </a:rPr>
              <a:t>	while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a:t>
            </a:r>
          </a:p>
          <a:p>
            <a:pPr defTabSz="458788">
              <a:spcBef>
                <a:spcPct val="15000"/>
              </a:spcBef>
              <a:buFontTx/>
              <a:buNone/>
            </a:pPr>
            <a:r>
              <a:rPr lang="en-US" sz="1400" dirty="0">
                <a:latin typeface="IBM Plex Mono" panose="020B0509050000000000" pitchFamily="49" charset="77"/>
                <a:cs typeface="Lucida Sans Typewriter Std"/>
              </a:rPr>
              <a:t>		size = </a:t>
            </a:r>
            <a:r>
              <a:rPr lang="en-US" sz="1400" b="1" dirty="0" err="1">
                <a:latin typeface="IBM Plex Mono" panose="020B0509050000000000" pitchFamily="49" charset="77"/>
                <a:cs typeface="Lucida Sans Typewriter Std"/>
              </a:rPr>
              <a:t>read(l_in</a:t>
            </a:r>
            <a:r>
              <a:rPr lang="en-US" sz="1400" b="1" dirty="0">
                <a:latin typeface="IBM Plex Mono" panose="020B0509050000000000" pitchFamily="49" charset="77"/>
                <a:cs typeface="Lucida Sans Typewriter Std"/>
              </a:rPr>
              <a:t>, </a:t>
            </a:r>
            <a:r>
              <a:rPr lang="en-US" sz="1400" b="1" dirty="0" err="1">
                <a:latin typeface="IBM Plex Mono" panose="020B0509050000000000" pitchFamily="49" charset="77"/>
                <a:cs typeface="Lucida Sans Typewriter Std"/>
              </a:rPr>
              <a:t>buf</a:t>
            </a:r>
            <a:r>
              <a:rPr lang="en-US" sz="1400" b="1" dirty="0">
                <a:latin typeface="IBM Plex Mono" panose="020B0509050000000000" pitchFamily="49" charset="77"/>
                <a:cs typeface="Lucida Sans Typewriter Std"/>
              </a:rPr>
              <a:t>, BSIZE)</a:t>
            </a:r>
            <a:r>
              <a:rPr lang="en-US" sz="1400" dirty="0">
                <a:latin typeface="IBM Plex Mono" panose="020B0509050000000000" pitchFamily="49" charset="77"/>
                <a:cs typeface="Lucida Sans Typewriter Std"/>
              </a:rPr>
              <a:t>;</a:t>
            </a:r>
          </a:p>
          <a:p>
            <a:pPr defTabSz="458788">
              <a:spcBef>
                <a:spcPct val="15000"/>
              </a:spcBef>
              <a:buFontTx/>
              <a:buNone/>
            </a:pPr>
            <a:r>
              <a:rPr lang="en-US" sz="1400" dirty="0">
                <a:latin typeface="IBM Plex Mono" panose="020B0509050000000000" pitchFamily="49" charset="77"/>
                <a:cs typeface="Lucida Sans Typewriter Std"/>
              </a:rPr>
              <a:t>		if (size &lt;= 0)</a:t>
            </a:r>
          </a:p>
          <a:p>
            <a:pPr defTabSz="45878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 1;</a:t>
            </a:r>
          </a:p>
          <a:p>
            <a:pPr defTabSz="458788">
              <a:spcBef>
                <a:spcPct val="15000"/>
              </a:spcBef>
              <a:buFontTx/>
              <a:buNone/>
            </a:pPr>
            <a:r>
              <a:rPr lang="en-US" sz="1400" dirty="0">
                <a:latin typeface="IBM Plex Mono" panose="020B0509050000000000" pitchFamily="49" charset="77"/>
                <a:cs typeface="Lucida Sans Typewriter Std"/>
              </a:rPr>
              <a:t>		if (</a:t>
            </a:r>
            <a:r>
              <a:rPr lang="en-US" sz="1400" b="1" dirty="0" err="1">
                <a:latin typeface="IBM Plex Mono" panose="020B0509050000000000" pitchFamily="49" charset="77"/>
                <a:cs typeface="Lucida Sans Typewriter Std"/>
              </a:rPr>
              <a:t>write(r_out</a:t>
            </a:r>
            <a:r>
              <a:rPr lang="en-US" sz="1400" b="1" dirty="0">
                <a:latin typeface="IBM Plex Mono" panose="020B0509050000000000" pitchFamily="49" charset="77"/>
                <a:cs typeface="Lucida Sans Typewriter Std"/>
              </a:rPr>
              <a:t>, </a:t>
            </a:r>
            <a:r>
              <a:rPr lang="en-US" sz="1400" b="1" dirty="0" err="1">
                <a:latin typeface="IBM Plex Mono" panose="020B0509050000000000" pitchFamily="49" charset="77"/>
                <a:cs typeface="Lucida Sans Typewriter Std"/>
              </a:rPr>
              <a:t>buf</a:t>
            </a:r>
            <a:r>
              <a:rPr lang="en-US" sz="1400" b="1" dirty="0">
                <a:latin typeface="IBM Plex Mono" panose="020B0509050000000000" pitchFamily="49" charset="77"/>
                <a:cs typeface="Lucida Sans Typewriter Std"/>
              </a:rPr>
              <a:t>, size) </a:t>
            </a:r>
            <a:r>
              <a:rPr lang="en-US" sz="1400" dirty="0">
                <a:latin typeface="IBM Plex Mono" panose="020B0509050000000000" pitchFamily="49" charset="77"/>
                <a:cs typeface="Lucida Sans Typewriter Std"/>
              </a:rPr>
              <a:t>&lt;= 0)</a:t>
            </a:r>
          </a:p>
          <a:p>
            <a:pPr defTabSz="458788">
              <a:spcBef>
                <a:spcPct val="15000"/>
              </a:spcBef>
              <a:buFontTx/>
              <a:buNone/>
            </a:pPr>
            <a:r>
              <a:rPr lang="en-US" sz="1400" dirty="0">
                <a:latin typeface="IBM Plex Mono" panose="020B0509050000000000" pitchFamily="49" charset="77"/>
                <a:cs typeface="Lucida Sans Typewriter Std"/>
              </a:rPr>
              <a:t>			</a:t>
            </a:r>
            <a:r>
              <a:rPr lang="en-US" sz="1400" dirty="0" err="1">
                <a:latin typeface="IBM Plex Mono" panose="020B0509050000000000" pitchFamily="49" charset="77"/>
                <a:cs typeface="Lucida Sans Typewriter Std"/>
              </a:rPr>
              <a:t>eof</a:t>
            </a:r>
            <a:r>
              <a:rPr lang="en-US" sz="1400" dirty="0">
                <a:latin typeface="IBM Plex Mono" panose="020B0509050000000000" pitchFamily="49" charset="77"/>
                <a:cs typeface="Lucida Sans Typewriter Std"/>
              </a:rPr>
              <a:t> = 1;</a:t>
            </a:r>
          </a:p>
          <a:p>
            <a:pPr defTabSz="458788">
              <a:spcBef>
                <a:spcPct val="15000"/>
              </a:spcBef>
              <a:buFontTx/>
              <a:buNone/>
            </a:pPr>
            <a:r>
              <a:rPr lang="en-US" sz="1400" dirty="0">
                <a:latin typeface="IBM Plex Mono" panose="020B0509050000000000" pitchFamily="49" charset="77"/>
                <a:cs typeface="Lucida Sans Typewriter Std"/>
              </a:rPr>
              <a:t>	}</a:t>
            </a:r>
          </a:p>
          <a:p>
            <a:pPr defTabSz="458788">
              <a:spcBef>
                <a:spcPct val="15000"/>
              </a:spcBef>
              <a:buFontTx/>
              <a:buNone/>
            </a:pPr>
            <a:r>
              <a:rPr lang="en-US" sz="1400" dirty="0">
                <a:latin typeface="IBM Plex Mono" panose="020B0509050000000000" pitchFamily="49" charset="77"/>
                <a:cs typeface="Lucida Sans Typewriter Std"/>
              </a:rPr>
              <a:t>}</a:t>
            </a:r>
          </a:p>
          <a:p>
            <a:pPr defTabSz="458788">
              <a:spcBef>
                <a:spcPct val="15000"/>
              </a:spcBef>
              <a:buFontTx/>
              <a:buNone/>
            </a:pPr>
            <a:endParaRPr lang="en-US" sz="1400" dirty="0">
              <a:latin typeface="IBM Plex Mono" panose="020B0509050000000000" pitchFamily="49" charset="77"/>
              <a:cs typeface="Lucida Sans Typewriter Std"/>
            </a:endParaRPr>
          </a:p>
        </p:txBody>
      </p:sp>
    </p:spTree>
    <p:extLst>
      <p:ext uri="{BB962C8B-B14F-4D97-AF65-F5344CB8AC3E}">
        <p14:creationId xmlns:p14="http://schemas.microsoft.com/office/powerpoint/2010/main" val="166824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dirty="0"/>
              <a:t>Single-Threaded Database Server</a:t>
            </a:r>
          </a:p>
        </p:txBody>
      </p:sp>
      <p:pic>
        <p:nvPicPr>
          <p:cNvPr id="4" name="Picture 3">
            <a:extLst>
              <a:ext uri="{FF2B5EF4-FFF2-40B4-BE49-F238E27FC236}">
                <a16:creationId xmlns:a16="http://schemas.microsoft.com/office/drawing/2014/main" id="{AB9B449F-10AE-FE45-9A8E-EC326A365931}"/>
              </a:ext>
            </a:extLst>
          </p:cNvPr>
          <p:cNvPicPr>
            <a:picLocks noChangeAspect="1"/>
          </p:cNvPicPr>
          <p:nvPr/>
        </p:nvPicPr>
        <p:blipFill>
          <a:blip r:embed="rId3"/>
          <a:stretch>
            <a:fillRect/>
          </a:stretch>
        </p:blipFill>
        <p:spPr>
          <a:xfrm>
            <a:off x="277097" y="2156059"/>
            <a:ext cx="8438606" cy="3474720"/>
          </a:xfrm>
          <a:prstGeom prst="rect">
            <a:avLst/>
          </a:prstGeom>
        </p:spPr>
      </p:pic>
    </p:spTree>
    <p:extLst>
      <p:ext uri="{BB962C8B-B14F-4D97-AF65-F5344CB8AC3E}">
        <p14:creationId xmlns:p14="http://schemas.microsoft.com/office/powerpoint/2010/main" val="33338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dirty="0"/>
              <a:t>Multithreaded Database Server</a:t>
            </a:r>
          </a:p>
        </p:txBody>
      </p:sp>
      <p:pic>
        <p:nvPicPr>
          <p:cNvPr id="4" name="Picture 3">
            <a:extLst>
              <a:ext uri="{FF2B5EF4-FFF2-40B4-BE49-F238E27FC236}">
                <a16:creationId xmlns:a16="http://schemas.microsoft.com/office/drawing/2014/main" id="{AB9B449F-10AE-FE45-9A8E-EC326A365931}"/>
              </a:ext>
            </a:extLst>
          </p:cNvPr>
          <p:cNvPicPr>
            <a:picLocks noChangeAspect="1"/>
          </p:cNvPicPr>
          <p:nvPr/>
        </p:nvPicPr>
        <p:blipFill>
          <a:blip r:embed="rId3"/>
          <a:stretch>
            <a:fillRect/>
          </a:stretch>
        </p:blipFill>
        <p:spPr>
          <a:xfrm>
            <a:off x="277097" y="2156059"/>
            <a:ext cx="8438605" cy="3474720"/>
          </a:xfrm>
          <a:prstGeom prst="rect">
            <a:avLst/>
          </a:prstGeom>
        </p:spPr>
      </p:pic>
    </p:spTree>
    <p:extLst>
      <p:ext uri="{BB962C8B-B14F-4D97-AF65-F5344CB8AC3E}">
        <p14:creationId xmlns:p14="http://schemas.microsoft.com/office/powerpoint/2010/main" val="168347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dirty="0"/>
              <a:t>Threads</a:t>
            </a:r>
          </a:p>
        </p:txBody>
      </p:sp>
      <p:sp>
        <p:nvSpPr>
          <p:cNvPr id="14339" name="Rectangle 3"/>
          <p:cNvSpPr>
            <a:spLocks noGrp="1" noChangeArrowheads="1"/>
          </p:cNvSpPr>
          <p:nvPr>
            <p:ph idx="1"/>
          </p:nvPr>
        </p:nvSpPr>
        <p:spPr/>
        <p:txBody>
          <a:bodyPr>
            <a:normAutofit/>
          </a:bodyPr>
          <a:lstStyle/>
          <a:p>
            <a:r>
              <a:rPr lang="en-US" dirty="0"/>
              <a:t>What is shareable with processes before threads?</a:t>
            </a:r>
          </a:p>
          <a:p>
            <a:r>
              <a:rPr lang="en-US" dirty="0"/>
              <a:t>Motivation for threads</a:t>
            </a:r>
          </a:p>
          <a:p>
            <a:endParaRPr lang="en-US" dirty="0"/>
          </a:p>
        </p:txBody>
      </p:sp>
    </p:spTree>
    <p:extLst>
      <p:ext uri="{BB962C8B-B14F-4D97-AF65-F5344CB8AC3E}">
        <p14:creationId xmlns:p14="http://schemas.microsoft.com/office/powerpoint/2010/main" val="6070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3CB196-1F7F-5740-AD71-7A6C006A840F}"/>
              </a:ext>
            </a:extLst>
          </p:cNvPr>
          <p:cNvSpPr/>
          <p:nvPr/>
        </p:nvSpPr>
        <p:spPr bwMode="auto">
          <a:xfrm>
            <a:off x="0" y="5740400"/>
            <a:ext cx="9144000" cy="1117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8194" name="Rectangle 2">
            <a:extLst>
              <a:ext uri="{FF2B5EF4-FFF2-40B4-BE49-F238E27FC236}">
                <a16:creationId xmlns:a16="http://schemas.microsoft.com/office/drawing/2014/main" id="{83EBF5A0-B29D-A94C-A0A7-BBAA6FE458E6}"/>
              </a:ext>
            </a:extLst>
          </p:cNvPr>
          <p:cNvSpPr>
            <a:spLocks noGrp="1" noChangeArrowheads="1"/>
          </p:cNvSpPr>
          <p:nvPr>
            <p:ph type="title"/>
          </p:nvPr>
        </p:nvSpPr>
        <p:spPr/>
        <p:txBody>
          <a:bodyPr/>
          <a:lstStyle/>
          <a:p>
            <a:r>
              <a:rPr lang="en-US" altLang="en-US" dirty="0"/>
              <a:t>Benefits of threads</a:t>
            </a:r>
          </a:p>
        </p:txBody>
      </p:sp>
      <p:sp>
        <p:nvSpPr>
          <p:cNvPr id="8195" name="Rectangle 3">
            <a:extLst>
              <a:ext uri="{FF2B5EF4-FFF2-40B4-BE49-F238E27FC236}">
                <a16:creationId xmlns:a16="http://schemas.microsoft.com/office/drawing/2014/main" id="{63029E06-9433-8D4E-BC38-ABB7DB16B399}"/>
              </a:ext>
            </a:extLst>
          </p:cNvPr>
          <p:cNvSpPr>
            <a:spLocks noGrp="1" noChangeArrowheads="1"/>
          </p:cNvSpPr>
          <p:nvPr>
            <p:ph idx="1"/>
          </p:nvPr>
        </p:nvSpPr>
        <p:spPr>
          <a:xfrm>
            <a:off x="381600" y="1600008"/>
            <a:ext cx="8229600" cy="5137676"/>
          </a:xfrm>
        </p:spPr>
        <p:txBody>
          <a:bodyPr>
            <a:normAutofit fontScale="77500" lnSpcReduction="20000"/>
          </a:bodyPr>
          <a:lstStyle/>
          <a:p>
            <a:r>
              <a:rPr lang="en-US" altLang="en-US" b="1" dirty="0"/>
              <a:t>Responsiveness</a:t>
            </a:r>
            <a:r>
              <a:rPr lang="en-US" altLang="en-US" dirty="0"/>
              <a:t> – may allow continued execution if part of process is blocked, especially important for user interfaces</a:t>
            </a:r>
          </a:p>
          <a:p>
            <a:r>
              <a:rPr lang="en-US" altLang="en-US" b="1" dirty="0"/>
              <a:t>Resource Sharing </a:t>
            </a:r>
            <a:r>
              <a:rPr lang="en-US" altLang="en-US" dirty="0"/>
              <a:t>– threads share resources of process (open files, program-scope variables) which is easier to use than shared memory or message passing between processes</a:t>
            </a:r>
          </a:p>
          <a:p>
            <a:r>
              <a:rPr lang="en-US" altLang="en-US" b="1" dirty="0"/>
              <a:t>Economy</a:t>
            </a:r>
            <a:r>
              <a:rPr lang="en-US" altLang="en-US" dirty="0"/>
              <a:t> – thread creation is “cheaper” than process creation; thread switching has lower overhead than context switching</a:t>
            </a:r>
          </a:p>
          <a:p>
            <a:r>
              <a:rPr lang="en-US" altLang="en-US" b="1" dirty="0"/>
              <a:t>Scalability</a:t>
            </a:r>
            <a:r>
              <a:rPr lang="en-US" altLang="en-US" dirty="0"/>
              <a:t> – program in the process can be written to take advantage of multiprocessor architectures by adding and removing threads and processors become more or less available</a:t>
            </a:r>
            <a:br>
              <a:rPr lang="en-US" altLang="en-US" dirty="0"/>
            </a:br>
            <a:endParaRPr lang="en-US" altLang="en-US" dirty="0"/>
          </a:p>
          <a:p>
            <a:endParaRPr lang="en-US" altLang="en-US" dirty="0"/>
          </a:p>
        </p:txBody>
      </p:sp>
    </p:spTree>
    <p:extLst>
      <p:ext uri="{BB962C8B-B14F-4D97-AF65-F5344CB8AC3E}">
        <p14:creationId xmlns:p14="http://schemas.microsoft.com/office/powerpoint/2010/main" val="321973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5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5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F8D2544-392D-0D4C-BECA-BDB69C57CB3F}"/>
              </a:ext>
            </a:extLst>
          </p:cNvPr>
          <p:cNvSpPr>
            <a:spLocks noGrp="1"/>
          </p:cNvSpPr>
          <p:nvPr>
            <p:ph type="title"/>
          </p:nvPr>
        </p:nvSpPr>
        <p:spPr/>
        <p:txBody>
          <a:bodyPr/>
          <a:lstStyle/>
          <a:p>
            <a:r>
              <a:rPr lang="en-US" altLang="en-US"/>
              <a:t>Multicore Programming</a:t>
            </a:r>
          </a:p>
        </p:txBody>
      </p:sp>
      <p:sp>
        <p:nvSpPr>
          <p:cNvPr id="9219" name="Content Placeholder 2">
            <a:extLst>
              <a:ext uri="{FF2B5EF4-FFF2-40B4-BE49-F238E27FC236}">
                <a16:creationId xmlns:a16="http://schemas.microsoft.com/office/drawing/2014/main" id="{458B9250-1FE4-1E41-84D5-F736C4B9E36F}"/>
              </a:ext>
            </a:extLst>
          </p:cNvPr>
          <p:cNvSpPr>
            <a:spLocks noGrp="1"/>
          </p:cNvSpPr>
          <p:nvPr>
            <p:ph idx="1"/>
          </p:nvPr>
        </p:nvSpPr>
        <p:spPr/>
        <p:txBody>
          <a:bodyPr>
            <a:normAutofit fontScale="77500" lnSpcReduction="20000"/>
          </a:bodyPr>
          <a:lstStyle/>
          <a:p>
            <a:r>
              <a:rPr lang="en-US" altLang="en-US" dirty="0"/>
              <a:t>Multicore or multiprocessor systems do, however, put pressure on programmers</a:t>
            </a:r>
          </a:p>
          <a:p>
            <a:r>
              <a:rPr lang="en-US" altLang="en-US" dirty="0"/>
              <a:t>Programming challenges include:</a:t>
            </a:r>
          </a:p>
          <a:p>
            <a:pPr lvl="1"/>
            <a:r>
              <a:rPr lang="en-US" altLang="en-US" b="1" dirty="0"/>
              <a:t>Dividing up activities</a:t>
            </a:r>
          </a:p>
          <a:p>
            <a:pPr lvl="1"/>
            <a:r>
              <a:rPr lang="en-US" altLang="en-US" b="1" dirty="0"/>
              <a:t>Balancing activities</a:t>
            </a:r>
          </a:p>
          <a:p>
            <a:pPr lvl="1"/>
            <a:r>
              <a:rPr lang="en-US" altLang="en-US" b="1" dirty="0"/>
              <a:t>Data splitting</a:t>
            </a:r>
          </a:p>
          <a:p>
            <a:pPr lvl="1"/>
            <a:r>
              <a:rPr lang="en-US" altLang="en-US" b="1" dirty="0"/>
              <a:t>Data dependency</a:t>
            </a:r>
          </a:p>
          <a:p>
            <a:pPr lvl="1"/>
            <a:r>
              <a:rPr lang="en-US" altLang="en-US" b="1" dirty="0"/>
              <a:t>Testing and debugging</a:t>
            </a:r>
          </a:p>
          <a:p>
            <a:r>
              <a:rPr lang="en-US" altLang="en-US" dirty="0"/>
              <a:t>Parallelism implies a system can perform more than one task simultaneously</a:t>
            </a:r>
          </a:p>
          <a:p>
            <a:r>
              <a:rPr lang="en-US" altLang="en-US" dirty="0"/>
              <a:t>Concurrency supports more than one task making progress</a:t>
            </a:r>
          </a:p>
          <a:p>
            <a:pPr lvl="1"/>
            <a:r>
              <a:rPr lang="en-US" altLang="en-US" dirty="0"/>
              <a:t>Single processor / core, scheduler providing concurrency</a:t>
            </a:r>
          </a:p>
          <a:p>
            <a:pPr lvl="1"/>
            <a:endParaRPr lang="en-US" altLang="en-US" dirty="0"/>
          </a:p>
          <a:p>
            <a:pPr lvl="1"/>
            <a:endParaRPr lang="en-US" altLang="en-US" dirty="0"/>
          </a:p>
        </p:txBody>
      </p:sp>
    </p:spTree>
    <p:extLst>
      <p:ext uri="{BB962C8B-B14F-4D97-AF65-F5344CB8AC3E}">
        <p14:creationId xmlns:p14="http://schemas.microsoft.com/office/powerpoint/2010/main" val="390837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500"/>
                                        <p:tgtEl>
                                          <p:spTgt spid="9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fade">
                                      <p:cBhvr>
                                        <p:cTn id="13" dur="500"/>
                                        <p:tgtEl>
                                          <p:spTgt spid="9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fade">
                                      <p:cBhvr>
                                        <p:cTn id="16" dur="500"/>
                                        <p:tgtEl>
                                          <p:spTgt spid="921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animEffect transition="in" filter="fade">
                                      <p:cBhvr>
                                        <p:cTn id="19" dur="500"/>
                                        <p:tgtEl>
                                          <p:spTgt spid="921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fade">
                                      <p:cBhvr>
                                        <p:cTn id="22" dur="500"/>
                                        <p:tgtEl>
                                          <p:spTgt spid="921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219">
                                            <p:txEl>
                                              <p:pRg st="6" end="6"/>
                                            </p:txEl>
                                          </p:spTgt>
                                        </p:tgtEl>
                                        <p:attrNameLst>
                                          <p:attrName>style.visibility</p:attrName>
                                        </p:attrNameLst>
                                      </p:cBhvr>
                                      <p:to>
                                        <p:strVal val="visible"/>
                                      </p:to>
                                    </p:set>
                                    <p:animEffect transition="in" filter="fade">
                                      <p:cBhvr>
                                        <p:cTn id="25" dur="500"/>
                                        <p:tgtEl>
                                          <p:spTgt spid="921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219">
                                            <p:txEl>
                                              <p:pRg st="7" end="7"/>
                                            </p:txEl>
                                          </p:spTgt>
                                        </p:tgtEl>
                                        <p:attrNameLst>
                                          <p:attrName>style.visibility</p:attrName>
                                        </p:attrNameLst>
                                      </p:cBhvr>
                                      <p:to>
                                        <p:strVal val="visible"/>
                                      </p:to>
                                    </p:set>
                                    <p:animEffect transition="in" filter="fade">
                                      <p:cBhvr>
                                        <p:cTn id="30" dur="500"/>
                                        <p:tgtEl>
                                          <p:spTgt spid="921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219">
                                            <p:txEl>
                                              <p:pRg st="8" end="8"/>
                                            </p:txEl>
                                          </p:spTgt>
                                        </p:tgtEl>
                                        <p:attrNameLst>
                                          <p:attrName>style.visibility</p:attrName>
                                        </p:attrNameLst>
                                      </p:cBhvr>
                                      <p:to>
                                        <p:strVal val="visible"/>
                                      </p:to>
                                    </p:set>
                                    <p:animEffect transition="in" filter="fade">
                                      <p:cBhvr>
                                        <p:cTn id="33" dur="500"/>
                                        <p:tgtEl>
                                          <p:spTgt spid="921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219">
                                            <p:txEl>
                                              <p:pRg st="9" end="9"/>
                                            </p:txEl>
                                          </p:spTgt>
                                        </p:tgtEl>
                                        <p:attrNameLst>
                                          <p:attrName>style.visibility</p:attrName>
                                        </p:attrNameLst>
                                      </p:cBhvr>
                                      <p:to>
                                        <p:strVal val="visible"/>
                                      </p:to>
                                    </p:set>
                                    <p:animEffect transition="in" filter="fade">
                                      <p:cBhvr>
                                        <p:cTn id="36" dur="500"/>
                                        <p:tgtEl>
                                          <p:spTgt spid="9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CB19B2-70C8-3441-89D4-72EDA4A61ECE}"/>
              </a:ext>
            </a:extLst>
          </p:cNvPr>
          <p:cNvSpPr/>
          <p:nvPr/>
        </p:nvSpPr>
        <p:spPr bwMode="auto">
          <a:xfrm>
            <a:off x="0" y="5740400"/>
            <a:ext cx="9144000" cy="1117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10242" name="Title 1">
            <a:extLst>
              <a:ext uri="{FF2B5EF4-FFF2-40B4-BE49-F238E27FC236}">
                <a16:creationId xmlns:a16="http://schemas.microsoft.com/office/drawing/2014/main" id="{4D2BDFE2-56A3-0F42-95D8-BA32B8CFB4E4}"/>
              </a:ext>
            </a:extLst>
          </p:cNvPr>
          <p:cNvSpPr>
            <a:spLocks noGrp="1"/>
          </p:cNvSpPr>
          <p:nvPr>
            <p:ph type="title"/>
          </p:nvPr>
        </p:nvSpPr>
        <p:spPr/>
        <p:txBody>
          <a:bodyPr/>
          <a:lstStyle/>
          <a:p>
            <a:r>
              <a:rPr lang="en-US" altLang="en-US"/>
              <a:t>Multicore Programming (Cont.)</a:t>
            </a:r>
          </a:p>
        </p:txBody>
      </p:sp>
      <p:sp>
        <p:nvSpPr>
          <p:cNvPr id="10243" name="Content Placeholder 2">
            <a:extLst>
              <a:ext uri="{FF2B5EF4-FFF2-40B4-BE49-F238E27FC236}">
                <a16:creationId xmlns:a16="http://schemas.microsoft.com/office/drawing/2014/main" id="{1AC196BD-1AF1-5447-8914-033EEBF3E70A}"/>
              </a:ext>
            </a:extLst>
          </p:cNvPr>
          <p:cNvSpPr>
            <a:spLocks noGrp="1"/>
          </p:cNvSpPr>
          <p:nvPr>
            <p:ph idx="1"/>
          </p:nvPr>
        </p:nvSpPr>
        <p:spPr>
          <a:xfrm>
            <a:off x="381600" y="1600008"/>
            <a:ext cx="4305903" cy="5070299"/>
          </a:xfrm>
        </p:spPr>
        <p:txBody>
          <a:bodyPr>
            <a:normAutofit fontScale="62500" lnSpcReduction="20000"/>
          </a:bodyPr>
          <a:lstStyle/>
          <a:p>
            <a:r>
              <a:rPr lang="en-US" altLang="en-US" dirty="0"/>
              <a:t>Types of parallelism </a:t>
            </a:r>
          </a:p>
          <a:p>
            <a:pPr lvl="1"/>
            <a:r>
              <a:rPr lang="en-US" altLang="en-US" b="1" dirty="0"/>
              <a:t>Data parallelism </a:t>
            </a:r>
            <a:r>
              <a:rPr lang="en-US" altLang="en-US" dirty="0"/>
              <a:t>– distributes subsets of the same data across multiple cores, same operation on each</a:t>
            </a:r>
          </a:p>
          <a:p>
            <a:pPr lvl="1"/>
            <a:r>
              <a:rPr lang="en-US" altLang="en-US" b="1" dirty="0"/>
              <a:t>Task parallelism </a:t>
            </a:r>
            <a:r>
              <a:rPr lang="en-US" altLang="en-US" dirty="0"/>
              <a:t>– distributing threads across cores, each thread performing unique operation</a:t>
            </a:r>
          </a:p>
          <a:p>
            <a:r>
              <a:rPr lang="en-US" altLang="en-US" dirty="0"/>
              <a:t>Hardware architecture support for software threads continues to increase over time</a:t>
            </a:r>
          </a:p>
          <a:p>
            <a:pPr lvl="1"/>
            <a:r>
              <a:rPr lang="en-US" altLang="en-US" dirty="0"/>
              <a:t>CPUs have </a:t>
            </a:r>
            <a:r>
              <a:rPr lang="en-US" altLang="en-US" b="1" dirty="0"/>
              <a:t>cores</a:t>
            </a:r>
            <a:r>
              <a:rPr lang="en-US" altLang="en-US" dirty="0"/>
              <a:t> as well as </a:t>
            </a:r>
            <a:r>
              <a:rPr lang="en-US" altLang="en-US" b="1" dirty="0"/>
              <a:t>hardware threads</a:t>
            </a:r>
          </a:p>
          <a:p>
            <a:pPr lvl="1"/>
            <a:r>
              <a:rPr lang="en-US" altLang="en-US" dirty="0"/>
              <a:t>Example: Intel Xeon Platinum 8592+ processors has 64 cores (price: US$12K)</a:t>
            </a:r>
          </a:p>
          <a:p>
            <a:pPr lvl="1"/>
            <a:r>
              <a:rPr lang="en-US" altLang="en-US" b="1" dirty="0"/>
              <a:t>Note: hardware threads are </a:t>
            </a:r>
            <a:r>
              <a:rPr lang="en-US" altLang="en-US" b="1" i="1" dirty="0"/>
              <a:t>not the same</a:t>
            </a:r>
            <a:r>
              <a:rPr lang="en-US" altLang="en-US" b="1" dirty="0"/>
              <a:t> as the software threads we’re examining in this course.</a:t>
            </a:r>
          </a:p>
          <a:p>
            <a:pPr lvl="1"/>
            <a:endParaRPr lang="en-US" altLang="en-US" dirty="0"/>
          </a:p>
          <a:p>
            <a:pPr lvl="1"/>
            <a:endParaRPr lang="en-US" altLang="en-US" dirty="0"/>
          </a:p>
        </p:txBody>
      </p:sp>
      <p:pic>
        <p:nvPicPr>
          <p:cNvPr id="3" name="Picture 2">
            <a:extLst>
              <a:ext uri="{FF2B5EF4-FFF2-40B4-BE49-F238E27FC236}">
                <a16:creationId xmlns:a16="http://schemas.microsoft.com/office/drawing/2014/main" id="{C40870AD-9B02-8647-A168-A59DFD1650EB}"/>
              </a:ext>
            </a:extLst>
          </p:cNvPr>
          <p:cNvPicPr>
            <a:picLocks noChangeAspect="1"/>
          </p:cNvPicPr>
          <p:nvPr/>
        </p:nvPicPr>
        <p:blipFill>
          <a:blip r:embed="rId3"/>
          <a:stretch>
            <a:fillRect/>
          </a:stretch>
        </p:blipFill>
        <p:spPr>
          <a:xfrm>
            <a:off x="4807952" y="1600008"/>
            <a:ext cx="3937527" cy="2890721"/>
          </a:xfrm>
          <a:prstGeom prst="rect">
            <a:avLst/>
          </a:prstGeom>
        </p:spPr>
      </p:pic>
      <p:pic>
        <p:nvPicPr>
          <p:cNvPr id="6" name="Picture 5">
            <a:extLst>
              <a:ext uri="{FF2B5EF4-FFF2-40B4-BE49-F238E27FC236}">
                <a16:creationId xmlns:a16="http://schemas.microsoft.com/office/drawing/2014/main" id="{81DCBB55-160C-054E-9F8B-4CC08B04B1AC}"/>
              </a:ext>
            </a:extLst>
          </p:cNvPr>
          <p:cNvPicPr>
            <a:picLocks noChangeAspect="1"/>
          </p:cNvPicPr>
          <p:nvPr/>
        </p:nvPicPr>
        <p:blipFill>
          <a:blip r:embed="rId4"/>
          <a:stretch>
            <a:fillRect/>
          </a:stretch>
        </p:blipFill>
        <p:spPr>
          <a:xfrm>
            <a:off x="5514545" y="4950226"/>
            <a:ext cx="3230934" cy="1580348"/>
          </a:xfrm>
          <a:prstGeom prst="rect">
            <a:avLst/>
          </a:prstGeom>
        </p:spPr>
      </p:pic>
    </p:spTree>
    <p:extLst>
      <p:ext uri="{BB962C8B-B14F-4D97-AF65-F5344CB8AC3E}">
        <p14:creationId xmlns:p14="http://schemas.microsoft.com/office/powerpoint/2010/main" val="232922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500"/>
                                        <p:tgtEl>
                                          <p:spTgt spid="102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fade">
                                      <p:cBhvr>
                                        <p:cTn id="25" dur="500"/>
                                        <p:tgtEl>
                                          <p:spTgt spid="102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243">
                                            <p:txEl>
                                              <p:pRg st="5" end="5"/>
                                            </p:txEl>
                                          </p:spTgt>
                                        </p:tgtEl>
                                        <p:attrNameLst>
                                          <p:attrName>style.visibility</p:attrName>
                                        </p:attrNameLst>
                                      </p:cBhvr>
                                      <p:to>
                                        <p:strVal val="visible"/>
                                      </p:to>
                                    </p:set>
                                    <p:animEffect transition="in" filter="fade">
                                      <p:cBhvr>
                                        <p:cTn id="28" dur="500"/>
                                        <p:tgtEl>
                                          <p:spTgt spid="1024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fade">
                                      <p:cBhvr>
                                        <p:cTn id="31" dur="500"/>
                                        <p:tgtEl>
                                          <p:spTgt spid="10243">
                                            <p:txEl>
                                              <p:pRg st="6" end="6"/>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F8D2544-392D-0D4C-BECA-BDB69C57CB3F}"/>
              </a:ext>
            </a:extLst>
          </p:cNvPr>
          <p:cNvSpPr>
            <a:spLocks noGrp="1"/>
          </p:cNvSpPr>
          <p:nvPr>
            <p:ph type="title"/>
          </p:nvPr>
        </p:nvSpPr>
        <p:spPr/>
        <p:txBody>
          <a:bodyPr/>
          <a:lstStyle/>
          <a:p>
            <a:r>
              <a:rPr lang="en-US" altLang="en-US" sz="4000" dirty="0" err="1">
                <a:latin typeface="IBM Plex Mono" panose="020B0509050000000000" pitchFamily="49" charset="77"/>
              </a:rPr>
              <a:t>pthread</a:t>
            </a:r>
            <a:r>
              <a:rPr lang="en-US" altLang="en-US" dirty="0"/>
              <a:t> (POSIX threads)</a:t>
            </a:r>
          </a:p>
        </p:txBody>
      </p:sp>
      <p:sp>
        <p:nvSpPr>
          <p:cNvPr id="9219" name="Content Placeholder 2">
            <a:extLst>
              <a:ext uri="{FF2B5EF4-FFF2-40B4-BE49-F238E27FC236}">
                <a16:creationId xmlns:a16="http://schemas.microsoft.com/office/drawing/2014/main" id="{458B9250-1FE4-1E41-84D5-F736C4B9E36F}"/>
              </a:ext>
            </a:extLst>
          </p:cNvPr>
          <p:cNvSpPr>
            <a:spLocks noGrp="1"/>
          </p:cNvSpPr>
          <p:nvPr>
            <p:ph idx="1"/>
          </p:nvPr>
        </p:nvSpPr>
        <p:spPr/>
        <p:txBody>
          <a:bodyPr>
            <a:normAutofit fontScale="77500" lnSpcReduction="20000"/>
          </a:bodyPr>
          <a:lstStyle/>
          <a:p>
            <a:r>
              <a:rPr lang="en-US" altLang="en-US" dirty="0"/>
              <a:t>The creation and management of threads is normally done through a </a:t>
            </a:r>
            <a:r>
              <a:rPr lang="en-US" altLang="en-US" b="1" dirty="0"/>
              <a:t>thread library</a:t>
            </a:r>
          </a:p>
          <a:p>
            <a:r>
              <a:rPr lang="en-US" altLang="en-US" b="1" dirty="0"/>
              <a:t>We will use POSIX threads </a:t>
            </a:r>
            <a:r>
              <a:rPr lang="en-US" altLang="en-US" dirty="0"/>
              <a:t>(also known as </a:t>
            </a:r>
            <a:r>
              <a:rPr lang="en-US" altLang="en-US" sz="2800" dirty="0" err="1">
                <a:latin typeface="IBM Plex Mono" panose="020B0509050000000000" pitchFamily="49" charset="77"/>
              </a:rPr>
              <a:t>pthread</a:t>
            </a:r>
            <a:r>
              <a:rPr lang="en-US" altLang="en-US" dirty="0" err="1"/>
              <a:t>s</a:t>
            </a:r>
            <a:r>
              <a:rPr lang="en-US" altLang="en-US" dirty="0"/>
              <a:t>)</a:t>
            </a:r>
          </a:p>
          <a:p>
            <a:pPr lvl="1"/>
            <a:r>
              <a:rPr lang="en-US" altLang="en-US" dirty="0"/>
              <a:t>Which means we will be using the </a:t>
            </a:r>
            <a:r>
              <a:rPr lang="en-US" altLang="en-US" dirty="0" err="1"/>
              <a:t>pthread</a:t>
            </a:r>
            <a:r>
              <a:rPr lang="en-US" altLang="en-US" dirty="0"/>
              <a:t> library installed with on </a:t>
            </a:r>
            <a:r>
              <a:rPr lang="en-US" altLang="en-US" sz="2600" dirty="0" err="1">
                <a:latin typeface="IBM Plex Mono" panose="020B0509050000000000" pitchFamily="49" charset="77"/>
              </a:rPr>
              <a:t>jhub-cosi</a:t>
            </a:r>
            <a:endParaRPr lang="en-US" altLang="en-US" sz="2600" dirty="0">
              <a:latin typeface="IBM Plex Mono" panose="020B0509050000000000" pitchFamily="49" charset="77"/>
            </a:endParaRPr>
          </a:p>
          <a:p>
            <a:r>
              <a:rPr lang="en-US" altLang="en-US" dirty="0"/>
              <a:t>In what follows we will look at some examples of </a:t>
            </a:r>
            <a:r>
              <a:rPr lang="en-US" altLang="en-US" sz="2800" dirty="0" err="1">
                <a:latin typeface="IBM Plex Mono" panose="020B0509050000000000" pitchFamily="49" charset="77"/>
              </a:rPr>
              <a:t>pthread</a:t>
            </a:r>
            <a:r>
              <a:rPr lang="en-US" altLang="en-US" dirty="0"/>
              <a:t> library calls</a:t>
            </a:r>
          </a:p>
          <a:p>
            <a:pPr lvl="1"/>
            <a:r>
              <a:rPr lang="en-US" altLang="en-US" dirty="0"/>
              <a:t>thread </a:t>
            </a:r>
            <a:r>
              <a:rPr lang="en-US" altLang="en-US" b="1" dirty="0"/>
              <a:t>creation</a:t>
            </a:r>
          </a:p>
          <a:p>
            <a:pPr lvl="1"/>
            <a:r>
              <a:rPr lang="en-US" altLang="en-US" b="1" dirty="0"/>
              <a:t>parameterizing</a:t>
            </a:r>
            <a:r>
              <a:rPr lang="en-US" altLang="en-US" dirty="0"/>
              <a:t> threads</a:t>
            </a:r>
          </a:p>
          <a:p>
            <a:pPr lvl="1"/>
            <a:r>
              <a:rPr lang="en-US" altLang="en-US" dirty="0"/>
              <a:t>thread </a:t>
            </a:r>
            <a:r>
              <a:rPr lang="en-US" altLang="en-US" b="1" dirty="0"/>
              <a:t>attributes</a:t>
            </a:r>
          </a:p>
          <a:p>
            <a:pPr lvl="1"/>
            <a:r>
              <a:rPr lang="en-US" altLang="en-US" dirty="0"/>
              <a:t>and more...</a:t>
            </a:r>
          </a:p>
          <a:p>
            <a:r>
              <a:rPr lang="en-US" altLang="en-US" dirty="0"/>
              <a:t>More specific details on </a:t>
            </a:r>
            <a:r>
              <a:rPr lang="en-US" altLang="en-US" sz="2800" dirty="0" err="1">
                <a:latin typeface="IBM Plex Mono" panose="020B0509050000000000" pitchFamily="49" charset="77"/>
              </a:rPr>
              <a:t>pthread</a:t>
            </a:r>
            <a:r>
              <a:rPr lang="en-US" altLang="en-US" dirty="0" err="1"/>
              <a:t>s</a:t>
            </a:r>
            <a:r>
              <a:rPr lang="en-US" altLang="en-US" dirty="0"/>
              <a:t> will eventually be provided as part of assignments and tutorials</a:t>
            </a:r>
          </a:p>
          <a:p>
            <a:pPr lvl="1"/>
            <a:endParaRPr lang="en-US" altLang="en-US" dirty="0"/>
          </a:p>
          <a:p>
            <a:pPr lvl="1"/>
            <a:endParaRPr lang="en-US" altLang="en-US" dirty="0"/>
          </a:p>
        </p:txBody>
      </p:sp>
    </p:spTree>
    <p:extLst>
      <p:ext uri="{BB962C8B-B14F-4D97-AF65-F5344CB8AC3E}">
        <p14:creationId xmlns:p14="http://schemas.microsoft.com/office/powerpoint/2010/main" val="116530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Effect transition="in" filter="fade">
                                      <p:cBhvr>
                                        <p:cTn id="11" dur="500"/>
                                        <p:tgtEl>
                                          <p:spTgt spid="9219">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219">
                                            <p:txEl>
                                              <p:pRg st="2" end="2"/>
                                            </p:txEl>
                                          </p:spTgt>
                                        </p:tgtEl>
                                        <p:attrNameLst>
                                          <p:attrName>style.visibility</p:attrName>
                                        </p:attrNameLst>
                                      </p:cBhvr>
                                      <p:to>
                                        <p:strVal val="visible"/>
                                      </p:to>
                                    </p:set>
                                    <p:animEffect transition="in" filter="fade">
                                      <p:cBhvr>
                                        <p:cTn id="14" dur="500"/>
                                        <p:tgtEl>
                                          <p:spTgt spid="9219">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Effect transition="in" filter="fade">
                                      <p:cBhvr>
                                        <p:cTn id="19" dur="500"/>
                                        <p:tgtEl>
                                          <p:spTgt spid="9219">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fade">
                                      <p:cBhvr>
                                        <p:cTn id="22" dur="500"/>
                                        <p:tgtEl>
                                          <p:spTgt spid="9219">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219">
                                            <p:txEl>
                                              <p:pRg st="5" end="5"/>
                                            </p:txEl>
                                          </p:spTgt>
                                        </p:tgtEl>
                                        <p:attrNameLst>
                                          <p:attrName>style.visibility</p:attrName>
                                        </p:attrNameLst>
                                      </p:cBhvr>
                                      <p:to>
                                        <p:strVal val="visible"/>
                                      </p:to>
                                    </p:set>
                                    <p:animEffect transition="in" filter="fade">
                                      <p:cBhvr>
                                        <p:cTn id="25" dur="500"/>
                                        <p:tgtEl>
                                          <p:spTgt spid="9219">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219">
                                            <p:txEl>
                                              <p:pRg st="6" end="6"/>
                                            </p:txEl>
                                          </p:spTgt>
                                        </p:tgtEl>
                                        <p:attrNameLst>
                                          <p:attrName>style.visibility</p:attrName>
                                        </p:attrNameLst>
                                      </p:cBhvr>
                                      <p:to>
                                        <p:strVal val="visible"/>
                                      </p:to>
                                    </p:set>
                                    <p:animEffect transition="in" filter="fade">
                                      <p:cBhvr>
                                        <p:cTn id="28" dur="500"/>
                                        <p:tgtEl>
                                          <p:spTgt spid="9219">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219">
                                            <p:txEl>
                                              <p:pRg st="7" end="7"/>
                                            </p:txEl>
                                          </p:spTgt>
                                        </p:tgtEl>
                                        <p:attrNameLst>
                                          <p:attrName>style.visibility</p:attrName>
                                        </p:attrNameLst>
                                      </p:cBhvr>
                                      <p:to>
                                        <p:strVal val="visible"/>
                                      </p:to>
                                    </p:set>
                                    <p:animEffect transition="in" filter="fade">
                                      <p:cBhvr>
                                        <p:cTn id="31" dur="500"/>
                                        <p:tgtEl>
                                          <p:spTgt spid="921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219">
                                            <p:txEl>
                                              <p:pRg st="8" end="8"/>
                                            </p:txEl>
                                          </p:spTgt>
                                        </p:tgtEl>
                                        <p:attrNameLst>
                                          <p:attrName>style.visibility</p:attrName>
                                        </p:attrNameLst>
                                      </p:cBhvr>
                                      <p:to>
                                        <p:strVal val="visible"/>
                                      </p:to>
                                    </p:set>
                                    <p:animEffect transition="in" filter="fade">
                                      <p:cBhvr>
                                        <p:cTn id="36"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Creating a POSIX Thread</a:t>
            </a:r>
            <a:endParaRPr lang="en-US" dirty="0"/>
          </a:p>
        </p:txBody>
      </p:sp>
      <p:sp>
        <p:nvSpPr>
          <p:cNvPr id="4" name="TextBox 3"/>
          <p:cNvSpPr txBox="1"/>
          <p:nvPr/>
        </p:nvSpPr>
        <p:spPr>
          <a:xfrm>
            <a:off x="643848" y="1508166"/>
            <a:ext cx="7848600" cy="5213735"/>
          </a:xfrm>
          <a:prstGeom prst="rect">
            <a:avLst/>
          </a:prstGeom>
          <a:solidFill>
            <a:srgbClr val="FFFF00"/>
          </a:solidFill>
        </p:spPr>
        <p:txBody>
          <a:bodyPr wrap="square" rtlCol="0">
            <a:spAutoFit/>
          </a:bodyPr>
          <a:lstStyle/>
          <a:p>
            <a:pPr defTabSz="231775">
              <a:spcBef>
                <a:spcPct val="10000"/>
              </a:spcBef>
              <a:buFontTx/>
              <a:buNone/>
            </a:pPr>
            <a:r>
              <a:rPr lang="en-US" sz="1600" dirty="0">
                <a:latin typeface="IBM Plex Mono" panose="020B0509050000000000" pitchFamily="49" charset="77"/>
                <a:cs typeface="Lucida Sans Typewriter Std"/>
              </a:rPr>
              <a:t>void </a:t>
            </a:r>
            <a:r>
              <a:rPr lang="en-US" sz="1600" dirty="0" err="1">
                <a:latin typeface="IBM Plex Mono" panose="020B0509050000000000" pitchFamily="49" charset="77"/>
                <a:cs typeface="Lucida Sans Typewriter Std"/>
              </a:rPr>
              <a:t>start_servers</a:t>
            </a:r>
            <a:r>
              <a:rPr lang="en-US" sz="1600" dirty="0">
                <a:latin typeface="IBM Plex Mono" panose="020B0509050000000000" pitchFamily="49" charset="77"/>
                <a:cs typeface="Lucida Sans Typewriter Std"/>
              </a:rPr>
              <a:t>( ) {</a:t>
            </a:r>
          </a:p>
          <a:p>
            <a:pPr defTabSz="231775">
              <a:spcBef>
                <a:spcPct val="10000"/>
              </a:spcBef>
              <a:buFontTx/>
              <a:buNone/>
            </a:pPr>
            <a:r>
              <a:rPr lang="en-US" sz="1600"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pthread_t</a:t>
            </a:r>
            <a:r>
              <a:rPr lang="en-US" sz="1600" b="1" dirty="0">
                <a:latin typeface="IBM Plex Mono" panose="020B0509050000000000" pitchFamily="49" charset="77"/>
                <a:cs typeface="Lucida Sans Typewriter Std"/>
              </a:rPr>
              <a:t> thread;</a:t>
            </a:r>
          </a:p>
          <a:p>
            <a:pPr defTabSz="231775">
              <a:spcBef>
                <a:spcPct val="10000"/>
              </a:spcBef>
              <a:buFontTx/>
              <a:buNone/>
            </a:pP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a:t>
            </a:r>
          </a:p>
          <a:p>
            <a:pPr defTabSz="231775">
              <a:spcBef>
                <a:spcPct val="10000"/>
              </a:spcBef>
              <a:buFontTx/>
              <a:buNone/>
            </a:pPr>
            <a:r>
              <a:rPr lang="en-US" sz="1600" dirty="0">
                <a:latin typeface="IBM Plex Mono" panose="020B0509050000000000" pitchFamily="49" charset="77"/>
                <a:cs typeface="Lucida Sans Typewriter Std"/>
              </a:rPr>
              <a:t>    for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=0;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&lt;</a:t>
            </a:r>
            <a:r>
              <a:rPr lang="en-US" sz="1600" dirty="0" err="1">
                <a:latin typeface="IBM Plex Mono" panose="020B0509050000000000" pitchFamily="49" charset="77"/>
                <a:cs typeface="Lucida Sans Typewriter Std"/>
              </a:rPr>
              <a:t>nr_of_server_threads</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a:t>
            </a:r>
          </a:p>
          <a:p>
            <a:pPr defTabSz="231775">
              <a:spcBef>
                <a:spcPct val="10000"/>
              </a:spcBef>
              <a:buFontTx/>
              <a:buNone/>
            </a:pPr>
            <a:r>
              <a:rPr lang="en-US" sz="1600" dirty="0">
                <a:latin typeface="IBM Plex Mono" panose="020B0509050000000000" pitchFamily="49" charset="77"/>
                <a:cs typeface="Lucida Sans Typewriter Std"/>
              </a:rPr>
              <a:t>        /* Making a </a:t>
            </a:r>
            <a:r>
              <a:rPr lang="en-US" sz="1600" dirty="0" err="1">
                <a:latin typeface="IBM Plex Mono" panose="020B0509050000000000" pitchFamily="49" charset="77"/>
                <a:cs typeface="Lucida Sans Typewriter Std"/>
              </a:rPr>
              <a:t>biiiiiig</a:t>
            </a:r>
            <a:r>
              <a:rPr lang="en-US" sz="1600" dirty="0">
                <a:latin typeface="IBM Plex Mono" panose="020B0509050000000000" pitchFamily="49" charset="77"/>
                <a:cs typeface="Lucida Sans Typewriter Std"/>
              </a:rPr>
              <a:t> assumption below, that thread</a:t>
            </a:r>
          </a:p>
          <a:p>
            <a:pPr defTabSz="231775">
              <a:spcBef>
                <a:spcPct val="10000"/>
              </a:spcBef>
              <a:buFontTx/>
              <a:buNone/>
            </a:pPr>
            <a:r>
              <a:rPr lang="en-US" sz="1600" dirty="0">
                <a:latin typeface="IBM Plex Mono" panose="020B0509050000000000" pitchFamily="49" charset="77"/>
                <a:cs typeface="Lucida Sans Typewriter Std"/>
              </a:rPr>
              <a:t>         * creation always succeeds. More robust code</a:t>
            </a:r>
          </a:p>
          <a:p>
            <a:pPr defTabSz="231775">
              <a:spcBef>
                <a:spcPct val="10000"/>
              </a:spcBef>
              <a:buFontTx/>
              <a:buNone/>
            </a:pPr>
            <a:r>
              <a:rPr lang="en-US" sz="1600" dirty="0">
                <a:latin typeface="IBM Plex Mono" panose="020B0509050000000000" pitchFamily="49" charset="77"/>
                <a:cs typeface="Lucida Sans Typewriter Std"/>
              </a:rPr>
              <a:t>         * must check value returned from </a:t>
            </a:r>
            <a:r>
              <a:rPr lang="en-US" sz="1600" dirty="0" err="1">
                <a:latin typeface="IBM Plex Mono" panose="020B0509050000000000" pitchFamily="49" charset="77"/>
                <a:cs typeface="Lucida Sans Typewriter Std"/>
              </a:rPr>
              <a:t>pthread_create</a:t>
            </a:r>
            <a:r>
              <a:rPr lang="en-US" sz="1600" dirty="0">
                <a:latin typeface="IBM Plex Mono" panose="020B0509050000000000" pitchFamily="49" charset="77"/>
                <a:cs typeface="Lucida Sans Typewriter Std"/>
              </a:rPr>
              <a:t>.</a:t>
            </a:r>
          </a:p>
          <a:p>
            <a:pPr defTabSz="231775">
              <a:spcBef>
                <a:spcPct val="10000"/>
              </a:spcBef>
              <a:buFontTx/>
              <a:buNone/>
            </a:pPr>
            <a:r>
              <a:rPr lang="en-US" sz="1600" dirty="0">
                <a:latin typeface="IBM Plex Mono" panose="020B0509050000000000" pitchFamily="49" charset="77"/>
                <a:cs typeface="Lucida Sans Typewriter Std"/>
              </a:rPr>
              <a:t>         */</a:t>
            </a:r>
          </a:p>
          <a:p>
            <a:pPr defTabSz="231775">
              <a:spcBef>
                <a:spcPct val="10000"/>
              </a:spcBef>
              <a:buFontTx/>
              <a:buNone/>
            </a:pPr>
            <a:r>
              <a:rPr lang="en-US" sz="1600"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pthread_create</a:t>
            </a:r>
            <a:r>
              <a:rPr lang="en-US" sz="1600" b="1" dirty="0">
                <a:latin typeface="IBM Plex Mono" panose="020B0509050000000000" pitchFamily="49" charset="77"/>
                <a:cs typeface="Lucida Sans Typewriter Std"/>
              </a:rPr>
              <a:t>(&amp;thread,  </a:t>
            </a:r>
            <a:r>
              <a:rPr lang="en-US" sz="1600" dirty="0">
                <a:latin typeface="IBM Plex Mono" panose="020B0509050000000000" pitchFamily="49" charset="77"/>
                <a:cs typeface="Lucida Sans Typewriter Std"/>
              </a:rPr>
              <a:t>/* pointer to thread ID */</a:t>
            </a:r>
          </a:p>
          <a:p>
            <a:pPr defTabSz="231775">
              <a:spcBef>
                <a:spcPct val="10000"/>
              </a:spcBef>
              <a:buFontTx/>
              <a:buNone/>
            </a:pPr>
            <a:r>
              <a:rPr lang="en-US" sz="1600" dirty="0">
                <a:latin typeface="IBM Plex Mono" panose="020B0509050000000000" pitchFamily="49" charset="77"/>
                <a:cs typeface="Lucida Sans Typewriter Std"/>
              </a:rPr>
              <a:t>            </a:t>
            </a:r>
            <a:r>
              <a:rPr lang="en-US" sz="1600" b="1" dirty="0">
                <a:latin typeface="IBM Plex Mono" panose="020B0509050000000000" pitchFamily="49" charset="77"/>
                <a:cs typeface="Lucida Sans Typewriter Std"/>
              </a:rPr>
              <a:t>0,</a:t>
            </a:r>
            <a:r>
              <a:rPr lang="en-US" sz="1600" dirty="0">
                <a:latin typeface="IBM Plex Mono" panose="020B0509050000000000" pitchFamily="49" charset="77"/>
                <a:cs typeface="Lucida Sans Typewriter Std"/>
              </a:rPr>
              <a:t>                   /* default attributes */</a:t>
            </a:r>
          </a:p>
          <a:p>
            <a:pPr defTabSz="231775">
              <a:spcBef>
                <a:spcPct val="10000"/>
              </a:spcBef>
              <a:buFontTx/>
              <a:buNone/>
            </a:pPr>
            <a:r>
              <a:rPr lang="en-US" sz="1600" dirty="0">
                <a:latin typeface="IBM Plex Mono" panose="020B0509050000000000" pitchFamily="49" charset="77"/>
                <a:cs typeface="Lucida Sans Typewriter Std"/>
              </a:rPr>
              <a:t>            </a:t>
            </a:r>
            <a:r>
              <a:rPr lang="en-US" sz="1600" b="1" dirty="0">
                <a:latin typeface="IBM Plex Mono" panose="020B0509050000000000" pitchFamily="49" charset="77"/>
                <a:cs typeface="Lucida Sans Typewriter Std"/>
              </a:rPr>
              <a:t>server,              </a:t>
            </a:r>
            <a:r>
              <a:rPr lang="en-US" sz="1600" dirty="0">
                <a:latin typeface="IBM Plex Mono" panose="020B0509050000000000" pitchFamily="49" charset="77"/>
                <a:cs typeface="Lucida Sans Typewriter Std"/>
              </a:rPr>
              <a:t>/* start routine */</a:t>
            </a:r>
          </a:p>
          <a:p>
            <a:pPr defTabSz="231775">
              <a:spcBef>
                <a:spcPct val="10000"/>
              </a:spcBef>
              <a:buFontTx/>
              <a:buNone/>
            </a:pPr>
            <a:r>
              <a:rPr lang="en-US" sz="1600" dirty="0">
                <a:latin typeface="IBM Plex Mono" panose="020B0509050000000000" pitchFamily="49" charset="77"/>
                <a:cs typeface="Lucida Sans Typewriter Std"/>
              </a:rPr>
              <a:t>            </a:t>
            </a:r>
            <a:r>
              <a:rPr lang="en-US" sz="1600" b="1" dirty="0">
                <a:latin typeface="IBM Plex Mono" panose="020B0509050000000000" pitchFamily="49" charset="77"/>
                <a:cs typeface="Lucida Sans Typewriter Std"/>
              </a:rPr>
              <a:t>argument);</a:t>
            </a:r>
            <a:r>
              <a:rPr lang="en-US" sz="1600" dirty="0">
                <a:latin typeface="IBM Plex Mono" panose="020B0509050000000000" pitchFamily="49" charset="77"/>
                <a:cs typeface="Lucida Sans Typewriter Std"/>
              </a:rPr>
              <a:t>           /* pointer to any argument */</a:t>
            </a:r>
          </a:p>
          <a:p>
            <a:pPr defTabSz="231775">
              <a:spcBef>
                <a:spcPct val="10000"/>
              </a:spcBef>
              <a:buFontTx/>
              <a:buNone/>
            </a:pPr>
            <a:r>
              <a:rPr lang="en-US" sz="1600" dirty="0">
                <a:latin typeface="IBM Plex Mono" panose="020B0509050000000000" pitchFamily="49" charset="77"/>
                <a:cs typeface="Lucida Sans Typewriter Std"/>
              </a:rPr>
              <a:t>}</a:t>
            </a:r>
          </a:p>
          <a:p>
            <a:pPr defTabSz="231775">
              <a:spcBef>
                <a:spcPct val="10000"/>
              </a:spcBef>
              <a:buFontTx/>
              <a:buNone/>
            </a:pPr>
            <a:endParaRPr lang="en-US" sz="1600" dirty="0">
              <a:latin typeface="IBM Plex Mono" panose="020B0509050000000000" pitchFamily="49" charset="77"/>
              <a:cs typeface="Lucida Sans Typewriter Std"/>
            </a:endParaRPr>
          </a:p>
          <a:p>
            <a:pPr defTabSz="231775">
              <a:spcBef>
                <a:spcPct val="10000"/>
              </a:spcBef>
              <a:buFontTx/>
              <a:buNone/>
            </a:pPr>
            <a:r>
              <a:rPr lang="en-US" sz="1600" dirty="0">
                <a:latin typeface="IBM Plex Mono" panose="020B0509050000000000" pitchFamily="49" charset="77"/>
                <a:cs typeface="Lucida Sans Typewriter Std"/>
              </a:rPr>
              <a:t>void *server(void *</a:t>
            </a:r>
            <a:r>
              <a:rPr lang="en-US" sz="1600" dirty="0" err="1">
                <a:latin typeface="IBM Plex Mono" panose="020B0509050000000000" pitchFamily="49" charset="77"/>
                <a:cs typeface="Lucida Sans Typewriter Std"/>
              </a:rPr>
              <a:t>arg</a:t>
            </a:r>
            <a:r>
              <a:rPr lang="en-US" sz="1600" dirty="0">
                <a:latin typeface="IBM Plex Mono" panose="020B0509050000000000" pitchFamily="49" charset="77"/>
                <a:cs typeface="Lucida Sans Typewriter Std"/>
              </a:rPr>
              <a:t>) {			/* the worker thread */</a:t>
            </a:r>
          </a:p>
          <a:p>
            <a:pPr defTabSz="231775">
              <a:spcBef>
                <a:spcPct val="10000"/>
              </a:spcBef>
              <a:buFontTx/>
              <a:buNone/>
            </a:pPr>
            <a:r>
              <a:rPr lang="en-US" sz="1600" dirty="0">
                <a:latin typeface="IBM Plex Mono" panose="020B0509050000000000" pitchFamily="49" charset="77"/>
                <a:cs typeface="Lucida Sans Typewriter Std"/>
              </a:rPr>
              <a:t>    for (;;) {</a:t>
            </a:r>
          </a:p>
          <a:p>
            <a:pPr defTabSz="231775">
              <a:spcBef>
                <a:spcPct val="10000"/>
              </a:spcBef>
              <a:buFontTx/>
              <a:buNone/>
            </a:pPr>
            <a:r>
              <a:rPr lang="en-US" sz="1600" dirty="0">
                <a:latin typeface="IBM Plex Mono" panose="020B0509050000000000" pitchFamily="49" charset="77"/>
                <a:cs typeface="Lucida Sans Typewriter Std"/>
              </a:rPr>
              <a:t>        /* get and handle request */</a:t>
            </a:r>
          </a:p>
          <a:p>
            <a:pPr defTabSz="231775">
              <a:spcBef>
                <a:spcPct val="10000"/>
              </a:spcBef>
              <a:buFontTx/>
              <a:buNone/>
            </a:pPr>
            <a:r>
              <a:rPr lang="en-US" sz="1600" dirty="0">
                <a:latin typeface="IBM Plex Mono" panose="020B0509050000000000" pitchFamily="49" charset="77"/>
                <a:cs typeface="Lucida Sans Typewriter Std"/>
              </a:rPr>
              <a:t>    }</a:t>
            </a:r>
          </a:p>
          <a:p>
            <a:pPr defTabSz="231775">
              <a:spcBef>
                <a:spcPct val="10000"/>
              </a:spcBef>
              <a:buFontTx/>
              <a:buNone/>
            </a:pPr>
            <a:r>
              <a:rPr lang="en-US" sz="1600" dirty="0">
                <a:latin typeface="IBM Plex Mono" panose="020B0509050000000000" pitchFamily="49" charset="77"/>
                <a:cs typeface="Lucida Sans Typewriter Std"/>
              </a:rPr>
              <a:t>}</a:t>
            </a:r>
          </a:p>
        </p:txBody>
      </p:sp>
    </p:spTree>
    <p:extLst>
      <p:ext uri="{BB962C8B-B14F-4D97-AF65-F5344CB8AC3E}">
        <p14:creationId xmlns:p14="http://schemas.microsoft.com/office/powerpoint/2010/main" val="133674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C65450-423B-1448-BD9F-6DC32D9FDC32}"/>
              </a:ext>
            </a:extLst>
          </p:cNvPr>
          <p:cNvSpPr/>
          <p:nvPr/>
        </p:nvSpPr>
        <p:spPr bwMode="auto">
          <a:xfrm>
            <a:off x="0" y="5740400"/>
            <a:ext cx="9144000" cy="1117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10242" name="Rectangle 2"/>
          <p:cNvSpPr>
            <a:spLocks noGrp="1" noChangeArrowheads="1"/>
          </p:cNvSpPr>
          <p:nvPr>
            <p:ph type="title"/>
          </p:nvPr>
        </p:nvSpPr>
        <p:spPr/>
        <p:txBody>
          <a:bodyPr/>
          <a:lstStyle/>
          <a:p>
            <a:r>
              <a:rPr lang="en-US" sz="4000" dirty="0"/>
              <a:t>Threads in one process</a:t>
            </a:r>
          </a:p>
        </p:txBody>
      </p:sp>
      <p:pic>
        <p:nvPicPr>
          <p:cNvPr id="3" name="Picture 2">
            <a:extLst>
              <a:ext uri="{FF2B5EF4-FFF2-40B4-BE49-F238E27FC236}">
                <a16:creationId xmlns:a16="http://schemas.microsoft.com/office/drawing/2014/main" id="{77946F94-573C-4349-BEA3-F7C9170DBABD}"/>
              </a:ext>
            </a:extLst>
          </p:cNvPr>
          <p:cNvPicPr>
            <a:picLocks noChangeAspect="1"/>
          </p:cNvPicPr>
          <p:nvPr/>
        </p:nvPicPr>
        <p:blipFill>
          <a:blip r:embed="rId3"/>
          <a:stretch>
            <a:fillRect/>
          </a:stretch>
        </p:blipFill>
        <p:spPr>
          <a:xfrm>
            <a:off x="1502375" y="1675824"/>
            <a:ext cx="5800125" cy="5051722"/>
          </a:xfrm>
          <a:prstGeom prst="rect">
            <a:avLst/>
          </a:prstGeom>
        </p:spPr>
      </p:pic>
    </p:spTree>
    <p:extLst>
      <p:ext uri="{BB962C8B-B14F-4D97-AF65-F5344CB8AC3E}">
        <p14:creationId xmlns:p14="http://schemas.microsoft.com/office/powerpoint/2010/main" val="39794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 wee complication)</a:t>
            </a:r>
          </a:p>
        </p:txBody>
      </p:sp>
      <p:sp>
        <p:nvSpPr>
          <p:cNvPr id="6" name="TextBox 5"/>
          <p:cNvSpPr txBox="1"/>
          <p:nvPr/>
        </p:nvSpPr>
        <p:spPr>
          <a:xfrm>
            <a:off x="609600" y="1662528"/>
            <a:ext cx="7467600" cy="4585872"/>
          </a:xfrm>
          <a:prstGeom prst="rect">
            <a:avLst/>
          </a:prstGeom>
          <a:solidFill>
            <a:srgbClr val="FFFF00"/>
          </a:solidFill>
        </p:spPr>
        <p:txBody>
          <a:bodyPr wrap="square" rtlCol="0">
            <a:spAutoFit/>
          </a:bodyPr>
          <a:lstStyle/>
          <a:p>
            <a:pPr defTabSz="231775">
              <a:spcBef>
                <a:spcPct val="15000"/>
              </a:spcBef>
              <a:buFontTx/>
              <a:buNone/>
            </a:pPr>
            <a:r>
              <a:rPr lang="en-US" sz="1600" dirty="0" err="1">
                <a:latin typeface="IBM Plex Mono" panose="020B0509050000000000" pitchFamily="49" charset="77"/>
                <a:cs typeface="Lucida Sans Typewriter Std"/>
              </a:rPr>
              <a:t>rlogind(int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r_in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r_out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l_in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l_out</a:t>
            </a:r>
            <a:r>
              <a:rPr lang="en-US" sz="1600" dirty="0">
                <a:latin typeface="IBM Plex Mono" panose="020B0509050000000000" pitchFamily="49" charset="77"/>
                <a:cs typeface="Lucida Sans Typewriter Std"/>
              </a:rPr>
              <a:t>)</a:t>
            </a:r>
          </a:p>
          <a:p>
            <a:pPr defTabSz="231775">
              <a:spcBef>
                <a:spcPct val="15000"/>
              </a:spcBef>
              <a:buFontTx/>
              <a:buNone/>
            </a:pPr>
            <a:r>
              <a:rPr lang="en-US" sz="1600" dirty="0">
                <a:latin typeface="IBM Plex Mono" panose="020B0509050000000000" pitchFamily="49" charset="77"/>
                <a:cs typeface="Lucida Sans Typewriter Std"/>
              </a:rPr>
              <a:t>{</a:t>
            </a:r>
          </a:p>
          <a:p>
            <a:pPr defTabSz="231775">
              <a:spcBef>
                <a:spcPct val="15000"/>
              </a:spcBef>
              <a:buFontTx/>
              <a:buNone/>
            </a:pP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pthread_t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in_thread</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out_thread</a:t>
            </a:r>
            <a:r>
              <a:rPr lang="en-US" sz="1600" dirty="0">
                <a:latin typeface="IBM Plex Mono" panose="020B0509050000000000" pitchFamily="49" charset="77"/>
                <a:cs typeface="Lucida Sans Typewriter Std"/>
              </a:rPr>
              <a:t>;</a:t>
            </a:r>
          </a:p>
          <a:p>
            <a:pPr defTabSz="231775">
              <a:spcBef>
                <a:spcPct val="15000"/>
              </a:spcBef>
              <a:buFontTx/>
              <a:buNone/>
            </a:pPr>
            <a:r>
              <a:rPr lang="en-US" sz="1600" dirty="0">
                <a:latin typeface="IBM Plex Mono" panose="020B0509050000000000" pitchFamily="49" charset="77"/>
                <a:cs typeface="Lucida Sans Typewriter Std"/>
              </a:rPr>
              <a:t>    </a:t>
            </a:r>
          </a:p>
          <a:p>
            <a:pPr defTabSz="231775">
              <a:spcBef>
                <a:spcPct val="15000"/>
              </a:spcBef>
              <a:buFontTx/>
              <a:buNone/>
            </a:pP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pthread_create(&amp;in_thread</a:t>
            </a:r>
            <a:r>
              <a:rPr lang="en-US" sz="1600" dirty="0">
                <a:latin typeface="IBM Plex Mono" panose="020B0509050000000000" pitchFamily="49" charset="77"/>
                <a:cs typeface="Lucida Sans Typewriter Std"/>
              </a:rPr>
              <a:t>,</a:t>
            </a:r>
          </a:p>
          <a:p>
            <a:pPr defTabSz="231775">
              <a:spcBef>
                <a:spcPct val="15000"/>
              </a:spcBef>
              <a:buFontTx/>
              <a:buNone/>
            </a:pPr>
            <a:r>
              <a:rPr lang="en-US" sz="1600" dirty="0">
                <a:latin typeface="IBM Plex Mono" panose="020B0509050000000000" pitchFamily="49" charset="77"/>
                <a:cs typeface="Lucida Sans Typewriter Std"/>
              </a:rPr>
              <a:t>        0,</a:t>
            </a:r>
          </a:p>
          <a:p>
            <a:pPr defTabSz="231775">
              <a:spcBef>
                <a:spcPct val="15000"/>
              </a:spcBef>
              <a:buFontTx/>
              <a:buNone/>
            </a:pPr>
            <a:r>
              <a:rPr lang="en-US" sz="1600" dirty="0">
                <a:latin typeface="IBM Plex Mono" panose="020B0509050000000000" pitchFamily="49" charset="77"/>
                <a:cs typeface="Lucida Sans Typewriter Std"/>
              </a:rPr>
              <a:t>        incoming,</a:t>
            </a:r>
          </a:p>
          <a:p>
            <a:pPr defTabSz="231775">
              <a:spcBef>
                <a:spcPct val="15000"/>
              </a:spcBef>
              <a:buFontTx/>
              <a:buNone/>
            </a:pPr>
            <a:r>
              <a:rPr lang="en-US" sz="1600"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r_in</a:t>
            </a:r>
            <a:r>
              <a:rPr lang="en-US" sz="1600" b="1"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l_out</a:t>
            </a:r>
            <a:r>
              <a:rPr lang="en-US" sz="1600" dirty="0">
                <a:latin typeface="IBM Plex Mono" panose="020B0509050000000000" pitchFamily="49" charset="77"/>
                <a:cs typeface="Lucida Sans Typewriter Std"/>
              </a:rPr>
              <a:t>);       /* Sadly, cannot do this... */</a:t>
            </a:r>
          </a:p>
          <a:p>
            <a:pPr defTabSz="231775">
              <a:spcBef>
                <a:spcPct val="15000"/>
              </a:spcBef>
              <a:buFontTx/>
              <a:buNone/>
            </a:pPr>
            <a:endParaRPr lang="en-US" sz="1600" dirty="0">
              <a:latin typeface="IBM Plex Mono" panose="020B0509050000000000" pitchFamily="49" charset="77"/>
              <a:cs typeface="Lucida Sans Typewriter Std"/>
            </a:endParaRPr>
          </a:p>
          <a:p>
            <a:pPr defTabSz="231775">
              <a:spcBef>
                <a:spcPct val="15000"/>
              </a:spcBef>
              <a:buFontTx/>
              <a:buNone/>
            </a:pP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pthread_create(&amp;out_thread</a:t>
            </a:r>
            <a:r>
              <a:rPr lang="en-US" sz="1600" dirty="0">
                <a:latin typeface="IBM Plex Mono" panose="020B0509050000000000" pitchFamily="49" charset="77"/>
                <a:cs typeface="Lucida Sans Typewriter Std"/>
              </a:rPr>
              <a:t>,</a:t>
            </a:r>
          </a:p>
          <a:p>
            <a:pPr defTabSz="231775">
              <a:spcBef>
                <a:spcPct val="15000"/>
              </a:spcBef>
              <a:buFontTx/>
              <a:buNone/>
            </a:pPr>
            <a:r>
              <a:rPr lang="en-US" sz="1600" dirty="0">
                <a:latin typeface="IBM Plex Mono" panose="020B0509050000000000" pitchFamily="49" charset="77"/>
                <a:cs typeface="Lucida Sans Typewriter Std"/>
              </a:rPr>
              <a:t>        0,</a:t>
            </a:r>
          </a:p>
          <a:p>
            <a:pPr defTabSz="231775">
              <a:spcBef>
                <a:spcPct val="15000"/>
              </a:spcBef>
              <a:buFontTx/>
              <a:buNone/>
            </a:pPr>
            <a:r>
              <a:rPr lang="en-US" sz="1600" dirty="0">
                <a:latin typeface="IBM Plex Mono" panose="020B0509050000000000" pitchFamily="49" charset="77"/>
                <a:cs typeface="Lucida Sans Typewriter Std"/>
              </a:rPr>
              <a:t>        outgoing,</a:t>
            </a:r>
          </a:p>
          <a:p>
            <a:pPr defTabSz="231775">
              <a:spcBef>
                <a:spcPct val="15000"/>
              </a:spcBef>
              <a:buFontTx/>
              <a:buNone/>
            </a:pPr>
            <a:r>
              <a:rPr lang="en-US" sz="1600"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l_in</a:t>
            </a:r>
            <a:r>
              <a:rPr lang="en-US" sz="1600" b="1"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r_out</a:t>
            </a:r>
            <a:r>
              <a:rPr lang="en-US" sz="1600" dirty="0">
                <a:latin typeface="IBM Plex Mono" panose="020B0509050000000000" pitchFamily="49" charset="77"/>
                <a:cs typeface="Lucida Sans Typewriter Std"/>
              </a:rPr>
              <a:t>);       /* Can't do this, either... */</a:t>
            </a:r>
          </a:p>
          <a:p>
            <a:pPr defTabSz="231775">
              <a:spcBef>
                <a:spcPct val="15000"/>
              </a:spcBef>
              <a:buFontTx/>
              <a:buNone/>
            </a:pPr>
            <a:endParaRPr lang="en-US" sz="1600" dirty="0">
              <a:latin typeface="IBM Plex Mono" panose="020B0509050000000000" pitchFamily="49" charset="77"/>
              <a:cs typeface="Lucida Sans Typewriter Std"/>
            </a:endParaRPr>
          </a:p>
          <a:p>
            <a:pPr lvl="1" defTabSz="231775">
              <a:spcBef>
                <a:spcPct val="15000"/>
              </a:spcBef>
              <a:buFontTx/>
              <a:buNone/>
            </a:pPr>
            <a:r>
              <a:rPr lang="en-US" sz="1600" dirty="0">
                <a:latin typeface="IBM Plex Mono" panose="020B0509050000000000" pitchFamily="49" charset="77"/>
                <a:cs typeface="Lucida Sans Typewriter Std"/>
              </a:rPr>
              <a:t>/* How do we wait till both threads are done? */</a:t>
            </a:r>
          </a:p>
          <a:p>
            <a:pPr defTabSz="231775">
              <a:spcBef>
                <a:spcPct val="15000"/>
              </a:spcBef>
              <a:buFontTx/>
              <a:buNone/>
            </a:pPr>
            <a:r>
              <a:rPr lang="en-US" sz="1600" dirty="0">
                <a:latin typeface="IBM Plex Mono" panose="020B0509050000000000" pitchFamily="49" charset="77"/>
                <a:cs typeface="Lucida Sans Typewriter Std"/>
              </a:rPr>
              <a:t>}</a:t>
            </a:r>
          </a:p>
        </p:txBody>
      </p:sp>
    </p:spTree>
    <p:extLst>
      <p:ext uri="{BB962C8B-B14F-4D97-AF65-F5344CB8AC3E}">
        <p14:creationId xmlns:p14="http://schemas.microsoft.com/office/powerpoint/2010/main" val="138941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Multiple Arguments</a:t>
            </a:r>
          </a:p>
        </p:txBody>
      </p:sp>
      <p:sp>
        <p:nvSpPr>
          <p:cNvPr id="4" name="TextBox 3"/>
          <p:cNvSpPr txBox="1"/>
          <p:nvPr/>
        </p:nvSpPr>
        <p:spPr>
          <a:xfrm>
            <a:off x="762000" y="1752600"/>
            <a:ext cx="7467600" cy="3453253"/>
          </a:xfrm>
          <a:prstGeom prst="rect">
            <a:avLst/>
          </a:prstGeom>
          <a:solidFill>
            <a:srgbClr val="FFFF00"/>
          </a:solidFill>
        </p:spPr>
        <p:txBody>
          <a:bodyPr wrap="square" rtlCol="0">
            <a:spAutoFit/>
          </a:bodyPr>
          <a:lstStyle/>
          <a:p>
            <a:pPr defTabSz="231775">
              <a:spcBef>
                <a:spcPct val="15000"/>
              </a:spcBef>
              <a:buFontTx/>
              <a:buNone/>
            </a:pPr>
            <a:r>
              <a:rPr lang="en-US" sz="1600" b="1" dirty="0" err="1">
                <a:latin typeface="IBM Plex Mono" panose="020B0509050000000000" pitchFamily="49" charset="77"/>
                <a:cs typeface="Lucida Sans Typewriter Std"/>
              </a:rPr>
              <a:t>typedef</a:t>
            </a:r>
            <a:r>
              <a:rPr lang="en-US" sz="1600" b="1"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struct</a:t>
            </a:r>
            <a:r>
              <a:rPr lang="en-US" sz="1600" b="1" dirty="0">
                <a:latin typeface="IBM Plex Mono" panose="020B0509050000000000" pitchFamily="49" charset="77"/>
                <a:cs typeface="Lucida Sans Typewriter Std"/>
              </a:rPr>
              <a:t> {</a:t>
            </a:r>
          </a:p>
          <a:p>
            <a:pPr lvl="1" defTabSz="231775">
              <a:spcBef>
                <a:spcPct val="15000"/>
              </a:spcBef>
              <a:buFontTx/>
              <a:buNone/>
            </a:pPr>
            <a:r>
              <a:rPr lang="en-US" sz="1600" b="1" dirty="0" err="1">
                <a:latin typeface="IBM Plex Mono" panose="020B0509050000000000" pitchFamily="49" charset="77"/>
                <a:cs typeface="Lucida Sans Typewriter Std"/>
              </a:rPr>
              <a:t>int</a:t>
            </a:r>
            <a:r>
              <a:rPr lang="en-US" sz="1600" b="1" dirty="0">
                <a:latin typeface="IBM Plex Mono" panose="020B0509050000000000" pitchFamily="49" charset="77"/>
                <a:cs typeface="Lucida Sans Typewriter Std"/>
              </a:rPr>
              <a:t> first, second;</a:t>
            </a:r>
          </a:p>
          <a:p>
            <a:pPr defTabSz="231775">
              <a:spcBef>
                <a:spcPct val="15000"/>
              </a:spcBef>
              <a:buFontTx/>
              <a:buNone/>
            </a:pPr>
            <a:r>
              <a:rPr lang="en-US" sz="1600" b="1"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two_ints_t</a:t>
            </a:r>
            <a:r>
              <a:rPr lang="en-US" sz="1600" b="1" dirty="0">
                <a:latin typeface="IBM Plex Mono" panose="020B0509050000000000" pitchFamily="49" charset="77"/>
                <a:cs typeface="Lucida Sans Typewriter Std"/>
              </a:rPr>
              <a:t>;</a:t>
            </a:r>
          </a:p>
          <a:p>
            <a:pPr defTabSz="231775">
              <a:spcBef>
                <a:spcPct val="15000"/>
              </a:spcBef>
              <a:buFontTx/>
              <a:buNone/>
            </a:pPr>
            <a:endParaRPr lang="en-US" sz="1600" dirty="0">
              <a:latin typeface="IBM Plex Mono" panose="020B0509050000000000" pitchFamily="49" charset="77"/>
              <a:cs typeface="Lucida Sans Typewriter Std"/>
            </a:endParaRPr>
          </a:p>
          <a:p>
            <a:pPr defTabSz="231775">
              <a:spcBef>
                <a:spcPct val="15000"/>
              </a:spcBef>
              <a:buFontTx/>
              <a:buNone/>
            </a:pPr>
            <a:r>
              <a:rPr lang="en-US" sz="1600" dirty="0" err="1">
                <a:latin typeface="IBM Plex Mono" panose="020B0509050000000000" pitchFamily="49" charset="77"/>
                <a:cs typeface="Lucida Sans Typewriter Std"/>
              </a:rPr>
              <a:t>rlogind(int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r_in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r_out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l_in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l_out</a:t>
            </a:r>
            <a:r>
              <a:rPr lang="en-US" sz="1600" dirty="0">
                <a:latin typeface="IBM Plex Mono" panose="020B0509050000000000" pitchFamily="49" charset="77"/>
                <a:cs typeface="Lucida Sans Typewriter Std"/>
              </a:rPr>
              <a:t>) {</a:t>
            </a:r>
          </a:p>
          <a:p>
            <a:pPr defTabSz="231775">
              <a:spcBef>
                <a:spcPct val="15000"/>
              </a:spcBef>
              <a:buFontTx/>
              <a:buNone/>
            </a:pP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pthread_t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in_thread</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out_thread</a:t>
            </a:r>
            <a:r>
              <a:rPr lang="en-US" sz="1600" dirty="0">
                <a:latin typeface="IBM Plex Mono" panose="020B0509050000000000" pitchFamily="49" charset="77"/>
                <a:cs typeface="Lucida Sans Typewriter Std"/>
              </a:rPr>
              <a:t>;</a:t>
            </a:r>
          </a:p>
          <a:p>
            <a:pPr defTabSz="231775">
              <a:spcBef>
                <a:spcPct val="15000"/>
              </a:spcBef>
              <a:buFontTx/>
              <a:buNone/>
            </a:pPr>
            <a:endParaRPr lang="en-US" sz="1600" dirty="0">
              <a:latin typeface="IBM Plex Mono" panose="020B0509050000000000" pitchFamily="49" charset="77"/>
              <a:cs typeface="Lucida Sans Typewriter Std"/>
            </a:endParaRPr>
          </a:p>
          <a:p>
            <a:pPr defTabSz="231775">
              <a:spcBef>
                <a:spcPct val="15000"/>
              </a:spcBef>
              <a:buFontTx/>
              <a:buNone/>
            </a:pPr>
            <a:r>
              <a:rPr lang="en-US" sz="1600"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two_ints_t</a:t>
            </a:r>
            <a:r>
              <a:rPr lang="en-US" sz="1600" b="1" dirty="0">
                <a:latin typeface="IBM Plex Mono" panose="020B0509050000000000" pitchFamily="49" charset="77"/>
                <a:cs typeface="Lucida Sans Typewriter Std"/>
              </a:rPr>
              <a:t> in = {</a:t>
            </a:r>
            <a:r>
              <a:rPr lang="en-US" sz="1600" b="1" dirty="0" err="1">
                <a:latin typeface="IBM Plex Mono" panose="020B0509050000000000" pitchFamily="49" charset="77"/>
                <a:cs typeface="Lucida Sans Typewriter Std"/>
              </a:rPr>
              <a:t>r_in</a:t>
            </a:r>
            <a:r>
              <a:rPr lang="en-US" sz="1600" b="1"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l_out</a:t>
            </a:r>
            <a:r>
              <a:rPr lang="en-US" sz="1600" b="1" dirty="0">
                <a:latin typeface="IBM Plex Mono" panose="020B0509050000000000" pitchFamily="49" charset="77"/>
                <a:cs typeface="Lucida Sans Typewriter Std"/>
              </a:rPr>
              <a:t>}, out = {</a:t>
            </a:r>
            <a:r>
              <a:rPr lang="en-US" sz="1600" b="1" dirty="0" err="1">
                <a:latin typeface="IBM Plex Mono" panose="020B0509050000000000" pitchFamily="49" charset="77"/>
                <a:cs typeface="Lucida Sans Typewriter Std"/>
              </a:rPr>
              <a:t>l_in</a:t>
            </a:r>
            <a:r>
              <a:rPr lang="en-US" sz="1600" b="1"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r_out</a:t>
            </a:r>
            <a:r>
              <a:rPr lang="en-US" sz="1600" b="1" dirty="0">
                <a:latin typeface="IBM Plex Mono" panose="020B0509050000000000" pitchFamily="49" charset="77"/>
                <a:cs typeface="Lucida Sans Typewriter Std"/>
              </a:rPr>
              <a:t>};</a:t>
            </a:r>
          </a:p>
          <a:p>
            <a:pPr defTabSz="231775">
              <a:spcBef>
                <a:spcPct val="15000"/>
              </a:spcBef>
              <a:buFontTx/>
              <a:buNone/>
            </a:pPr>
            <a:endParaRPr lang="en-US" sz="1600" dirty="0">
              <a:latin typeface="IBM Plex Mono" panose="020B0509050000000000" pitchFamily="49" charset="77"/>
              <a:cs typeface="Lucida Sans Typewriter Std"/>
            </a:endParaRPr>
          </a:p>
          <a:p>
            <a:pPr defTabSz="231775">
              <a:spcBef>
                <a:spcPct val="15000"/>
              </a:spcBef>
              <a:buFontTx/>
              <a:buNone/>
            </a:pP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pthread_create</a:t>
            </a:r>
            <a:r>
              <a:rPr lang="en-US" sz="1600" dirty="0">
                <a:latin typeface="IBM Plex Mono" panose="020B0509050000000000" pitchFamily="49" charset="77"/>
                <a:cs typeface="Lucida Sans Typewriter Std"/>
              </a:rPr>
              <a:t>(&amp;</a:t>
            </a:r>
            <a:r>
              <a:rPr lang="en-US" sz="1600" dirty="0" err="1">
                <a:latin typeface="IBM Plex Mono" panose="020B0509050000000000" pitchFamily="49" charset="77"/>
                <a:cs typeface="Lucida Sans Typewriter Std"/>
              </a:rPr>
              <a:t>in_thread</a:t>
            </a:r>
            <a:r>
              <a:rPr lang="en-US" sz="1600" dirty="0">
                <a:latin typeface="IBM Plex Mono" panose="020B0509050000000000" pitchFamily="49" charset="77"/>
                <a:cs typeface="Lucida Sans Typewriter Std"/>
              </a:rPr>
              <a:t>, 0, incoming, </a:t>
            </a:r>
            <a:r>
              <a:rPr lang="en-US" sz="1600" b="1" dirty="0">
                <a:latin typeface="IBM Plex Mono" panose="020B0509050000000000" pitchFamily="49" charset="77"/>
                <a:cs typeface="Lucida Sans Typewriter Std"/>
              </a:rPr>
              <a:t>&amp;in</a:t>
            </a:r>
            <a:r>
              <a:rPr lang="en-US" sz="1600" dirty="0">
                <a:latin typeface="IBM Plex Mono" panose="020B0509050000000000" pitchFamily="49" charset="77"/>
                <a:cs typeface="Lucida Sans Typewriter Std"/>
              </a:rPr>
              <a:t>);						</a:t>
            </a:r>
          </a:p>
          <a:p>
            <a:pPr defTabSz="231775">
              <a:spcBef>
                <a:spcPct val="15000"/>
              </a:spcBef>
              <a:buFontTx/>
              <a:buNone/>
            </a:pP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pthread_create</a:t>
            </a:r>
            <a:r>
              <a:rPr lang="en-US" sz="1600" dirty="0">
                <a:latin typeface="IBM Plex Mono" panose="020B0509050000000000" pitchFamily="49" charset="77"/>
                <a:cs typeface="Lucida Sans Typewriter Std"/>
              </a:rPr>
              <a:t>(&amp;</a:t>
            </a:r>
            <a:r>
              <a:rPr lang="en-US" sz="1600" dirty="0" err="1">
                <a:latin typeface="IBM Plex Mono" panose="020B0509050000000000" pitchFamily="49" charset="77"/>
                <a:cs typeface="Lucida Sans Typewriter Std"/>
              </a:rPr>
              <a:t>out_thread</a:t>
            </a:r>
            <a:r>
              <a:rPr lang="en-US" sz="1600" dirty="0">
                <a:latin typeface="IBM Plex Mono" panose="020B0509050000000000" pitchFamily="49" charset="77"/>
                <a:cs typeface="Lucida Sans Typewriter Std"/>
              </a:rPr>
              <a:t>, 0, outgoing, </a:t>
            </a:r>
            <a:r>
              <a:rPr lang="en-US" sz="1600" b="1" dirty="0">
                <a:latin typeface="IBM Plex Mono" panose="020B0509050000000000" pitchFamily="49" charset="77"/>
                <a:cs typeface="Lucida Sans Typewriter Std"/>
              </a:rPr>
              <a:t>&amp;out</a:t>
            </a:r>
            <a:r>
              <a:rPr lang="en-US" sz="1600" dirty="0">
                <a:latin typeface="IBM Plex Mono" panose="020B0509050000000000" pitchFamily="49" charset="77"/>
                <a:cs typeface="Lucida Sans Typewriter Std"/>
              </a:rPr>
              <a:t>);</a:t>
            </a:r>
          </a:p>
          <a:p>
            <a:pPr defTabSz="231775">
              <a:spcBef>
                <a:spcPct val="15000"/>
              </a:spcBef>
              <a:buFontTx/>
              <a:buNone/>
            </a:pPr>
            <a:r>
              <a:rPr lang="en-US" sz="1600" dirty="0">
                <a:latin typeface="IBM Plex Mono" panose="020B0509050000000000" pitchFamily="49" charset="77"/>
                <a:cs typeface="Lucida Sans Typewriter Std"/>
              </a:rPr>
              <a:t>}</a:t>
            </a:r>
          </a:p>
        </p:txBody>
      </p:sp>
    </p:spTree>
    <p:extLst>
      <p:ext uri="{BB962C8B-B14F-4D97-AF65-F5344CB8AC3E}">
        <p14:creationId xmlns:p14="http://schemas.microsoft.com/office/powerpoint/2010/main" val="25975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When are the threads done?</a:t>
            </a:r>
            <a:endParaRPr lang="en-US" dirty="0"/>
          </a:p>
        </p:txBody>
      </p:sp>
      <p:sp>
        <p:nvSpPr>
          <p:cNvPr id="4" name="TextBox 3"/>
          <p:cNvSpPr txBox="1"/>
          <p:nvPr/>
        </p:nvSpPr>
        <p:spPr>
          <a:xfrm>
            <a:off x="609600" y="2057400"/>
            <a:ext cx="7467600" cy="2785378"/>
          </a:xfrm>
          <a:prstGeom prst="rect">
            <a:avLst/>
          </a:prstGeom>
          <a:solidFill>
            <a:srgbClr val="FFFF00"/>
          </a:solidFill>
        </p:spPr>
        <p:txBody>
          <a:bodyPr wrap="square" rtlCol="0">
            <a:spAutoFit/>
          </a:bodyPr>
          <a:lstStyle/>
          <a:p>
            <a:pPr defTabSz="231775">
              <a:spcBef>
                <a:spcPts val="200"/>
              </a:spcBef>
              <a:buFontTx/>
              <a:buNone/>
            </a:pPr>
            <a:r>
              <a:rPr lang="en-US" sz="1600" dirty="0">
                <a:latin typeface="IBM Plex Mono" panose="020B0509050000000000" pitchFamily="49" charset="77"/>
                <a:cs typeface="Lucida Sans Typewriter Std"/>
              </a:rPr>
              <a:t>void </a:t>
            </a:r>
            <a:r>
              <a:rPr lang="en-US" sz="1600" dirty="0" err="1">
                <a:latin typeface="IBM Plex Mono" panose="020B0509050000000000" pitchFamily="49" charset="77"/>
                <a:cs typeface="Lucida Sans Typewriter Std"/>
              </a:rPr>
              <a:t>rlogind</a:t>
            </a:r>
            <a:r>
              <a:rPr lang="en-US" sz="1600" dirty="0">
                <a:latin typeface="IBM Plex Mono" panose="020B0509050000000000" pitchFamily="49" charset="77"/>
                <a:cs typeface="Lucida Sans Typewriter Std"/>
              </a:rPr>
              <a:t>(</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r_in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r_out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l_in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l_out</a:t>
            </a:r>
            <a:r>
              <a:rPr lang="en-US" sz="1600" dirty="0">
                <a:latin typeface="IBM Plex Mono" panose="020B0509050000000000" pitchFamily="49" charset="77"/>
                <a:cs typeface="Lucida Sans Typewriter Std"/>
              </a:rPr>
              <a:t>) {</a:t>
            </a:r>
          </a:p>
          <a:p>
            <a:pPr lvl="1" defTabSz="231775">
              <a:spcBef>
                <a:spcPts val="200"/>
              </a:spcBef>
              <a:buFontTx/>
              <a:buNone/>
            </a:pPr>
            <a:r>
              <a:rPr lang="en-US" sz="1600" dirty="0" err="1">
                <a:latin typeface="IBM Plex Mono" panose="020B0509050000000000" pitchFamily="49" charset="77"/>
                <a:cs typeface="Lucida Sans Typewriter Std"/>
              </a:rPr>
              <a:t>pthread_t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in_thread</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out_thread</a:t>
            </a:r>
            <a:r>
              <a:rPr lang="en-US" sz="1600" dirty="0">
                <a:latin typeface="IBM Plex Mono" panose="020B0509050000000000" pitchFamily="49" charset="77"/>
                <a:cs typeface="Lucida Sans Typewriter Std"/>
              </a:rPr>
              <a:t>;</a:t>
            </a:r>
          </a:p>
          <a:p>
            <a:pPr lvl="1" defTabSz="231775">
              <a:spcBef>
                <a:spcPts val="200"/>
              </a:spcBef>
              <a:buFontTx/>
              <a:buNone/>
            </a:pPr>
            <a:r>
              <a:rPr lang="en-US" sz="1600" dirty="0" err="1">
                <a:latin typeface="IBM Plex Mono" panose="020B0509050000000000" pitchFamily="49" charset="77"/>
                <a:cs typeface="Lucida Sans Typewriter Std"/>
              </a:rPr>
              <a:t>two_ints_t</a:t>
            </a:r>
            <a:r>
              <a:rPr lang="en-US" sz="1600" dirty="0">
                <a:latin typeface="IBM Plex Mono" panose="020B0509050000000000" pitchFamily="49" charset="77"/>
                <a:cs typeface="Lucida Sans Typewriter Std"/>
              </a:rPr>
              <a:t> in={</a:t>
            </a:r>
            <a:r>
              <a:rPr lang="en-US" sz="1600" dirty="0" err="1">
                <a:latin typeface="IBM Plex Mono" panose="020B0509050000000000" pitchFamily="49" charset="77"/>
                <a:cs typeface="Lucida Sans Typewriter Std"/>
              </a:rPr>
              <a:t>r_in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l_out</a:t>
            </a:r>
            <a:r>
              <a:rPr lang="en-US" sz="1600" dirty="0">
                <a:latin typeface="IBM Plex Mono" panose="020B0509050000000000" pitchFamily="49" charset="77"/>
                <a:cs typeface="Lucida Sans Typewriter Std"/>
              </a:rPr>
              <a:t>}, out={</a:t>
            </a:r>
            <a:r>
              <a:rPr lang="en-US" sz="1600" dirty="0" err="1">
                <a:latin typeface="IBM Plex Mono" panose="020B0509050000000000" pitchFamily="49" charset="77"/>
                <a:cs typeface="Lucida Sans Typewriter Std"/>
              </a:rPr>
              <a:t>l_in</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r_out</a:t>
            </a:r>
            <a:r>
              <a:rPr lang="en-US" sz="1600" dirty="0">
                <a:latin typeface="IBM Plex Mono" panose="020B0509050000000000" pitchFamily="49" charset="77"/>
                <a:cs typeface="Lucida Sans Typewriter Std"/>
              </a:rPr>
              <a:t>};</a:t>
            </a:r>
          </a:p>
          <a:p>
            <a:pPr lvl="1" defTabSz="231775">
              <a:spcBef>
                <a:spcPts val="200"/>
              </a:spcBef>
              <a:buFontTx/>
              <a:buNone/>
            </a:pPr>
            <a:endParaRPr lang="en-US" sz="1600" dirty="0">
              <a:latin typeface="IBM Plex Mono" panose="020B0509050000000000" pitchFamily="49" charset="77"/>
              <a:cs typeface="Lucida Sans Typewriter Std"/>
            </a:endParaRPr>
          </a:p>
          <a:p>
            <a:pPr lvl="1" defTabSz="231775">
              <a:spcBef>
                <a:spcPts val="200"/>
              </a:spcBef>
              <a:buFontTx/>
              <a:buNone/>
            </a:pPr>
            <a:r>
              <a:rPr lang="en-US" sz="1600" dirty="0" err="1">
                <a:latin typeface="IBM Plex Mono" panose="020B0509050000000000" pitchFamily="49" charset="77"/>
                <a:cs typeface="Lucida Sans Typewriter Std"/>
              </a:rPr>
              <a:t>pthread_create(&amp;in_thread</a:t>
            </a:r>
            <a:r>
              <a:rPr lang="en-US" sz="1600" dirty="0">
                <a:latin typeface="IBM Plex Mono" panose="020B0509050000000000" pitchFamily="49" charset="77"/>
                <a:cs typeface="Lucida Sans Typewriter Std"/>
              </a:rPr>
              <a:t>, 0, incoming, &amp;in);</a:t>
            </a:r>
          </a:p>
          <a:p>
            <a:pPr lvl="1" defTabSz="231775">
              <a:spcBef>
                <a:spcPts val="200"/>
              </a:spcBef>
              <a:buFontTx/>
              <a:buNone/>
            </a:pPr>
            <a:r>
              <a:rPr lang="en-US" sz="1600" dirty="0" err="1">
                <a:latin typeface="IBM Plex Mono" panose="020B0509050000000000" pitchFamily="49" charset="77"/>
                <a:cs typeface="Lucida Sans Typewriter Std"/>
              </a:rPr>
              <a:t>pthread_create(&amp;out_thread</a:t>
            </a:r>
            <a:r>
              <a:rPr lang="en-US" sz="1600" dirty="0">
                <a:latin typeface="IBM Plex Mono" panose="020B0509050000000000" pitchFamily="49" charset="77"/>
                <a:cs typeface="Lucida Sans Typewriter Std"/>
              </a:rPr>
              <a:t>, 0, outgoing, &amp;out);</a:t>
            </a:r>
          </a:p>
          <a:p>
            <a:pPr lvl="1" defTabSz="231775">
              <a:spcBef>
                <a:spcPts val="200"/>
              </a:spcBef>
              <a:buFontTx/>
              <a:buNone/>
            </a:pPr>
            <a:endParaRPr lang="en-US" sz="1600" dirty="0">
              <a:latin typeface="IBM Plex Mono" panose="020B0509050000000000" pitchFamily="49" charset="77"/>
              <a:cs typeface="Lucida Sans Typewriter Std"/>
            </a:endParaRPr>
          </a:p>
          <a:p>
            <a:pPr lvl="1" defTabSz="231775">
              <a:spcBef>
                <a:spcPts val="200"/>
              </a:spcBef>
              <a:buFontTx/>
              <a:buNone/>
            </a:pPr>
            <a:r>
              <a:rPr lang="en-US" sz="1600" b="1" dirty="0" err="1">
                <a:latin typeface="IBM Plex Mono" panose="020B0509050000000000" pitchFamily="49" charset="77"/>
                <a:cs typeface="Lucida Sans Typewriter Std"/>
              </a:rPr>
              <a:t>pthread_join(in_thread</a:t>
            </a:r>
            <a:r>
              <a:rPr lang="en-US" sz="1600" b="1" dirty="0">
                <a:latin typeface="IBM Plex Mono" panose="020B0509050000000000" pitchFamily="49" charset="77"/>
                <a:cs typeface="Lucida Sans Typewriter Std"/>
              </a:rPr>
              <a:t>, 0);</a:t>
            </a:r>
          </a:p>
          <a:p>
            <a:pPr lvl="1" defTabSz="231775">
              <a:spcBef>
                <a:spcPts val="200"/>
              </a:spcBef>
              <a:buFontTx/>
              <a:buNone/>
            </a:pPr>
            <a:r>
              <a:rPr lang="en-US" sz="1600" b="1" dirty="0" err="1">
                <a:latin typeface="IBM Plex Mono" panose="020B0509050000000000" pitchFamily="49" charset="77"/>
                <a:cs typeface="Lucida Sans Typewriter Std"/>
              </a:rPr>
              <a:t>pthread_join(out_thread</a:t>
            </a:r>
            <a:r>
              <a:rPr lang="en-US" sz="1600" b="1" dirty="0">
                <a:latin typeface="IBM Plex Mono" panose="020B0509050000000000" pitchFamily="49" charset="77"/>
                <a:cs typeface="Lucida Sans Typewriter Std"/>
              </a:rPr>
              <a:t>, 0);</a:t>
            </a:r>
          </a:p>
          <a:p>
            <a:pPr defTabSz="231775">
              <a:spcBef>
                <a:spcPts val="200"/>
              </a:spcBef>
              <a:buFontTx/>
              <a:buNone/>
            </a:pPr>
            <a:r>
              <a:rPr lang="en-US" sz="1600" dirty="0">
                <a:latin typeface="IBM Plex Mono" panose="020B0509050000000000" pitchFamily="49" charset="77"/>
                <a:cs typeface="Lucida Sans Typewriter Std"/>
              </a:rPr>
              <a:t>}</a:t>
            </a:r>
          </a:p>
        </p:txBody>
      </p:sp>
      <p:sp>
        <p:nvSpPr>
          <p:cNvPr id="2" name="Rectangle 1">
            <a:extLst>
              <a:ext uri="{FF2B5EF4-FFF2-40B4-BE49-F238E27FC236}">
                <a16:creationId xmlns:a16="http://schemas.microsoft.com/office/drawing/2014/main" id="{0EB31D63-7B6D-99A7-069F-0D3DDC62FD0E}"/>
              </a:ext>
            </a:extLst>
          </p:cNvPr>
          <p:cNvSpPr>
            <a:spLocks noChangeArrowheads="1"/>
          </p:cNvSpPr>
          <p:nvPr/>
        </p:nvSpPr>
        <p:spPr bwMode="auto">
          <a:xfrm rot="10800000" flipV="1">
            <a:off x="381596" y="5087842"/>
            <a:ext cx="82296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err="1">
                <a:ln>
                  <a:noFill/>
                </a:ln>
                <a:solidFill>
                  <a:schemeClr val="tx1"/>
                </a:solidFill>
                <a:effectLst/>
                <a:highlight>
                  <a:srgbClr val="00FFFF"/>
                </a:highlight>
                <a:latin typeface="Cambria" panose="02040503050406030204" pitchFamily="18" charset="0"/>
                <a:ea typeface="Cambria" panose="02040503050406030204" pitchFamily="18" charset="0"/>
              </a:rPr>
              <a:t>pthread_join</a:t>
            </a:r>
            <a:r>
              <a:rPr kumimoji="0" lang="en-US" altLang="en-US" sz="2000" i="0" u="none" strike="noStrike" cap="none" normalizeH="0" baseline="0" dirty="0">
                <a:ln>
                  <a:noFill/>
                </a:ln>
                <a:solidFill>
                  <a:schemeClr val="tx1"/>
                </a:solidFill>
                <a:effectLst/>
                <a:highlight>
                  <a:srgbClr val="00FFFF"/>
                </a:highlight>
                <a:latin typeface="Cambria" panose="02040503050406030204" pitchFamily="18" charset="0"/>
                <a:ea typeface="Cambria" panose="02040503050406030204" pitchFamily="18" charset="0"/>
              </a:rPr>
              <a:t>()</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blocks execution until both threads complete their work.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Ensures that both threads finish before </a:t>
            </a:r>
            <a:r>
              <a:rPr kumimoji="0" lang="en-US" altLang="en-US" sz="2000" i="0" u="none" strike="noStrike" cap="none" normalizeH="0" baseline="0" dirty="0" err="1">
                <a:ln>
                  <a:noFill/>
                </a:ln>
                <a:solidFill>
                  <a:schemeClr val="tx1"/>
                </a:solidFill>
                <a:effectLst/>
                <a:highlight>
                  <a:srgbClr val="00FFFF"/>
                </a:highlight>
                <a:latin typeface="Cambria" panose="02040503050406030204" pitchFamily="18" charset="0"/>
                <a:ea typeface="Cambria" panose="02040503050406030204" pitchFamily="18" charset="0"/>
              </a:rPr>
              <a:t>rlogind</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(mainline code) exits. </a:t>
            </a:r>
          </a:p>
        </p:txBody>
      </p:sp>
    </p:spTree>
    <p:extLst>
      <p:ext uri="{BB962C8B-B14F-4D97-AF65-F5344CB8AC3E}">
        <p14:creationId xmlns:p14="http://schemas.microsoft.com/office/powerpoint/2010/main" val="32657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9E80D-2B34-CE48-A994-8C2A899BD2BB}"/>
              </a:ext>
            </a:extLst>
          </p:cNvPr>
          <p:cNvSpPr/>
          <p:nvPr/>
        </p:nvSpPr>
        <p:spPr bwMode="auto">
          <a:xfrm>
            <a:off x="0" y="0"/>
            <a:ext cx="9144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B6C23118-2A04-244D-8E7E-63E45FBCC471}"/>
              </a:ext>
            </a:extLst>
          </p:cNvPr>
          <p:cNvPicPr>
            <a:picLocks noChangeAspect="1"/>
          </p:cNvPicPr>
          <p:nvPr/>
        </p:nvPicPr>
        <p:blipFill>
          <a:blip r:embed="rId3"/>
          <a:stretch>
            <a:fillRect/>
          </a:stretch>
        </p:blipFill>
        <p:spPr>
          <a:xfrm>
            <a:off x="99552" y="533400"/>
            <a:ext cx="4631622" cy="5575301"/>
          </a:xfrm>
          <a:prstGeom prst="rect">
            <a:avLst/>
          </a:prstGeom>
        </p:spPr>
      </p:pic>
      <p:sp>
        <p:nvSpPr>
          <p:cNvPr id="17" name="TextBox 16">
            <a:extLst>
              <a:ext uri="{FF2B5EF4-FFF2-40B4-BE49-F238E27FC236}">
                <a16:creationId xmlns:a16="http://schemas.microsoft.com/office/drawing/2014/main" id="{5E9DCDF7-017C-DA49-A7C0-3F09869B0FDE}"/>
              </a:ext>
            </a:extLst>
          </p:cNvPr>
          <p:cNvSpPr txBox="1"/>
          <p:nvPr/>
        </p:nvSpPr>
        <p:spPr>
          <a:xfrm>
            <a:off x="5652735" y="5213380"/>
            <a:ext cx="3238500" cy="1169551"/>
          </a:xfrm>
          <a:prstGeom prst="rect">
            <a:avLst/>
          </a:prstGeom>
          <a:solidFill>
            <a:srgbClr val="FF0000"/>
          </a:solidFill>
        </p:spPr>
        <p:txBody>
          <a:bodyPr wrap="square" rtlCol="0">
            <a:spAutoFit/>
          </a:bodyPr>
          <a:lstStyle/>
          <a:p>
            <a:r>
              <a:rPr lang="en-US" sz="1400" dirty="0">
                <a:solidFill>
                  <a:schemeClr val="bg1"/>
                </a:solidFill>
                <a:latin typeface="IBM Plex Mono" panose="020B0509050000000000" pitchFamily="49" charset="77"/>
              </a:rPr>
              <a:t>Notice that even though </a:t>
            </a:r>
            <a:r>
              <a:rPr lang="en-US" sz="1400" b="1" dirty="0" err="1">
                <a:solidFill>
                  <a:schemeClr val="bg1"/>
                </a:solidFill>
                <a:latin typeface="IBM Plex Mono" panose="020B0509050000000000" pitchFamily="49" charset="77"/>
              </a:rPr>
              <a:t>out_thread</a:t>
            </a:r>
            <a:r>
              <a:rPr lang="en-US" sz="1400" dirty="0">
                <a:solidFill>
                  <a:schemeClr val="bg1"/>
                </a:solidFill>
                <a:latin typeface="IBM Plex Mono" panose="020B0509050000000000" pitchFamily="49" charset="77"/>
              </a:rPr>
              <a:t> completes before </a:t>
            </a:r>
            <a:r>
              <a:rPr lang="en-US" sz="1400" b="1" dirty="0" err="1">
                <a:solidFill>
                  <a:schemeClr val="bg1"/>
                </a:solidFill>
                <a:latin typeface="IBM Plex Mono" panose="020B0509050000000000" pitchFamily="49" charset="77"/>
              </a:rPr>
              <a:t>in_thread</a:t>
            </a:r>
            <a:r>
              <a:rPr lang="en-US" sz="1400" dirty="0">
                <a:solidFill>
                  <a:schemeClr val="bg1"/>
                </a:solidFill>
                <a:latin typeface="IBM Plex Mono" panose="020B0509050000000000" pitchFamily="49" charset="77"/>
              </a:rPr>
              <a:t>, the </a:t>
            </a:r>
            <a:r>
              <a:rPr lang="en-US" sz="1400" b="1" dirty="0">
                <a:solidFill>
                  <a:schemeClr val="bg1"/>
                </a:solidFill>
                <a:latin typeface="IBM Plex Mono" panose="020B0509050000000000" pitchFamily="49" charset="77"/>
              </a:rPr>
              <a:t>main-thread</a:t>
            </a:r>
            <a:r>
              <a:rPr lang="en-US" sz="1400" dirty="0">
                <a:solidFill>
                  <a:schemeClr val="bg1"/>
                </a:solidFill>
                <a:latin typeface="IBM Plex Mono" panose="020B0509050000000000" pitchFamily="49" charset="77"/>
              </a:rPr>
              <a:t> is blocked until it joins with </a:t>
            </a:r>
            <a:r>
              <a:rPr lang="en-US" sz="1400" b="1" dirty="0" err="1">
                <a:solidFill>
                  <a:schemeClr val="bg1"/>
                </a:solidFill>
                <a:latin typeface="IBM Plex Mono" panose="020B0509050000000000" pitchFamily="49" charset="77"/>
              </a:rPr>
              <a:t>in_thread</a:t>
            </a:r>
            <a:r>
              <a:rPr lang="en-US" sz="1400" dirty="0">
                <a:solidFill>
                  <a:schemeClr val="bg1"/>
                </a:solidFill>
                <a:latin typeface="IBM Plex Mono" panose="020B0509050000000000" pitchFamily="49" charset="77"/>
              </a:rPr>
              <a:t>.</a:t>
            </a:r>
            <a:endParaRPr lang="en-US" sz="1400" b="1" dirty="0">
              <a:solidFill>
                <a:schemeClr val="bg1"/>
              </a:solidFill>
              <a:latin typeface="IBM Plex Mono" panose="020B0509050000000000" pitchFamily="49" charset="77"/>
            </a:endParaRPr>
          </a:p>
        </p:txBody>
      </p:sp>
      <p:sp>
        <p:nvSpPr>
          <p:cNvPr id="18" name="TextBox 17">
            <a:extLst>
              <a:ext uri="{FF2B5EF4-FFF2-40B4-BE49-F238E27FC236}">
                <a16:creationId xmlns:a16="http://schemas.microsoft.com/office/drawing/2014/main" id="{2E32F82C-C392-C24A-BE73-25DF7E8FFB96}"/>
              </a:ext>
            </a:extLst>
          </p:cNvPr>
          <p:cNvSpPr txBox="1"/>
          <p:nvPr/>
        </p:nvSpPr>
        <p:spPr>
          <a:xfrm>
            <a:off x="5279709" y="154172"/>
            <a:ext cx="3611526" cy="1959511"/>
          </a:xfrm>
          <a:prstGeom prst="rect">
            <a:avLst/>
          </a:prstGeom>
          <a:solidFill>
            <a:srgbClr val="FFFF00"/>
          </a:solidFill>
        </p:spPr>
        <p:txBody>
          <a:bodyPr wrap="square" rtlCol="0">
            <a:spAutoFit/>
          </a:bodyPr>
          <a:lstStyle/>
          <a:p>
            <a:pPr defTabSz="231775">
              <a:spcBef>
                <a:spcPts val="200"/>
              </a:spcBef>
              <a:buFontTx/>
              <a:buNone/>
            </a:pPr>
            <a:r>
              <a:rPr lang="en-US" sz="1200" dirty="0">
                <a:latin typeface="IBM Plex Mono" panose="020B0509050000000000" pitchFamily="49" charset="77"/>
                <a:cs typeface="Lucida Sans Typewriter Std"/>
              </a:rPr>
              <a:t>void </a:t>
            </a:r>
            <a:r>
              <a:rPr lang="en-US" sz="1200" dirty="0" err="1">
                <a:latin typeface="IBM Plex Mono" panose="020B0509050000000000" pitchFamily="49" charset="77"/>
                <a:cs typeface="Lucida Sans Typewriter Std"/>
              </a:rPr>
              <a:t>rlogind</a:t>
            </a:r>
            <a:r>
              <a:rPr lang="en-US" sz="1200" dirty="0">
                <a:latin typeface="IBM Plex Mono" panose="020B0509050000000000" pitchFamily="49" charset="77"/>
                <a:cs typeface="Lucida Sans Typewriter Std"/>
              </a:rPr>
              <a:t>(</a:t>
            </a:r>
            <a:r>
              <a:rPr lang="en-US" sz="1200" dirty="0" err="1">
                <a:latin typeface="IBM Plex Mono" panose="020B0509050000000000" pitchFamily="49" charset="77"/>
                <a:cs typeface="Lucida Sans Typewriter Std"/>
              </a:rPr>
              <a:t>int</a:t>
            </a:r>
            <a:r>
              <a:rPr lang="en-US" sz="1200" dirty="0">
                <a:latin typeface="IBM Plex Mono" panose="020B0509050000000000" pitchFamily="49" charset="77"/>
                <a:cs typeface="Lucida Sans Typewriter Std"/>
              </a:rPr>
              <a:t> </a:t>
            </a:r>
            <a:r>
              <a:rPr lang="en-US" sz="1200" dirty="0" err="1">
                <a:latin typeface="IBM Plex Mono" panose="020B0509050000000000" pitchFamily="49" charset="77"/>
                <a:cs typeface="Lucida Sans Typewriter Std"/>
              </a:rPr>
              <a:t>r_in</a:t>
            </a:r>
            <a:r>
              <a:rPr lang="en-US" sz="1200" dirty="0">
                <a:latin typeface="IBM Plex Mono" panose="020B0509050000000000" pitchFamily="49" charset="77"/>
                <a:cs typeface="Lucida Sans Typewriter Std"/>
              </a:rPr>
              <a:t>, ...</a:t>
            </a:r>
          </a:p>
          <a:p>
            <a:pPr lvl="1" defTabSz="231775">
              <a:spcBef>
                <a:spcPts val="200"/>
              </a:spcBef>
              <a:buFontTx/>
              <a:buNone/>
            </a:pPr>
            <a:r>
              <a:rPr lang="en-US" sz="1200" dirty="0">
                <a:latin typeface="IBM Plex Mono" panose="020B0509050000000000" pitchFamily="49" charset="77"/>
                <a:cs typeface="Lucida Sans Typewriter Std"/>
              </a:rPr>
              <a:t>...</a:t>
            </a:r>
          </a:p>
          <a:p>
            <a:pPr lvl="1" defTabSz="231775">
              <a:spcBef>
                <a:spcPts val="200"/>
              </a:spcBef>
              <a:buFontTx/>
              <a:buNone/>
            </a:pPr>
            <a:endParaRPr lang="en-US" sz="1200" dirty="0">
              <a:latin typeface="IBM Plex Mono" panose="020B0509050000000000" pitchFamily="49" charset="77"/>
              <a:cs typeface="Lucida Sans Typewriter Std"/>
            </a:endParaRPr>
          </a:p>
          <a:p>
            <a:pPr lvl="1" defTabSz="231775">
              <a:spcBef>
                <a:spcPts val="200"/>
              </a:spcBef>
              <a:buFontTx/>
              <a:buNone/>
            </a:pPr>
            <a:r>
              <a:rPr lang="en-US" sz="1200" dirty="0" err="1">
                <a:latin typeface="IBM Plex Mono" panose="020B0509050000000000" pitchFamily="49" charset="77"/>
                <a:cs typeface="Lucida Sans Typewriter Std"/>
              </a:rPr>
              <a:t>pthread_create</a:t>
            </a:r>
            <a:r>
              <a:rPr lang="en-US" sz="1200" dirty="0">
                <a:latin typeface="IBM Plex Mono" panose="020B0509050000000000" pitchFamily="49" charset="77"/>
                <a:cs typeface="Lucida Sans Typewriter Std"/>
              </a:rPr>
              <a:t>(&amp;</a:t>
            </a:r>
            <a:r>
              <a:rPr lang="en-US" sz="1200" dirty="0" err="1">
                <a:latin typeface="IBM Plex Mono" panose="020B0509050000000000" pitchFamily="49" charset="77"/>
                <a:cs typeface="Lucida Sans Typewriter Std"/>
              </a:rPr>
              <a:t>in_thread</a:t>
            </a:r>
            <a:r>
              <a:rPr lang="en-US" sz="1200" dirty="0">
                <a:latin typeface="IBM Plex Mono" panose="020B0509050000000000" pitchFamily="49" charset="77"/>
                <a:cs typeface="Lucida Sans Typewriter Std"/>
              </a:rPr>
              <a:t>, ...</a:t>
            </a:r>
          </a:p>
          <a:p>
            <a:pPr lvl="1" defTabSz="231775">
              <a:spcBef>
                <a:spcPts val="200"/>
              </a:spcBef>
              <a:buFontTx/>
              <a:buNone/>
            </a:pPr>
            <a:r>
              <a:rPr lang="en-US" sz="1200" dirty="0" err="1">
                <a:latin typeface="IBM Plex Mono" panose="020B0509050000000000" pitchFamily="49" charset="77"/>
                <a:cs typeface="Lucida Sans Typewriter Std"/>
              </a:rPr>
              <a:t>pthread_create</a:t>
            </a:r>
            <a:r>
              <a:rPr lang="en-US" sz="1200" dirty="0">
                <a:latin typeface="IBM Plex Mono" panose="020B0509050000000000" pitchFamily="49" charset="77"/>
                <a:cs typeface="Lucida Sans Typewriter Std"/>
              </a:rPr>
              <a:t>(&amp;</a:t>
            </a:r>
            <a:r>
              <a:rPr lang="en-US" sz="1200" dirty="0" err="1">
                <a:latin typeface="IBM Plex Mono" panose="020B0509050000000000" pitchFamily="49" charset="77"/>
                <a:cs typeface="Lucida Sans Typewriter Std"/>
              </a:rPr>
              <a:t>out_thread</a:t>
            </a:r>
            <a:r>
              <a:rPr lang="en-US" sz="1200" dirty="0">
                <a:latin typeface="IBM Plex Mono" panose="020B0509050000000000" pitchFamily="49" charset="77"/>
                <a:cs typeface="Lucida Sans Typewriter Std"/>
              </a:rPr>
              <a:t>, ...</a:t>
            </a:r>
          </a:p>
          <a:p>
            <a:pPr lvl="1" defTabSz="231775">
              <a:spcBef>
                <a:spcPts val="200"/>
              </a:spcBef>
              <a:buFontTx/>
              <a:buNone/>
            </a:pPr>
            <a:endParaRPr lang="en-US" sz="1200" dirty="0">
              <a:latin typeface="IBM Plex Mono" panose="020B0509050000000000" pitchFamily="49" charset="77"/>
              <a:cs typeface="Lucida Sans Typewriter Std"/>
            </a:endParaRPr>
          </a:p>
          <a:p>
            <a:pPr lvl="1" defTabSz="231775">
              <a:spcBef>
                <a:spcPts val="200"/>
              </a:spcBef>
              <a:buFontTx/>
              <a:buNone/>
            </a:pPr>
            <a:r>
              <a:rPr lang="en-US" sz="1200" b="1" dirty="0" err="1">
                <a:latin typeface="IBM Plex Mono" panose="020B0509050000000000" pitchFamily="49" charset="77"/>
                <a:cs typeface="Lucida Sans Typewriter Std"/>
              </a:rPr>
              <a:t>pthread_join(in_thread</a:t>
            </a:r>
            <a:r>
              <a:rPr lang="en-US" sz="1200" b="1" dirty="0">
                <a:latin typeface="IBM Plex Mono" panose="020B0509050000000000" pitchFamily="49" charset="77"/>
                <a:cs typeface="Lucida Sans Typewriter Std"/>
              </a:rPr>
              <a:t>, 0);</a:t>
            </a:r>
          </a:p>
          <a:p>
            <a:pPr lvl="1" defTabSz="231775">
              <a:spcBef>
                <a:spcPts val="200"/>
              </a:spcBef>
              <a:buFontTx/>
              <a:buNone/>
            </a:pPr>
            <a:r>
              <a:rPr lang="en-US" sz="1200" b="1" dirty="0" err="1">
                <a:latin typeface="IBM Plex Mono" panose="020B0509050000000000" pitchFamily="49" charset="77"/>
                <a:cs typeface="Lucida Sans Typewriter Std"/>
              </a:rPr>
              <a:t>pthread_join(out_thread</a:t>
            </a:r>
            <a:r>
              <a:rPr lang="en-US" sz="1200" b="1" dirty="0">
                <a:latin typeface="IBM Plex Mono" panose="020B0509050000000000" pitchFamily="49" charset="77"/>
                <a:cs typeface="Lucida Sans Typewriter Std"/>
              </a:rPr>
              <a:t>, 0);</a:t>
            </a:r>
          </a:p>
          <a:p>
            <a:pPr defTabSz="231775">
              <a:spcBef>
                <a:spcPts val="200"/>
              </a:spcBef>
              <a:buFontTx/>
              <a:buNone/>
            </a:pPr>
            <a:r>
              <a:rPr lang="en-US" sz="1200" dirty="0">
                <a:latin typeface="IBM Plex Mono" panose="020B0509050000000000" pitchFamily="49" charset="77"/>
                <a:cs typeface="Lucida Sans Typewriter Std"/>
              </a:rPr>
              <a:t>}</a:t>
            </a:r>
          </a:p>
        </p:txBody>
      </p:sp>
    </p:spTree>
    <p:extLst>
      <p:ext uri="{BB962C8B-B14F-4D97-AF65-F5344CB8AC3E}">
        <p14:creationId xmlns:p14="http://schemas.microsoft.com/office/powerpoint/2010/main" val="36393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a:t>Why Threads?</a:t>
            </a:r>
          </a:p>
        </p:txBody>
      </p:sp>
      <p:sp>
        <p:nvSpPr>
          <p:cNvPr id="5123" name="Rectangle 5"/>
          <p:cNvSpPr>
            <a:spLocks noGrp="1" noChangeArrowheads="1"/>
          </p:cNvSpPr>
          <p:nvPr>
            <p:ph idx="1"/>
          </p:nvPr>
        </p:nvSpPr>
        <p:spPr>
          <a:xfrm>
            <a:off x="381600" y="3505200"/>
            <a:ext cx="8229600" cy="2590800"/>
          </a:xfrm>
        </p:spPr>
        <p:txBody>
          <a:bodyPr>
            <a:normAutofit fontScale="70000" lnSpcReduction="20000"/>
          </a:bodyPr>
          <a:lstStyle/>
          <a:p>
            <a:r>
              <a:rPr lang="en-US" b="1" dirty="0">
                <a:latin typeface="Cambria" panose="02040503050406030204" pitchFamily="18" charset="0"/>
                <a:cs typeface="Museo Sans 700"/>
              </a:rPr>
              <a:t>Thread</a:t>
            </a:r>
          </a:p>
          <a:p>
            <a:pPr lvl="1"/>
            <a:r>
              <a:rPr lang="en-US" dirty="0"/>
              <a:t>short for </a:t>
            </a:r>
            <a:r>
              <a:rPr lang="en-US" b="1" dirty="0">
                <a:latin typeface="Cambria" panose="02040503050406030204" pitchFamily="18" charset="0"/>
                <a:cs typeface="Museo Sans 700"/>
              </a:rPr>
              <a:t>thread of control</a:t>
            </a:r>
          </a:p>
          <a:p>
            <a:pPr lvl="1"/>
            <a:r>
              <a:rPr lang="en-US" dirty="0"/>
              <a:t>the sequence of executed instructions in a program, </a:t>
            </a:r>
            <a:r>
              <a:rPr lang="en-US" b="1" i="1" dirty="0">
                <a:solidFill>
                  <a:srgbClr val="0000FF"/>
                </a:solidFill>
              </a:rPr>
              <a:t>representing a single path of execution</a:t>
            </a:r>
          </a:p>
          <a:p>
            <a:r>
              <a:rPr lang="en-US" dirty="0"/>
              <a:t>Many algorithms are </a:t>
            </a:r>
            <a:r>
              <a:rPr lang="en-US" sz="3100" b="1" dirty="0">
                <a:latin typeface="Cambria" panose="02040503050406030204" pitchFamily="18" charset="0"/>
              </a:rPr>
              <a:t>easier</a:t>
            </a:r>
            <a:r>
              <a:rPr lang="en-US" dirty="0"/>
              <a:t> to write (and maintain) with threads</a:t>
            </a:r>
          </a:p>
          <a:p>
            <a:r>
              <a:rPr lang="en-US" dirty="0"/>
              <a:t>Some algorithms run </a:t>
            </a:r>
            <a:r>
              <a:rPr lang="en-US" sz="3100" b="1" dirty="0">
                <a:latin typeface="Cambria" panose="02040503050406030204" pitchFamily="18" charset="0"/>
              </a:rPr>
              <a:t>faster</a:t>
            </a:r>
            <a:r>
              <a:rPr lang="en-US" dirty="0"/>
              <a:t> in a threaded implementation.</a:t>
            </a:r>
          </a:p>
        </p:txBody>
      </p:sp>
      <p:grpSp>
        <p:nvGrpSpPr>
          <p:cNvPr id="2" name="Group 20"/>
          <p:cNvGrpSpPr>
            <a:grpSpLocks/>
          </p:cNvGrpSpPr>
          <p:nvPr/>
        </p:nvGrpSpPr>
        <p:grpSpPr bwMode="auto">
          <a:xfrm>
            <a:off x="2132013" y="1981200"/>
            <a:ext cx="4876800" cy="838200"/>
            <a:chOff x="1680" y="2112"/>
            <a:chExt cx="3072" cy="528"/>
          </a:xfrm>
        </p:grpSpPr>
        <p:grpSp>
          <p:nvGrpSpPr>
            <p:cNvPr id="3" name="Group 21"/>
            <p:cNvGrpSpPr>
              <a:grpSpLocks/>
            </p:cNvGrpSpPr>
            <p:nvPr/>
          </p:nvGrpSpPr>
          <p:grpSpPr bwMode="auto">
            <a:xfrm rot="5400000">
              <a:off x="1728" y="2064"/>
              <a:ext cx="528" cy="624"/>
              <a:chOff x="1824" y="1248"/>
              <a:chExt cx="1680" cy="864"/>
            </a:xfrm>
          </p:grpSpPr>
          <p:sp>
            <p:nvSpPr>
              <p:cNvPr id="5135" name="Arc 22"/>
              <p:cNvSpPr>
                <a:spLocks/>
              </p:cNvSpPr>
              <p:nvPr/>
            </p:nvSpPr>
            <p:spPr bwMode="auto">
              <a:xfrm>
                <a:off x="2640" y="1248"/>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triangle" w="lg" len="lg"/>
              </a:ln>
            </p:spPr>
            <p:txBody>
              <a:bodyPr wrap="none" anchor="ctr"/>
              <a:lstStyle/>
              <a:p>
                <a:endParaRPr lang="en-US"/>
              </a:p>
            </p:txBody>
          </p:sp>
          <p:sp>
            <p:nvSpPr>
              <p:cNvPr id="5136" name="Arc 23"/>
              <p:cNvSpPr>
                <a:spLocks/>
              </p:cNvSpPr>
              <p:nvPr/>
            </p:nvSpPr>
            <p:spPr bwMode="auto">
              <a:xfrm rot="-5400000">
                <a:off x="1800" y="1272"/>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none" w="lg" len="lg"/>
              </a:ln>
            </p:spPr>
            <p:txBody>
              <a:bodyPr wrap="none" anchor="ctr"/>
              <a:lstStyle/>
              <a:p>
                <a:endParaRPr lang="en-US"/>
              </a:p>
            </p:txBody>
          </p:sp>
        </p:grpSp>
        <p:grpSp>
          <p:nvGrpSpPr>
            <p:cNvPr id="4" name="Group 24"/>
            <p:cNvGrpSpPr>
              <a:grpSpLocks/>
            </p:cNvGrpSpPr>
            <p:nvPr/>
          </p:nvGrpSpPr>
          <p:grpSpPr bwMode="auto">
            <a:xfrm rot="5400000">
              <a:off x="2544" y="2064"/>
              <a:ext cx="528" cy="624"/>
              <a:chOff x="1824" y="1248"/>
              <a:chExt cx="1680" cy="864"/>
            </a:xfrm>
          </p:grpSpPr>
          <p:sp>
            <p:nvSpPr>
              <p:cNvPr id="5133" name="Arc 25"/>
              <p:cNvSpPr>
                <a:spLocks/>
              </p:cNvSpPr>
              <p:nvPr/>
            </p:nvSpPr>
            <p:spPr bwMode="auto">
              <a:xfrm>
                <a:off x="2640" y="1248"/>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triangle" w="lg" len="lg"/>
              </a:ln>
            </p:spPr>
            <p:txBody>
              <a:bodyPr wrap="none" anchor="ctr"/>
              <a:lstStyle/>
              <a:p>
                <a:endParaRPr lang="en-US"/>
              </a:p>
            </p:txBody>
          </p:sp>
          <p:sp>
            <p:nvSpPr>
              <p:cNvPr id="5134" name="Arc 26"/>
              <p:cNvSpPr>
                <a:spLocks/>
              </p:cNvSpPr>
              <p:nvPr/>
            </p:nvSpPr>
            <p:spPr bwMode="auto">
              <a:xfrm rot="-5400000">
                <a:off x="1800" y="1272"/>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none" w="lg" len="lg"/>
              </a:ln>
            </p:spPr>
            <p:txBody>
              <a:bodyPr wrap="none" anchor="ctr"/>
              <a:lstStyle/>
              <a:p>
                <a:endParaRPr lang="en-US"/>
              </a:p>
            </p:txBody>
          </p:sp>
        </p:grpSp>
        <p:grpSp>
          <p:nvGrpSpPr>
            <p:cNvPr id="5" name="Group 27"/>
            <p:cNvGrpSpPr>
              <a:grpSpLocks/>
            </p:cNvGrpSpPr>
            <p:nvPr/>
          </p:nvGrpSpPr>
          <p:grpSpPr bwMode="auto">
            <a:xfrm rot="5400000">
              <a:off x="3360" y="2064"/>
              <a:ext cx="528" cy="624"/>
              <a:chOff x="1824" y="1248"/>
              <a:chExt cx="1680" cy="864"/>
            </a:xfrm>
          </p:grpSpPr>
          <p:sp>
            <p:nvSpPr>
              <p:cNvPr id="5131" name="Arc 28"/>
              <p:cNvSpPr>
                <a:spLocks/>
              </p:cNvSpPr>
              <p:nvPr/>
            </p:nvSpPr>
            <p:spPr bwMode="auto">
              <a:xfrm>
                <a:off x="2640" y="1248"/>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triangle" w="lg" len="lg"/>
              </a:ln>
            </p:spPr>
            <p:txBody>
              <a:bodyPr wrap="none" anchor="ctr"/>
              <a:lstStyle/>
              <a:p>
                <a:endParaRPr lang="en-US"/>
              </a:p>
            </p:txBody>
          </p:sp>
          <p:sp>
            <p:nvSpPr>
              <p:cNvPr id="5132" name="Arc 29"/>
              <p:cNvSpPr>
                <a:spLocks/>
              </p:cNvSpPr>
              <p:nvPr/>
            </p:nvSpPr>
            <p:spPr bwMode="auto">
              <a:xfrm rot="-5400000">
                <a:off x="1800" y="1272"/>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none" w="lg" len="lg"/>
              </a:ln>
            </p:spPr>
            <p:txBody>
              <a:bodyPr wrap="none" anchor="ctr"/>
              <a:lstStyle/>
              <a:p>
                <a:endParaRPr lang="en-US"/>
              </a:p>
            </p:txBody>
          </p:sp>
        </p:grpSp>
        <p:grpSp>
          <p:nvGrpSpPr>
            <p:cNvPr id="6" name="Group 30"/>
            <p:cNvGrpSpPr>
              <a:grpSpLocks/>
            </p:cNvGrpSpPr>
            <p:nvPr/>
          </p:nvGrpSpPr>
          <p:grpSpPr bwMode="auto">
            <a:xfrm rot="5400000">
              <a:off x="4176" y="2064"/>
              <a:ext cx="528" cy="624"/>
              <a:chOff x="1824" y="1248"/>
              <a:chExt cx="1680" cy="864"/>
            </a:xfrm>
          </p:grpSpPr>
          <p:sp>
            <p:nvSpPr>
              <p:cNvPr id="5129" name="Arc 31"/>
              <p:cNvSpPr>
                <a:spLocks/>
              </p:cNvSpPr>
              <p:nvPr/>
            </p:nvSpPr>
            <p:spPr bwMode="auto">
              <a:xfrm>
                <a:off x="2640" y="1248"/>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triangle" w="lg" len="lg"/>
              </a:ln>
            </p:spPr>
            <p:txBody>
              <a:bodyPr wrap="none" anchor="ctr"/>
              <a:lstStyle/>
              <a:p>
                <a:endParaRPr lang="en-US"/>
              </a:p>
            </p:txBody>
          </p:sp>
          <p:sp>
            <p:nvSpPr>
              <p:cNvPr id="5130" name="Arc 32"/>
              <p:cNvSpPr>
                <a:spLocks/>
              </p:cNvSpPr>
              <p:nvPr/>
            </p:nvSpPr>
            <p:spPr bwMode="auto">
              <a:xfrm rot="-5400000">
                <a:off x="1800" y="1272"/>
                <a:ext cx="864" cy="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hlink"/>
                </a:solidFill>
                <a:round/>
                <a:headEnd/>
                <a:tailEnd type="none" w="lg" len="lg"/>
              </a:ln>
            </p:spPr>
            <p:txBody>
              <a:bodyPr wrap="none" anchor="ctr"/>
              <a:lstStyle/>
              <a:p>
                <a:endParaRPr lang="en-US"/>
              </a:p>
            </p:txBody>
          </p:sp>
        </p:grpSp>
      </p:grpSp>
    </p:spTree>
    <p:extLst>
      <p:ext uri="{BB962C8B-B14F-4D97-AF65-F5344CB8AC3E}">
        <p14:creationId xmlns:p14="http://schemas.microsoft.com/office/powerpoint/2010/main" val="291641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5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500"/>
                                        <p:tgtEl>
                                          <p:spTgt spid="512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3">
                                            <p:txEl>
                                              <p:pRg st="2" end="2"/>
                                            </p:txEl>
                                          </p:spTgt>
                                        </p:tgtEl>
                                        <p:attrNameLst>
                                          <p:attrName>style.visibility</p:attrName>
                                        </p:attrNameLst>
                                      </p:cBhvr>
                                      <p:to>
                                        <p:strVal val="visible"/>
                                      </p:to>
                                    </p:set>
                                    <p:animEffect transition="in" filter="fade">
                                      <p:cBhvr>
                                        <p:cTn id="16" dur="500"/>
                                        <p:tgtEl>
                                          <p:spTgt spid="51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Effect transition="in" filter="fade">
                                      <p:cBhvr>
                                        <p:cTn id="21" dur="500"/>
                                        <p:tgtEl>
                                          <p:spTgt spid="512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Effect transition="in" filter="fade">
                                      <p:cBhvr>
                                        <p:cTn id="24"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Termination</a:t>
            </a:r>
          </a:p>
        </p:txBody>
      </p:sp>
      <p:sp>
        <p:nvSpPr>
          <p:cNvPr id="9" name="Content Placeholder 8"/>
          <p:cNvSpPr>
            <a:spLocks noGrp="1"/>
          </p:cNvSpPr>
          <p:nvPr>
            <p:ph idx="1"/>
          </p:nvPr>
        </p:nvSpPr>
        <p:spPr>
          <a:xfrm>
            <a:off x="381600" y="1600009"/>
            <a:ext cx="8229600" cy="2667192"/>
          </a:xfrm>
        </p:spPr>
        <p:txBody>
          <a:bodyPr>
            <a:normAutofit fontScale="77500" lnSpcReduction="20000"/>
          </a:bodyPr>
          <a:lstStyle/>
          <a:p>
            <a:r>
              <a:rPr lang="en-US" dirty="0"/>
              <a:t>Careful use of several calls (signatures shown below)</a:t>
            </a:r>
          </a:p>
          <a:p>
            <a:pPr lvl="1"/>
            <a:r>
              <a:rPr lang="en-US" dirty="0"/>
              <a:t>#1 is completely different from regular process </a:t>
            </a:r>
            <a:r>
              <a:rPr lang="en-US" sz="2500" dirty="0">
                <a:latin typeface="IBM Plex Mono" panose="020B0509050000000000" pitchFamily="49" charset="77"/>
              </a:rPr>
              <a:t>exit(1)</a:t>
            </a:r>
          </a:p>
          <a:p>
            <a:pPr lvl="1"/>
            <a:r>
              <a:rPr lang="en-US" dirty="0"/>
              <a:t>#2 may be needed to keep the compiler happy</a:t>
            </a:r>
          </a:p>
          <a:p>
            <a:pPr lvl="1"/>
            <a:r>
              <a:rPr lang="en-US" dirty="0"/>
              <a:t>#3 really only needed if the thread creator must explicitly wait for the created thread to complete its work.</a:t>
            </a:r>
          </a:p>
          <a:p>
            <a:pPr lvl="1"/>
            <a:endParaRPr lang="en-US" dirty="0"/>
          </a:p>
        </p:txBody>
      </p:sp>
      <p:sp>
        <p:nvSpPr>
          <p:cNvPr id="4" name="TextBox 3"/>
          <p:cNvSpPr txBox="1"/>
          <p:nvPr/>
        </p:nvSpPr>
        <p:spPr>
          <a:xfrm>
            <a:off x="533400" y="4495800"/>
            <a:ext cx="7467600" cy="1323439"/>
          </a:xfrm>
          <a:prstGeom prst="rect">
            <a:avLst/>
          </a:prstGeom>
          <a:solidFill>
            <a:srgbClr val="FFFF00"/>
          </a:solidFill>
        </p:spPr>
        <p:txBody>
          <a:bodyPr wrap="square" rtlCol="0">
            <a:spAutoFit/>
          </a:bodyPr>
          <a:lstStyle/>
          <a:p>
            <a:pPr>
              <a:buFontTx/>
              <a:buNone/>
            </a:pPr>
            <a:r>
              <a:rPr lang="en-US" sz="1600" dirty="0">
                <a:latin typeface="IBM Plex Mono" panose="020B0509050000000000" pitchFamily="49" charset="77"/>
                <a:cs typeface="Lucida Sans Typewriter Std"/>
              </a:rPr>
              <a:t>/* 1 */ </a:t>
            </a:r>
            <a:r>
              <a:rPr lang="en-US" sz="1600" dirty="0" err="1">
                <a:latin typeface="IBM Plex Mono" panose="020B0509050000000000" pitchFamily="49" charset="77"/>
                <a:cs typeface="Lucida Sans Typewriter Std"/>
              </a:rPr>
              <a:t>pthread_exit((void</a:t>
            </a:r>
            <a:r>
              <a:rPr lang="en-US" sz="1600" dirty="0">
                <a:latin typeface="IBM Plex Mono" panose="020B0509050000000000" pitchFamily="49" charset="77"/>
                <a:cs typeface="Lucida Sans Typewriter Std"/>
              </a:rPr>
              <a:t> *) value);</a:t>
            </a:r>
          </a:p>
          <a:p>
            <a:pPr>
              <a:buFontTx/>
              <a:buNone/>
            </a:pPr>
            <a:endParaRPr lang="en-US" sz="1600" dirty="0">
              <a:latin typeface="IBM Plex Mono" panose="020B0509050000000000" pitchFamily="49" charset="77"/>
              <a:cs typeface="Lucida Sans Typewriter Std"/>
            </a:endParaRPr>
          </a:p>
          <a:p>
            <a:pPr>
              <a:buFontTx/>
              <a:buNone/>
            </a:pPr>
            <a:r>
              <a:rPr lang="en-US" sz="1600" dirty="0">
                <a:latin typeface="IBM Plex Mono" panose="020B0509050000000000" pitchFamily="49" charset="77"/>
                <a:cs typeface="Lucida Sans Typewriter Std"/>
              </a:rPr>
              <a:t>/* 2 */ </a:t>
            </a:r>
            <a:r>
              <a:rPr lang="en-US" sz="1600" dirty="0" err="1">
                <a:latin typeface="IBM Plex Mono" panose="020B0509050000000000" pitchFamily="49" charset="77"/>
                <a:cs typeface="Lucida Sans Typewriter Std"/>
              </a:rPr>
              <a:t>return((void</a:t>
            </a:r>
            <a:r>
              <a:rPr lang="en-US" sz="1600" dirty="0">
                <a:latin typeface="IBM Plex Mono" panose="020B0509050000000000" pitchFamily="49" charset="77"/>
                <a:cs typeface="Lucida Sans Typewriter Std"/>
              </a:rPr>
              <a:t> *) value);</a:t>
            </a:r>
          </a:p>
          <a:p>
            <a:pPr>
              <a:buFontTx/>
              <a:buNone/>
            </a:pPr>
            <a:endParaRPr lang="en-US" sz="1600" dirty="0">
              <a:latin typeface="IBM Plex Mono" panose="020B0509050000000000" pitchFamily="49" charset="77"/>
              <a:cs typeface="Lucida Sans Typewriter Std"/>
            </a:endParaRPr>
          </a:p>
          <a:p>
            <a:pPr>
              <a:buFontTx/>
              <a:buNone/>
            </a:pPr>
            <a:r>
              <a:rPr lang="en-US" sz="1600" dirty="0">
                <a:latin typeface="IBM Plex Mono" panose="020B0509050000000000" pitchFamily="49" charset="77"/>
                <a:cs typeface="Lucida Sans Typewriter Std"/>
              </a:rPr>
              <a:t>/* 3 */ </a:t>
            </a:r>
            <a:r>
              <a:rPr lang="en-US" sz="1600" dirty="0" err="1">
                <a:latin typeface="IBM Plex Mono" panose="020B0509050000000000" pitchFamily="49" charset="77"/>
                <a:cs typeface="Lucida Sans Typewriter Std"/>
              </a:rPr>
              <a:t>pthread_join(thread</a:t>
            </a:r>
            <a:r>
              <a:rPr lang="en-US" sz="1600" dirty="0">
                <a:latin typeface="IBM Plex Mono" panose="020B0509050000000000" pitchFamily="49" charset="77"/>
                <a:cs typeface="Lucida Sans Typewriter Std"/>
              </a:rPr>
              <a:t>, (void **) &amp;value);</a:t>
            </a:r>
          </a:p>
        </p:txBody>
      </p:sp>
    </p:spTree>
    <p:extLst>
      <p:ext uri="{BB962C8B-B14F-4D97-AF65-F5344CB8AC3E}">
        <p14:creationId xmlns:p14="http://schemas.microsoft.com/office/powerpoint/2010/main" val="52951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Detached Threads</a:t>
            </a:r>
          </a:p>
        </p:txBody>
      </p:sp>
      <p:sp>
        <p:nvSpPr>
          <p:cNvPr id="4" name="TextBox 3"/>
          <p:cNvSpPr txBox="1"/>
          <p:nvPr/>
        </p:nvSpPr>
        <p:spPr>
          <a:xfrm>
            <a:off x="685800" y="1981200"/>
            <a:ext cx="7467600" cy="3600986"/>
          </a:xfrm>
          <a:prstGeom prst="rect">
            <a:avLst/>
          </a:prstGeom>
          <a:solidFill>
            <a:srgbClr val="FFFF00"/>
          </a:solidFill>
        </p:spPr>
        <p:txBody>
          <a:bodyPr wrap="square" rtlCol="0">
            <a:spAutoFit/>
          </a:bodyPr>
          <a:lstStyle/>
          <a:p>
            <a:pPr defTabSz="231775">
              <a:spcBef>
                <a:spcPts val="200"/>
              </a:spcBef>
            </a:pPr>
            <a:r>
              <a:rPr lang="en-US" sz="1600" dirty="0">
                <a:latin typeface="IBM Plex Mono" panose="020B0509050000000000" pitchFamily="49" charset="77"/>
                <a:cs typeface="Lucida Sans Typewriter Std"/>
              </a:rPr>
              <a:t>void </a:t>
            </a:r>
            <a:r>
              <a:rPr lang="en-US" sz="1600" dirty="0" err="1">
                <a:latin typeface="IBM Plex Mono" panose="020B0509050000000000" pitchFamily="49" charset="77"/>
                <a:cs typeface="Lucida Sans Typewriter Std"/>
              </a:rPr>
              <a:t>start_servers</a:t>
            </a:r>
            <a:r>
              <a:rPr lang="en-US" sz="1600" dirty="0">
                <a:latin typeface="IBM Plex Mono" panose="020B0509050000000000" pitchFamily="49" charset="77"/>
                <a:cs typeface="Lucida Sans Typewriter Std"/>
              </a:rPr>
              <a:t>( ) {</a:t>
            </a:r>
          </a:p>
          <a:p>
            <a:pPr lvl="1" defTabSz="231775">
              <a:spcBef>
                <a:spcPts val="200"/>
              </a:spcBef>
            </a:pPr>
            <a:r>
              <a:rPr lang="en-US" sz="1600" dirty="0" err="1">
                <a:latin typeface="IBM Plex Mono" panose="020B0509050000000000" pitchFamily="49" charset="77"/>
                <a:cs typeface="Lucida Sans Typewriter Std"/>
              </a:rPr>
              <a:t>pthread_t</a:t>
            </a:r>
            <a:r>
              <a:rPr lang="en-US" sz="1600" dirty="0">
                <a:latin typeface="IBM Plex Mono" panose="020B0509050000000000" pitchFamily="49" charset="77"/>
                <a:cs typeface="Lucida Sans Typewriter Std"/>
              </a:rPr>
              <a:t> thread;</a:t>
            </a:r>
          </a:p>
          <a:p>
            <a:pPr lvl="1" defTabSz="231775">
              <a:spcBef>
                <a:spcPts val="200"/>
              </a:spcBef>
            </a:pPr>
            <a:r>
              <a:rPr lang="en-US" sz="1600" dirty="0" err="1">
                <a:latin typeface="IBM Plex Mono" panose="020B0509050000000000" pitchFamily="49" charset="77"/>
                <a:cs typeface="Lucida Sans Typewriter Std"/>
              </a:rPr>
              <a:t>int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a:t>
            </a:r>
          </a:p>
          <a:p>
            <a:pPr lvl="1" defTabSz="231775">
              <a:spcBef>
                <a:spcPts val="200"/>
              </a:spcBef>
            </a:pPr>
            <a:r>
              <a:rPr lang="en-US" sz="1600" dirty="0">
                <a:latin typeface="IBM Plex Mono" panose="020B0509050000000000" pitchFamily="49" charset="77"/>
                <a:cs typeface="Lucida Sans Typewriter Std"/>
              </a:rPr>
              <a:t>for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=0;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&lt;</a:t>
            </a:r>
            <a:r>
              <a:rPr lang="en-US" sz="1600" dirty="0" err="1">
                <a:latin typeface="IBM Plex Mono" panose="020B0509050000000000" pitchFamily="49" charset="77"/>
                <a:cs typeface="Lucida Sans Typewriter Std"/>
              </a:rPr>
              <a:t>nr_of_server_threads</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i</a:t>
            </a:r>
            <a:r>
              <a:rPr lang="en-US" sz="1600" dirty="0">
                <a:latin typeface="IBM Plex Mono" panose="020B0509050000000000" pitchFamily="49" charset="77"/>
                <a:cs typeface="Lucida Sans Typewriter Std"/>
              </a:rPr>
              <a:t>++) {</a:t>
            </a:r>
          </a:p>
          <a:p>
            <a:pPr lvl="2" defTabSz="231775">
              <a:spcBef>
                <a:spcPts val="200"/>
              </a:spcBef>
            </a:pPr>
            <a:r>
              <a:rPr lang="en-US" sz="1600" b="1" dirty="0" err="1">
                <a:latin typeface="IBM Plex Mono" panose="020B0509050000000000" pitchFamily="49" charset="77"/>
                <a:cs typeface="Lucida Sans Typewriter Std"/>
              </a:rPr>
              <a:t>pthread_create(&amp;thread</a:t>
            </a:r>
            <a:r>
              <a:rPr lang="en-US" sz="1600" b="1" dirty="0">
                <a:latin typeface="IBM Plex Mono" panose="020B0509050000000000" pitchFamily="49" charset="77"/>
                <a:cs typeface="Lucida Sans Typewriter Std"/>
              </a:rPr>
              <a:t>, 0, server, 0);</a:t>
            </a:r>
          </a:p>
          <a:p>
            <a:pPr lvl="2" defTabSz="231775">
              <a:spcBef>
                <a:spcPts val="200"/>
              </a:spcBef>
            </a:pPr>
            <a:r>
              <a:rPr lang="en-US" sz="1600" b="1" dirty="0" err="1">
                <a:latin typeface="IBM Plex Mono" panose="020B0509050000000000" pitchFamily="49" charset="77"/>
                <a:cs typeface="Lucida Sans Typewriter Std"/>
              </a:rPr>
              <a:t>pthread_detach(thread</a:t>
            </a:r>
            <a:r>
              <a:rPr lang="en-US" sz="1600" b="1" dirty="0">
                <a:latin typeface="IBM Plex Mono" panose="020B0509050000000000" pitchFamily="49" charset="77"/>
                <a:cs typeface="Lucida Sans Typewriter Std"/>
              </a:rPr>
              <a:t>);</a:t>
            </a:r>
          </a:p>
          <a:p>
            <a:pPr lvl="1" defTabSz="231775">
              <a:spcBef>
                <a:spcPts val="200"/>
              </a:spcBef>
            </a:pPr>
            <a:r>
              <a:rPr lang="en-US" sz="1600" dirty="0">
                <a:latin typeface="IBM Plex Mono" panose="020B0509050000000000" pitchFamily="49" charset="77"/>
                <a:cs typeface="Lucida Sans Typewriter Std"/>
              </a:rPr>
              <a:t>}</a:t>
            </a:r>
          </a:p>
          <a:p>
            <a:pPr lvl="1" defTabSz="231775">
              <a:spcBef>
                <a:spcPts val="200"/>
              </a:spcBef>
            </a:pPr>
            <a:r>
              <a:rPr lang="en-US" sz="1600" dirty="0">
                <a:latin typeface="IBM Plex Mono" panose="020B0509050000000000" pitchFamily="49" charset="77"/>
                <a:cs typeface="Lucida Sans Typewriter Std"/>
              </a:rPr>
              <a:t>...</a:t>
            </a:r>
          </a:p>
          <a:p>
            <a:pPr defTabSz="231775">
              <a:spcBef>
                <a:spcPts val="200"/>
              </a:spcBef>
            </a:pPr>
            <a:r>
              <a:rPr lang="en-US" sz="1600" dirty="0">
                <a:latin typeface="IBM Plex Mono" panose="020B0509050000000000" pitchFamily="49" charset="77"/>
                <a:cs typeface="Lucida Sans Typewriter Std"/>
              </a:rPr>
              <a:t>}</a:t>
            </a:r>
          </a:p>
          <a:p>
            <a:pPr defTabSz="231775">
              <a:spcBef>
                <a:spcPts val="200"/>
              </a:spcBef>
            </a:pPr>
            <a:endParaRPr lang="en-US" sz="1600" dirty="0">
              <a:latin typeface="IBM Plex Mono" panose="020B0509050000000000" pitchFamily="49" charset="77"/>
              <a:cs typeface="Lucida Sans Typewriter Std"/>
            </a:endParaRPr>
          </a:p>
          <a:p>
            <a:pPr defTabSz="231775">
              <a:spcBef>
                <a:spcPts val="200"/>
              </a:spcBef>
            </a:pPr>
            <a:r>
              <a:rPr lang="en-US" sz="1600" dirty="0">
                <a:latin typeface="IBM Plex Mono" panose="020B0509050000000000" pitchFamily="49" charset="77"/>
                <a:cs typeface="Lucida Sans Typewriter Std"/>
              </a:rPr>
              <a:t>server( ) {</a:t>
            </a:r>
          </a:p>
          <a:p>
            <a:pPr lvl="1" defTabSz="231775">
              <a:spcBef>
                <a:spcPts val="200"/>
              </a:spcBef>
            </a:pPr>
            <a:r>
              <a:rPr lang="en-US" sz="1600" dirty="0">
                <a:latin typeface="IBM Plex Mono" panose="020B0509050000000000" pitchFamily="49" charset="77"/>
                <a:cs typeface="Lucida Sans Typewriter Std"/>
              </a:rPr>
              <a:t>...</a:t>
            </a:r>
          </a:p>
          <a:p>
            <a:pPr defTabSz="231775">
              <a:spcBef>
                <a:spcPts val="200"/>
              </a:spcBef>
            </a:pPr>
            <a:r>
              <a:rPr lang="en-US" sz="1600" dirty="0">
                <a:latin typeface="IBM Plex Mono" panose="020B0509050000000000" pitchFamily="49" charset="77"/>
                <a:cs typeface="Lucida Sans Typewriter Std"/>
              </a:rPr>
              <a:t>}</a:t>
            </a:r>
          </a:p>
        </p:txBody>
      </p:sp>
    </p:spTree>
    <p:extLst>
      <p:ext uri="{BB962C8B-B14F-4D97-AF65-F5344CB8AC3E}">
        <p14:creationId xmlns:p14="http://schemas.microsoft.com/office/powerpoint/2010/main" val="201668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Thread Attributes</a:t>
            </a:r>
          </a:p>
        </p:txBody>
      </p:sp>
      <p:sp>
        <p:nvSpPr>
          <p:cNvPr id="4" name="TextBox 3"/>
          <p:cNvSpPr txBox="1"/>
          <p:nvPr/>
        </p:nvSpPr>
        <p:spPr>
          <a:xfrm>
            <a:off x="533400" y="1981200"/>
            <a:ext cx="7467600" cy="4144724"/>
          </a:xfrm>
          <a:prstGeom prst="rect">
            <a:avLst/>
          </a:prstGeom>
          <a:solidFill>
            <a:srgbClr val="FFFF00"/>
          </a:solidFill>
        </p:spPr>
        <p:txBody>
          <a:bodyPr wrap="square" rtlCol="0">
            <a:spAutoFit/>
          </a:bodyPr>
          <a:lstStyle/>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err="1">
                <a:latin typeface="IBM Plex Mono" panose="020B0509050000000000" pitchFamily="49" charset="77"/>
                <a:cs typeface="Lucida Sans Typewriter Std"/>
              </a:rPr>
              <a:t>pthread_t</a:t>
            </a:r>
            <a:r>
              <a:rPr lang="en-US" sz="1600" dirty="0">
                <a:latin typeface="IBM Plex Mono" panose="020B0509050000000000" pitchFamily="49" charset="77"/>
                <a:cs typeface="Lucida Sans Typewriter Std"/>
              </a:rPr>
              <a:t> thread;</a:t>
            </a:r>
          </a:p>
          <a:p>
            <a:pPr lvl="1" defTabSz="231775">
              <a:spcBef>
                <a:spcPts val="200"/>
              </a:spcBef>
            </a:pPr>
            <a:r>
              <a:rPr lang="en-US" sz="1600" b="1" dirty="0" err="1">
                <a:latin typeface="IBM Plex Mono" panose="020B0509050000000000" pitchFamily="49" charset="77"/>
                <a:cs typeface="Lucida Sans Typewriter Std"/>
              </a:rPr>
              <a:t>pthread_attr_t</a:t>
            </a:r>
            <a:r>
              <a:rPr lang="en-US" sz="1600" b="1" dirty="0">
                <a:latin typeface="IBM Plex Mono" panose="020B0509050000000000" pitchFamily="49" charset="77"/>
                <a:cs typeface="Lucida Sans Typewriter Std"/>
              </a:rPr>
              <a:t> </a:t>
            </a:r>
            <a:r>
              <a:rPr lang="en-US" sz="1600" b="1" dirty="0" err="1">
                <a:latin typeface="IBM Plex Mono" panose="020B0509050000000000" pitchFamily="49" charset="77"/>
                <a:cs typeface="Lucida Sans Typewriter Std"/>
              </a:rPr>
              <a:t>thr_attr</a:t>
            </a:r>
            <a:r>
              <a:rPr lang="en-US" sz="1600" b="1" dirty="0">
                <a:latin typeface="IBM Plex Mono" panose="020B0509050000000000" pitchFamily="49" charset="77"/>
                <a:cs typeface="Lucida Sans Typewriter Std"/>
              </a:rPr>
              <a:t>;</a:t>
            </a:r>
          </a:p>
          <a:p>
            <a:pPr lvl="1" defTabSz="231775">
              <a:spcBef>
                <a:spcPts val="200"/>
              </a:spcBef>
            </a:pPr>
            <a:endParaRPr lang="en-US" sz="1600" b="1" dirty="0">
              <a:latin typeface="IBM Plex Mono" panose="020B0509050000000000" pitchFamily="49" charset="77"/>
              <a:cs typeface="Lucida Sans Typewriter Std"/>
            </a:endParaRPr>
          </a:p>
          <a:p>
            <a:pPr lvl="1" defTabSz="231775">
              <a:spcBef>
                <a:spcPts val="200"/>
              </a:spcBef>
            </a:pPr>
            <a:r>
              <a:rPr lang="en-US" sz="1600" b="1" dirty="0" err="1">
                <a:latin typeface="IBM Plex Mono" panose="020B0509050000000000" pitchFamily="49" charset="77"/>
                <a:cs typeface="Lucida Sans Typewriter Std"/>
              </a:rPr>
              <a:t>pthread_attr_init(&amp;thr_attr</a:t>
            </a:r>
            <a:r>
              <a:rPr lang="en-US" sz="1600" b="1"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a:latin typeface="IBM Plex Mono" panose="020B0509050000000000" pitchFamily="49" charset="77"/>
                <a:cs typeface="Lucida Sans Typewriter Std"/>
              </a:rPr>
              <a:t>...</a:t>
            </a:r>
          </a:p>
          <a:p>
            <a:pPr lvl="1" defTabSz="231775">
              <a:spcBef>
                <a:spcPts val="200"/>
              </a:spcBef>
            </a:pPr>
            <a:r>
              <a:rPr lang="en-US" sz="1600" dirty="0">
                <a:latin typeface="IBM Plex Mono" panose="020B0509050000000000" pitchFamily="49" charset="77"/>
                <a:cs typeface="Lucida Sans Typewriter Std"/>
              </a:rPr>
              <a:t>/* establish some attributes */</a:t>
            </a:r>
          </a:p>
          <a:p>
            <a:pPr lvl="1" defTabSz="231775">
              <a:spcBef>
                <a:spcPts val="200"/>
              </a:spcBef>
            </a:pPr>
            <a:r>
              <a:rPr lang="en-US" sz="1600"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err="1">
                <a:latin typeface="IBM Plex Mono" panose="020B0509050000000000" pitchFamily="49" charset="77"/>
                <a:cs typeface="Lucida Sans Typewriter Std"/>
              </a:rPr>
              <a:t>pthread_create(&amp;thread</a:t>
            </a:r>
            <a:r>
              <a:rPr lang="en-US" sz="1600" dirty="0">
                <a:latin typeface="IBM Plex Mono" panose="020B0509050000000000" pitchFamily="49" charset="77"/>
                <a:cs typeface="Lucida Sans Typewriter Std"/>
              </a:rPr>
              <a:t>, &amp;</a:t>
            </a:r>
            <a:r>
              <a:rPr lang="en-US" sz="1600" dirty="0" err="1">
                <a:latin typeface="IBM Plex Mono" panose="020B0509050000000000" pitchFamily="49" charset="77"/>
                <a:cs typeface="Lucida Sans Typewriter Std"/>
              </a:rPr>
              <a:t>thr_attr</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startroutine</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arg</a:t>
            </a:r>
            <a:r>
              <a:rPr lang="en-US" sz="1600"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a:latin typeface="IBM Plex Mono" panose="020B0509050000000000" pitchFamily="49" charset="77"/>
                <a:cs typeface="Lucida Sans Typewriter Std"/>
              </a:rPr>
              <a:t>...</a:t>
            </a:r>
          </a:p>
          <a:p>
            <a:pPr lvl="1" defTabSz="231775">
              <a:spcBef>
                <a:spcPts val="200"/>
              </a:spcBef>
            </a:pPr>
            <a:r>
              <a:rPr lang="en-US" sz="1600" b="1" dirty="0" err="1">
                <a:latin typeface="IBM Plex Mono" panose="020B0509050000000000" pitchFamily="49" charset="77"/>
                <a:cs typeface="Lucida Sans Typewriter Std"/>
              </a:rPr>
              <a:t>pthread_attr_destroy</a:t>
            </a:r>
            <a:r>
              <a:rPr lang="en-US" sz="1600" b="1" dirty="0">
                <a:latin typeface="IBM Plex Mono" panose="020B0509050000000000" pitchFamily="49" charset="77"/>
                <a:cs typeface="Lucida Sans Typewriter Std"/>
              </a:rPr>
              <a:t>(&amp;</a:t>
            </a:r>
            <a:r>
              <a:rPr lang="en-US" sz="1600" b="1" dirty="0" err="1">
                <a:latin typeface="IBM Plex Mono" panose="020B0509050000000000" pitchFamily="49" charset="77"/>
                <a:cs typeface="Lucida Sans Typewriter Std"/>
              </a:rPr>
              <a:t>thr_attr</a:t>
            </a:r>
            <a:r>
              <a:rPr lang="en-US" sz="1600" b="1"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p:txBody>
      </p:sp>
    </p:spTree>
    <p:extLst>
      <p:ext uri="{BB962C8B-B14F-4D97-AF65-F5344CB8AC3E}">
        <p14:creationId xmlns:p14="http://schemas.microsoft.com/office/powerpoint/2010/main" val="417533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Stack Size</a:t>
            </a:r>
          </a:p>
        </p:txBody>
      </p:sp>
      <p:sp>
        <p:nvSpPr>
          <p:cNvPr id="4" name="TextBox 3"/>
          <p:cNvSpPr txBox="1"/>
          <p:nvPr/>
        </p:nvSpPr>
        <p:spPr>
          <a:xfrm>
            <a:off x="609600" y="2133600"/>
            <a:ext cx="7467600" cy="3872855"/>
          </a:xfrm>
          <a:prstGeom prst="rect">
            <a:avLst/>
          </a:prstGeom>
          <a:solidFill>
            <a:srgbClr val="FFFF00"/>
          </a:solidFill>
        </p:spPr>
        <p:txBody>
          <a:bodyPr wrap="square" rtlCol="0">
            <a:spAutoFit/>
          </a:bodyPr>
          <a:lstStyle/>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err="1">
                <a:latin typeface="IBM Plex Mono" panose="020B0509050000000000" pitchFamily="49" charset="77"/>
                <a:cs typeface="Lucida Sans Typewriter Std"/>
              </a:rPr>
              <a:t>pthread_t</a:t>
            </a:r>
            <a:r>
              <a:rPr lang="en-US" sz="1600" dirty="0">
                <a:latin typeface="IBM Plex Mono" panose="020B0509050000000000" pitchFamily="49" charset="77"/>
                <a:cs typeface="Lucida Sans Typewriter Std"/>
              </a:rPr>
              <a:t> thread;</a:t>
            </a:r>
          </a:p>
          <a:p>
            <a:pPr lvl="1" defTabSz="231775">
              <a:spcBef>
                <a:spcPts val="200"/>
              </a:spcBef>
            </a:pPr>
            <a:r>
              <a:rPr lang="en-US" sz="1600" dirty="0" err="1">
                <a:latin typeface="IBM Plex Mono" panose="020B0509050000000000" pitchFamily="49" charset="77"/>
                <a:cs typeface="Lucida Sans Typewriter Std"/>
              </a:rPr>
              <a:t>pthread_attr_t</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thr_attr</a:t>
            </a:r>
            <a:r>
              <a:rPr lang="en-US" sz="1600"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b="1" dirty="0" err="1">
                <a:latin typeface="IBM Plex Mono" panose="020B0509050000000000" pitchFamily="49" charset="77"/>
                <a:cs typeface="Lucida Sans Typewriter Std"/>
              </a:rPr>
              <a:t>pthread_attr_init(&amp;thr_attr</a:t>
            </a:r>
            <a:r>
              <a:rPr lang="en-US" sz="1600" b="1" dirty="0">
                <a:latin typeface="IBM Plex Mono" panose="020B0509050000000000" pitchFamily="49" charset="77"/>
                <a:cs typeface="Lucida Sans Typewriter Std"/>
              </a:rPr>
              <a:t>);</a:t>
            </a:r>
          </a:p>
          <a:p>
            <a:pPr lvl="1" defTabSz="231775">
              <a:spcBef>
                <a:spcPts val="200"/>
              </a:spcBef>
            </a:pPr>
            <a:r>
              <a:rPr lang="en-US" sz="1600" b="1" dirty="0" err="1">
                <a:latin typeface="IBM Plex Mono" panose="020B0509050000000000" pitchFamily="49" charset="77"/>
                <a:cs typeface="Lucida Sans Typewriter Std"/>
              </a:rPr>
              <a:t>pthread_attr_setstacksize(&amp;thr_attr</a:t>
            </a:r>
            <a:r>
              <a:rPr lang="en-US" sz="1600" b="1" dirty="0">
                <a:latin typeface="IBM Plex Mono" panose="020B0509050000000000" pitchFamily="49" charset="77"/>
                <a:cs typeface="Lucida Sans Typewriter Std"/>
              </a:rPr>
              <a:t>, 20*1024*1024);</a:t>
            </a:r>
          </a:p>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err="1">
                <a:latin typeface="IBM Plex Mono" panose="020B0509050000000000" pitchFamily="49" charset="77"/>
                <a:cs typeface="Lucida Sans Typewriter Std"/>
              </a:rPr>
              <a:t>pthread_create(&amp;thread</a:t>
            </a:r>
            <a:r>
              <a:rPr lang="en-US" sz="1600" dirty="0">
                <a:latin typeface="IBM Plex Mono" panose="020B0509050000000000" pitchFamily="49" charset="77"/>
                <a:cs typeface="Lucida Sans Typewriter Std"/>
              </a:rPr>
              <a:t>, &amp;</a:t>
            </a:r>
            <a:r>
              <a:rPr lang="en-US" sz="1600" dirty="0" err="1">
                <a:latin typeface="IBM Plex Mono" panose="020B0509050000000000" pitchFamily="49" charset="77"/>
                <a:cs typeface="Lucida Sans Typewriter Std"/>
              </a:rPr>
              <a:t>thr_attr</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startroutine</a:t>
            </a:r>
            <a:r>
              <a:rPr lang="en-US" sz="1600" dirty="0">
                <a:latin typeface="IBM Plex Mono" panose="020B0509050000000000" pitchFamily="49" charset="77"/>
                <a:cs typeface="Lucida Sans Typewriter Std"/>
              </a:rPr>
              <a:t>, </a:t>
            </a:r>
            <a:r>
              <a:rPr lang="en-US" sz="1600" dirty="0" err="1">
                <a:latin typeface="IBM Plex Mono" panose="020B0509050000000000" pitchFamily="49" charset="77"/>
                <a:cs typeface="Lucida Sans Typewriter Std"/>
              </a:rPr>
              <a:t>arg</a:t>
            </a:r>
            <a:r>
              <a:rPr lang="en-US" sz="1600"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a:p>
            <a:pPr lvl="1" defTabSz="231775">
              <a:spcBef>
                <a:spcPts val="200"/>
              </a:spcBef>
            </a:pPr>
            <a:r>
              <a:rPr lang="en-US" sz="1600" dirty="0">
                <a:latin typeface="IBM Plex Mono" panose="020B0509050000000000" pitchFamily="49" charset="77"/>
                <a:cs typeface="Lucida Sans Typewriter Std"/>
              </a:rPr>
              <a:t>...</a:t>
            </a:r>
          </a:p>
          <a:p>
            <a:pPr lvl="1" defTabSz="231775">
              <a:spcBef>
                <a:spcPts val="200"/>
              </a:spcBef>
            </a:pPr>
            <a:r>
              <a:rPr lang="en-US" sz="1600" b="1" dirty="0" err="1">
                <a:latin typeface="IBM Plex Mono" panose="020B0509050000000000" pitchFamily="49" charset="77"/>
                <a:cs typeface="Lucida Sans Typewriter Std"/>
              </a:rPr>
              <a:t>pthread_attr_destroy</a:t>
            </a:r>
            <a:r>
              <a:rPr lang="en-US" sz="1600" b="1" dirty="0">
                <a:latin typeface="IBM Plex Mono" panose="020B0509050000000000" pitchFamily="49" charset="77"/>
                <a:cs typeface="Lucida Sans Typewriter Std"/>
              </a:rPr>
              <a:t>(&amp;</a:t>
            </a:r>
            <a:r>
              <a:rPr lang="en-US" sz="1600" b="1" dirty="0" err="1">
                <a:latin typeface="IBM Plex Mono" panose="020B0509050000000000" pitchFamily="49" charset="77"/>
                <a:cs typeface="Lucida Sans Typewriter Std"/>
              </a:rPr>
              <a:t>thr_attr</a:t>
            </a:r>
            <a:r>
              <a:rPr lang="en-US" sz="1600" b="1" dirty="0">
                <a:latin typeface="IBM Plex Mono" panose="020B0509050000000000" pitchFamily="49" charset="77"/>
                <a:cs typeface="Lucida Sans Typewriter Std"/>
              </a:rPr>
              <a:t>);</a:t>
            </a:r>
          </a:p>
          <a:p>
            <a:pPr lvl="1" defTabSz="231775">
              <a:spcBef>
                <a:spcPts val="200"/>
              </a:spcBef>
            </a:pPr>
            <a:endParaRPr lang="en-US" sz="1600" dirty="0">
              <a:latin typeface="IBM Plex Mono" panose="020B0509050000000000" pitchFamily="49" charset="77"/>
              <a:cs typeface="Lucida Sans Typewriter Std"/>
            </a:endParaRPr>
          </a:p>
        </p:txBody>
      </p:sp>
    </p:spTree>
    <p:extLst>
      <p:ext uri="{BB962C8B-B14F-4D97-AF65-F5344CB8AC3E}">
        <p14:creationId xmlns:p14="http://schemas.microsoft.com/office/powerpoint/2010/main" val="2225015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9E80D-2B34-CE48-A994-8C2A899BD2BB}"/>
              </a:ext>
            </a:extLst>
          </p:cNvPr>
          <p:cNvSpPr/>
          <p:nvPr/>
        </p:nvSpPr>
        <p:spPr bwMode="auto">
          <a:xfrm>
            <a:off x="0" y="0"/>
            <a:ext cx="9144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B6C23118-2A04-244D-8E7E-63E45FBCC471}"/>
              </a:ext>
            </a:extLst>
          </p:cNvPr>
          <p:cNvPicPr>
            <a:picLocks noChangeAspect="1"/>
          </p:cNvPicPr>
          <p:nvPr/>
        </p:nvPicPr>
        <p:blipFill>
          <a:blip r:embed="rId3"/>
          <a:stretch>
            <a:fillRect/>
          </a:stretch>
        </p:blipFill>
        <p:spPr>
          <a:xfrm>
            <a:off x="3798993" y="139921"/>
            <a:ext cx="5163500" cy="6578158"/>
          </a:xfrm>
          <a:prstGeom prst="rect">
            <a:avLst/>
          </a:prstGeom>
        </p:spPr>
      </p:pic>
      <p:sp>
        <p:nvSpPr>
          <p:cNvPr id="6" name="TextBox 5">
            <a:extLst>
              <a:ext uri="{FF2B5EF4-FFF2-40B4-BE49-F238E27FC236}">
                <a16:creationId xmlns:a16="http://schemas.microsoft.com/office/drawing/2014/main" id="{71161970-E492-9648-8125-DAB65A073999}"/>
              </a:ext>
            </a:extLst>
          </p:cNvPr>
          <p:cNvSpPr txBox="1"/>
          <p:nvPr/>
        </p:nvSpPr>
        <p:spPr>
          <a:xfrm>
            <a:off x="378986" y="1545148"/>
            <a:ext cx="3238500" cy="1600438"/>
          </a:xfrm>
          <a:prstGeom prst="rect">
            <a:avLst/>
          </a:prstGeom>
          <a:solidFill>
            <a:srgbClr val="FF0000"/>
          </a:solidFill>
        </p:spPr>
        <p:txBody>
          <a:bodyPr wrap="square" rtlCol="0">
            <a:spAutoFit/>
          </a:bodyPr>
          <a:lstStyle/>
          <a:p>
            <a:r>
              <a:rPr lang="en-US" sz="1400" b="1" dirty="0">
                <a:solidFill>
                  <a:schemeClr val="bg1"/>
                </a:solidFill>
                <a:latin typeface="IBM Plex Mono" panose="020B0509050000000000" pitchFamily="49" charset="77"/>
              </a:rPr>
              <a:t>View of the process address space showing multiple local stacks.</a:t>
            </a:r>
          </a:p>
          <a:p>
            <a:endParaRPr lang="en-US" sz="1400" b="1" dirty="0">
              <a:solidFill>
                <a:schemeClr val="bg1"/>
              </a:solidFill>
              <a:latin typeface="IBM Plex Mono" panose="020B0509050000000000" pitchFamily="49" charset="77"/>
            </a:endParaRPr>
          </a:p>
          <a:p>
            <a:r>
              <a:rPr lang="en-US" sz="1400" dirty="0">
                <a:solidFill>
                  <a:schemeClr val="bg1"/>
                </a:solidFill>
                <a:latin typeface="IBM Plex Mono" panose="020B0509050000000000" pitchFamily="49" charset="77"/>
              </a:rPr>
              <a:t>Note: For simplicity, kernel portion of the address space is not shown.</a:t>
            </a:r>
          </a:p>
        </p:txBody>
      </p:sp>
    </p:spTree>
    <p:extLst>
      <p:ext uri="{BB962C8B-B14F-4D97-AF65-F5344CB8AC3E}">
        <p14:creationId xmlns:p14="http://schemas.microsoft.com/office/powerpoint/2010/main" val="52516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5AB222-3831-5F42-9FD6-9B0CAE604BC3}"/>
              </a:ext>
            </a:extLst>
          </p:cNvPr>
          <p:cNvSpPr/>
          <p:nvPr/>
        </p:nvSpPr>
        <p:spPr bwMode="auto">
          <a:xfrm>
            <a:off x="0" y="5740400"/>
            <a:ext cx="9144000" cy="1117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14338" name="Rectangle 2">
            <a:extLst>
              <a:ext uri="{FF2B5EF4-FFF2-40B4-BE49-F238E27FC236}">
                <a16:creationId xmlns:a16="http://schemas.microsoft.com/office/drawing/2014/main" id="{31EF7FE3-3810-7545-86AF-62CACCE9F546}"/>
              </a:ext>
            </a:extLst>
          </p:cNvPr>
          <p:cNvSpPr>
            <a:spLocks noGrp="1" noChangeArrowheads="1"/>
          </p:cNvSpPr>
          <p:nvPr>
            <p:ph type="title"/>
          </p:nvPr>
        </p:nvSpPr>
        <p:spPr/>
        <p:txBody>
          <a:bodyPr/>
          <a:lstStyle/>
          <a:p>
            <a:r>
              <a:rPr lang="en-US" altLang="en-US"/>
              <a:t>User Threads and Kernel Threads</a:t>
            </a:r>
          </a:p>
        </p:txBody>
      </p:sp>
      <p:sp>
        <p:nvSpPr>
          <p:cNvPr id="14339" name="Rectangle 3">
            <a:extLst>
              <a:ext uri="{FF2B5EF4-FFF2-40B4-BE49-F238E27FC236}">
                <a16:creationId xmlns:a16="http://schemas.microsoft.com/office/drawing/2014/main" id="{8AEB9B3B-33E6-3540-AE12-42D3063F01C3}"/>
              </a:ext>
            </a:extLst>
          </p:cNvPr>
          <p:cNvSpPr>
            <a:spLocks noGrp="1" noChangeArrowheads="1"/>
          </p:cNvSpPr>
          <p:nvPr>
            <p:ph idx="1"/>
          </p:nvPr>
        </p:nvSpPr>
        <p:spPr>
          <a:xfrm>
            <a:off x="381600" y="1600008"/>
            <a:ext cx="8229600" cy="5172932"/>
          </a:xfrm>
        </p:spPr>
        <p:txBody>
          <a:bodyPr>
            <a:normAutofit fontScale="62500" lnSpcReduction="20000"/>
          </a:bodyPr>
          <a:lstStyle/>
          <a:p>
            <a:r>
              <a:rPr lang="en-US" altLang="en-US" b="1" dirty="0"/>
              <a:t>User threads</a:t>
            </a:r>
          </a:p>
          <a:p>
            <a:pPr lvl="1"/>
            <a:r>
              <a:rPr lang="en-US" altLang="en-US" dirty="0"/>
              <a:t>Management performed by code in a user-level threads library</a:t>
            </a:r>
          </a:p>
          <a:p>
            <a:pPr lvl="1"/>
            <a:r>
              <a:rPr lang="en-US" altLang="en-US" dirty="0"/>
              <a:t>Kernel </a:t>
            </a:r>
            <a:r>
              <a:rPr lang="en-US" altLang="en-US" b="1" dirty="0"/>
              <a:t>is not aware of threads </a:t>
            </a:r>
            <a:r>
              <a:rPr lang="en-US" altLang="en-US" dirty="0"/>
              <a:t>(that is, any system call from any thread appears to the thread </a:t>
            </a:r>
            <a:r>
              <a:rPr lang="en-US" altLang="en-US" b="1" dirty="0"/>
              <a:t>as if it comes from the whole process</a:t>
            </a:r>
            <a:r>
              <a:rPr lang="en-US" altLang="en-US" dirty="0"/>
              <a:t>)</a:t>
            </a:r>
          </a:p>
          <a:p>
            <a:r>
              <a:rPr lang="en-US" altLang="en-US" dirty="0"/>
              <a:t>Three primary thread libraries:</a:t>
            </a:r>
          </a:p>
          <a:p>
            <a:pPr lvl="1"/>
            <a:r>
              <a:rPr lang="en-US" altLang="en-US" dirty="0"/>
              <a:t> Traditional POSIX </a:t>
            </a:r>
            <a:r>
              <a:rPr lang="en-US" altLang="en-US" dirty="0" err="1"/>
              <a:t>Pthreads</a:t>
            </a:r>
            <a:endParaRPr lang="en-US" altLang="en-US" dirty="0"/>
          </a:p>
          <a:p>
            <a:pPr lvl="1"/>
            <a:r>
              <a:rPr lang="en-US" altLang="en-US" dirty="0"/>
              <a:t> Windows threads</a:t>
            </a:r>
          </a:p>
          <a:p>
            <a:pPr lvl="1"/>
            <a:r>
              <a:rPr lang="en-US" altLang="en-US" dirty="0"/>
              <a:t> Java threads (but this requires a Java VM)</a:t>
            </a:r>
          </a:p>
          <a:p>
            <a:r>
              <a:rPr lang="en-US" altLang="en-US" b="1" dirty="0"/>
              <a:t>Kernel threads</a:t>
            </a:r>
          </a:p>
          <a:p>
            <a:pPr lvl="1"/>
            <a:r>
              <a:rPr lang="en-US" altLang="en-US" dirty="0"/>
              <a:t>Supported by code in the kernel</a:t>
            </a:r>
          </a:p>
          <a:p>
            <a:pPr lvl="1"/>
            <a:r>
              <a:rPr lang="en-US" altLang="en-US" dirty="0"/>
              <a:t>Kernel </a:t>
            </a:r>
            <a:r>
              <a:rPr lang="en-US" altLang="en-US" b="1" dirty="0"/>
              <a:t>is aware of system calls </a:t>
            </a:r>
            <a:r>
              <a:rPr lang="en-US" altLang="en-US" dirty="0"/>
              <a:t>(including blocking ones) made by thread</a:t>
            </a:r>
          </a:p>
          <a:p>
            <a:r>
              <a:rPr lang="en-US" altLang="en-US" dirty="0"/>
              <a:t>Examples: virtually all general purpose operating systems, including</a:t>
            </a:r>
          </a:p>
          <a:p>
            <a:pPr lvl="1"/>
            <a:r>
              <a:rPr lang="en-US" altLang="en-US" dirty="0"/>
              <a:t>Windows </a:t>
            </a:r>
          </a:p>
          <a:p>
            <a:pPr lvl="1"/>
            <a:r>
              <a:rPr lang="en-US" altLang="en-US" dirty="0"/>
              <a:t>Solaris</a:t>
            </a:r>
          </a:p>
          <a:p>
            <a:pPr lvl="1"/>
            <a:r>
              <a:rPr lang="en-US" altLang="en-US" b="1" dirty="0"/>
              <a:t>Linux (i.e., </a:t>
            </a:r>
            <a:r>
              <a:rPr lang="en-US" altLang="en-US" sz="2600" b="1" dirty="0" err="1">
                <a:latin typeface="IBM Plex Mono" panose="020B0509050000000000" pitchFamily="49" charset="77"/>
              </a:rPr>
              <a:t>pthread</a:t>
            </a:r>
            <a:r>
              <a:rPr lang="en-US" altLang="en-US" b="1" dirty="0"/>
              <a:t>)</a:t>
            </a:r>
          </a:p>
          <a:p>
            <a:pPr lvl="1"/>
            <a:r>
              <a:rPr lang="en-US" altLang="en-US" dirty="0"/>
              <a:t>Tru64 UNIX</a:t>
            </a:r>
          </a:p>
          <a:p>
            <a:pPr lvl="1"/>
            <a:r>
              <a:rPr lang="en-US" altLang="en-US" dirty="0"/>
              <a:t>macOS</a:t>
            </a:r>
          </a:p>
          <a:p>
            <a:pPr lvl="1"/>
            <a:endParaRPr lang="en-US" altLang="en-US" dirty="0"/>
          </a:p>
        </p:txBody>
      </p:sp>
    </p:spTree>
    <p:extLst>
      <p:ext uri="{BB962C8B-B14F-4D97-AF65-F5344CB8AC3E}">
        <p14:creationId xmlns:p14="http://schemas.microsoft.com/office/powerpoint/2010/main" val="41126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500"/>
                                        <p:tgtEl>
                                          <p:spTgt spid="143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fade">
                                      <p:cBhvr>
                                        <p:cTn id="13" dur="500"/>
                                        <p:tgtEl>
                                          <p:spTgt spid="143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fade">
                                      <p:cBhvr>
                                        <p:cTn id="16" dur="500"/>
                                        <p:tgtEl>
                                          <p:spTgt spid="143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fade">
                                      <p:cBhvr>
                                        <p:cTn id="19" dur="500"/>
                                        <p:tgtEl>
                                          <p:spTgt spid="143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fade">
                                      <p:cBhvr>
                                        <p:cTn id="22" dur="500"/>
                                        <p:tgtEl>
                                          <p:spTgt spid="143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39">
                                            <p:txEl>
                                              <p:pRg st="6" end="6"/>
                                            </p:txEl>
                                          </p:spTgt>
                                        </p:tgtEl>
                                        <p:attrNameLst>
                                          <p:attrName>style.visibility</p:attrName>
                                        </p:attrNameLst>
                                      </p:cBhvr>
                                      <p:to>
                                        <p:strVal val="visible"/>
                                      </p:to>
                                    </p:set>
                                    <p:animEffect transition="in" filter="fade">
                                      <p:cBhvr>
                                        <p:cTn id="25" dur="500"/>
                                        <p:tgtEl>
                                          <p:spTgt spid="1433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339">
                                            <p:txEl>
                                              <p:pRg st="7" end="7"/>
                                            </p:txEl>
                                          </p:spTgt>
                                        </p:tgtEl>
                                        <p:attrNameLst>
                                          <p:attrName>style.visibility</p:attrName>
                                        </p:attrNameLst>
                                      </p:cBhvr>
                                      <p:to>
                                        <p:strVal val="visible"/>
                                      </p:to>
                                    </p:set>
                                    <p:animEffect transition="in" filter="fade">
                                      <p:cBhvr>
                                        <p:cTn id="30" dur="500"/>
                                        <p:tgtEl>
                                          <p:spTgt spid="143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animEffect transition="in" filter="fade">
                                      <p:cBhvr>
                                        <p:cTn id="33" dur="500"/>
                                        <p:tgtEl>
                                          <p:spTgt spid="1433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339">
                                            <p:txEl>
                                              <p:pRg st="9" end="9"/>
                                            </p:txEl>
                                          </p:spTgt>
                                        </p:tgtEl>
                                        <p:attrNameLst>
                                          <p:attrName>style.visibility</p:attrName>
                                        </p:attrNameLst>
                                      </p:cBhvr>
                                      <p:to>
                                        <p:strVal val="visible"/>
                                      </p:to>
                                    </p:set>
                                    <p:animEffect transition="in" filter="fade">
                                      <p:cBhvr>
                                        <p:cTn id="36" dur="500"/>
                                        <p:tgtEl>
                                          <p:spTgt spid="143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339">
                                            <p:txEl>
                                              <p:pRg st="10" end="10"/>
                                            </p:txEl>
                                          </p:spTgt>
                                        </p:tgtEl>
                                        <p:attrNameLst>
                                          <p:attrName>style.visibility</p:attrName>
                                        </p:attrNameLst>
                                      </p:cBhvr>
                                      <p:to>
                                        <p:strVal val="visible"/>
                                      </p:to>
                                    </p:set>
                                    <p:animEffect transition="in" filter="fade">
                                      <p:cBhvr>
                                        <p:cTn id="39" dur="500"/>
                                        <p:tgtEl>
                                          <p:spTgt spid="143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339">
                                            <p:txEl>
                                              <p:pRg st="11" end="11"/>
                                            </p:txEl>
                                          </p:spTgt>
                                        </p:tgtEl>
                                        <p:attrNameLst>
                                          <p:attrName>style.visibility</p:attrName>
                                        </p:attrNameLst>
                                      </p:cBhvr>
                                      <p:to>
                                        <p:strVal val="visible"/>
                                      </p:to>
                                    </p:set>
                                    <p:animEffect transition="in" filter="fade">
                                      <p:cBhvr>
                                        <p:cTn id="42" dur="500"/>
                                        <p:tgtEl>
                                          <p:spTgt spid="143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339">
                                            <p:txEl>
                                              <p:pRg st="12" end="12"/>
                                            </p:txEl>
                                          </p:spTgt>
                                        </p:tgtEl>
                                        <p:attrNameLst>
                                          <p:attrName>style.visibility</p:attrName>
                                        </p:attrNameLst>
                                      </p:cBhvr>
                                      <p:to>
                                        <p:strVal val="visible"/>
                                      </p:to>
                                    </p:set>
                                    <p:animEffect transition="in" filter="fade">
                                      <p:cBhvr>
                                        <p:cTn id="45" dur="500"/>
                                        <p:tgtEl>
                                          <p:spTgt spid="143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339">
                                            <p:txEl>
                                              <p:pRg st="13" end="13"/>
                                            </p:txEl>
                                          </p:spTgt>
                                        </p:tgtEl>
                                        <p:attrNameLst>
                                          <p:attrName>style.visibility</p:attrName>
                                        </p:attrNameLst>
                                      </p:cBhvr>
                                      <p:to>
                                        <p:strVal val="visible"/>
                                      </p:to>
                                    </p:set>
                                    <p:animEffect transition="in" filter="fade">
                                      <p:cBhvr>
                                        <p:cTn id="48" dur="500"/>
                                        <p:tgtEl>
                                          <p:spTgt spid="14339">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339">
                                            <p:txEl>
                                              <p:pRg st="14" end="14"/>
                                            </p:txEl>
                                          </p:spTgt>
                                        </p:tgtEl>
                                        <p:attrNameLst>
                                          <p:attrName>style.visibility</p:attrName>
                                        </p:attrNameLst>
                                      </p:cBhvr>
                                      <p:to>
                                        <p:strVal val="visible"/>
                                      </p:to>
                                    </p:set>
                                    <p:animEffect transition="in" filter="fade">
                                      <p:cBhvr>
                                        <p:cTn id="51" dur="500"/>
                                        <p:tgtEl>
                                          <p:spTgt spid="14339">
                                            <p:txEl>
                                              <p:pRg st="14" end="1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339">
                                            <p:txEl>
                                              <p:pRg st="15" end="15"/>
                                            </p:txEl>
                                          </p:spTgt>
                                        </p:tgtEl>
                                        <p:attrNameLst>
                                          <p:attrName>style.visibility</p:attrName>
                                        </p:attrNameLst>
                                      </p:cBhvr>
                                      <p:to>
                                        <p:strVal val="visible"/>
                                      </p:to>
                                    </p:set>
                                    <p:animEffect transition="in" filter="fade">
                                      <p:cBhvr>
                                        <p:cTn id="54" dur="500"/>
                                        <p:tgtEl>
                                          <p:spTgt spid="143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4C054CB-8970-9546-8433-12B3C97422EE}"/>
              </a:ext>
            </a:extLst>
          </p:cNvPr>
          <p:cNvSpPr>
            <a:spLocks noGrp="1" noChangeArrowheads="1"/>
          </p:cNvSpPr>
          <p:nvPr>
            <p:ph type="title"/>
          </p:nvPr>
        </p:nvSpPr>
        <p:spPr/>
        <p:txBody>
          <a:bodyPr/>
          <a:lstStyle/>
          <a:p>
            <a:r>
              <a:rPr lang="en-US" altLang="en-US"/>
              <a:t>Multithreading Models</a:t>
            </a:r>
          </a:p>
        </p:txBody>
      </p:sp>
      <p:sp>
        <p:nvSpPr>
          <p:cNvPr id="15363" name="Rectangle 3">
            <a:extLst>
              <a:ext uri="{FF2B5EF4-FFF2-40B4-BE49-F238E27FC236}">
                <a16:creationId xmlns:a16="http://schemas.microsoft.com/office/drawing/2014/main" id="{F8AFBCA7-914D-684E-990C-FAD58F1AE99D}"/>
              </a:ext>
            </a:extLst>
          </p:cNvPr>
          <p:cNvSpPr>
            <a:spLocks noGrp="1" noChangeArrowheads="1"/>
          </p:cNvSpPr>
          <p:nvPr>
            <p:ph idx="1"/>
          </p:nvPr>
        </p:nvSpPr>
        <p:spPr/>
        <p:txBody>
          <a:bodyPr/>
          <a:lstStyle/>
          <a:p>
            <a:r>
              <a:rPr lang="en-US" altLang="en-US" dirty="0"/>
              <a:t>Many-to-One</a:t>
            </a:r>
          </a:p>
          <a:p>
            <a:pPr lvl="1"/>
            <a:r>
              <a:rPr lang="en-US" altLang="en-US" dirty="0"/>
              <a:t>Many user threads to one kernel thread</a:t>
            </a:r>
            <a:br>
              <a:rPr lang="en-US" altLang="en-US" dirty="0"/>
            </a:br>
            <a:endParaRPr lang="en-US" altLang="en-US" dirty="0"/>
          </a:p>
          <a:p>
            <a:r>
              <a:rPr lang="en-US" altLang="en-US" dirty="0"/>
              <a:t>One-to-One</a:t>
            </a:r>
          </a:p>
          <a:p>
            <a:pPr lvl="1"/>
            <a:r>
              <a:rPr lang="en-US" altLang="en-US" dirty="0"/>
              <a:t>One user thread to one kernel thread</a:t>
            </a:r>
            <a:br>
              <a:rPr lang="en-US" altLang="en-US" dirty="0"/>
            </a:br>
            <a:endParaRPr lang="en-US" altLang="en-US" dirty="0"/>
          </a:p>
          <a:p>
            <a:r>
              <a:rPr lang="en-US" altLang="en-US" dirty="0"/>
              <a:t>Many-to-Many</a:t>
            </a:r>
          </a:p>
          <a:p>
            <a:pPr lvl="1"/>
            <a:r>
              <a:rPr lang="en-US" altLang="en-US" dirty="0"/>
              <a:t>M user threads to N kernel threads</a:t>
            </a:r>
          </a:p>
          <a:p>
            <a:endParaRPr lang="en-US" altLang="en-US" dirty="0"/>
          </a:p>
        </p:txBody>
      </p:sp>
    </p:spTree>
    <p:extLst>
      <p:ext uri="{BB962C8B-B14F-4D97-AF65-F5344CB8AC3E}">
        <p14:creationId xmlns:p14="http://schemas.microsoft.com/office/powerpoint/2010/main" val="13661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fade">
                                      <p:cBhvr>
                                        <p:cTn id="10" dur="500"/>
                                        <p:tgtEl>
                                          <p:spTgt spid="15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fade">
                                      <p:cBhvr>
                                        <p:cTn id="15" dur="500"/>
                                        <p:tgtEl>
                                          <p:spTgt spid="153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fade">
                                      <p:cBhvr>
                                        <p:cTn id="18" dur="500"/>
                                        <p:tgtEl>
                                          <p:spTgt spid="153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fade">
                                      <p:cBhvr>
                                        <p:cTn id="23" dur="500"/>
                                        <p:tgtEl>
                                          <p:spTgt spid="1536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fade">
                                      <p:cBhvr>
                                        <p:cTn id="26"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18E34B1-6622-0846-A49C-B1AEA38924AE}"/>
              </a:ext>
            </a:extLst>
          </p:cNvPr>
          <p:cNvSpPr>
            <a:spLocks noGrp="1" noChangeArrowheads="1"/>
          </p:cNvSpPr>
          <p:nvPr>
            <p:ph type="title"/>
          </p:nvPr>
        </p:nvSpPr>
        <p:spPr/>
        <p:txBody>
          <a:bodyPr/>
          <a:lstStyle/>
          <a:p>
            <a:r>
              <a:rPr lang="en-US" altLang="en-US"/>
              <a:t>Many-to-One</a:t>
            </a:r>
          </a:p>
        </p:txBody>
      </p:sp>
      <p:sp>
        <p:nvSpPr>
          <p:cNvPr id="16387" name="Rectangle 3">
            <a:extLst>
              <a:ext uri="{FF2B5EF4-FFF2-40B4-BE49-F238E27FC236}">
                <a16:creationId xmlns:a16="http://schemas.microsoft.com/office/drawing/2014/main" id="{2081CF39-154A-B24E-982D-4A050B2D3275}"/>
              </a:ext>
            </a:extLst>
          </p:cNvPr>
          <p:cNvSpPr>
            <a:spLocks noGrp="1" noChangeArrowheads="1"/>
          </p:cNvSpPr>
          <p:nvPr>
            <p:ph idx="1"/>
          </p:nvPr>
        </p:nvSpPr>
        <p:spPr>
          <a:xfrm>
            <a:off x="381600" y="1600008"/>
            <a:ext cx="5015900" cy="4526395"/>
          </a:xfrm>
        </p:spPr>
        <p:txBody>
          <a:bodyPr>
            <a:normAutofit fontScale="70000" lnSpcReduction="20000"/>
          </a:bodyPr>
          <a:lstStyle/>
          <a:p>
            <a:r>
              <a:rPr lang="en-US" altLang="en-US" dirty="0"/>
              <a:t>Many user-level threads mapped to single kernel thread</a:t>
            </a:r>
          </a:p>
          <a:p>
            <a:r>
              <a:rPr lang="en-US" altLang="en-US" b="1" dirty="0"/>
              <a:t>One thread blocking causes all to block</a:t>
            </a:r>
          </a:p>
          <a:p>
            <a:r>
              <a:rPr lang="en-US" altLang="en-US" dirty="0"/>
              <a:t>Multiple threads may not run in parallel on a multicore system because only one may be in kernel at a time</a:t>
            </a:r>
          </a:p>
          <a:p>
            <a:r>
              <a:rPr lang="en-US" altLang="en-US" dirty="0"/>
              <a:t>Although this was the very first widely-implemented form of threading, </a:t>
            </a:r>
            <a:r>
              <a:rPr lang="en-US" altLang="en-US" b="1" dirty="0"/>
              <a:t>few systems currently use this model</a:t>
            </a:r>
          </a:p>
          <a:p>
            <a:r>
              <a:rPr lang="en-US" altLang="en-US" dirty="0"/>
              <a:t>Examples:</a:t>
            </a:r>
          </a:p>
          <a:p>
            <a:pPr lvl="1"/>
            <a:r>
              <a:rPr lang="en-US" altLang="en-US" dirty="0"/>
              <a:t>Solaris Green Threads</a:t>
            </a:r>
          </a:p>
          <a:p>
            <a:pPr lvl="1"/>
            <a:r>
              <a:rPr lang="en-US" altLang="en-US" dirty="0"/>
              <a:t>GNU Portable Threads</a:t>
            </a:r>
          </a:p>
        </p:txBody>
      </p:sp>
      <p:pic>
        <p:nvPicPr>
          <p:cNvPr id="16388" name="Picture 1" descr="4_05.pdf">
            <a:extLst>
              <a:ext uri="{FF2B5EF4-FFF2-40B4-BE49-F238E27FC236}">
                <a16:creationId xmlns:a16="http://schemas.microsoft.com/office/drawing/2014/main" id="{4627A9E3-4D59-0946-AEF9-B8A9D64205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8500" y="2339975"/>
            <a:ext cx="27432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32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fade">
                                      <p:cBhvr>
                                        <p:cTn id="10" dur="500"/>
                                        <p:tgtEl>
                                          <p:spTgt spid="1638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388"/>
                                        </p:tgtEl>
                                        <p:attrNameLst>
                                          <p:attrName>style.visibility</p:attrName>
                                        </p:attrNameLst>
                                      </p:cBhvr>
                                      <p:to>
                                        <p:strVal val="visible"/>
                                      </p:to>
                                    </p:set>
                                    <p:animEffect transition="in" filter="fade">
                                      <p:cBhvr>
                                        <p:cTn id="13" dur="500"/>
                                        <p:tgtEl>
                                          <p:spTgt spid="1638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fade">
                                      <p:cBhvr>
                                        <p:cTn id="18" dur="500"/>
                                        <p:tgtEl>
                                          <p:spTgt spid="1638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Effect transition="in" filter="fade">
                                      <p:cBhvr>
                                        <p:cTn id="21" dur="500"/>
                                        <p:tgtEl>
                                          <p:spTgt spid="1638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387">
                                            <p:txEl>
                                              <p:pRg st="4" end="4"/>
                                            </p:txEl>
                                          </p:spTgt>
                                        </p:tgtEl>
                                        <p:attrNameLst>
                                          <p:attrName>style.visibility</p:attrName>
                                        </p:attrNameLst>
                                      </p:cBhvr>
                                      <p:to>
                                        <p:strVal val="visible"/>
                                      </p:to>
                                    </p:set>
                                    <p:animEffect transition="in" filter="fade">
                                      <p:cBhvr>
                                        <p:cTn id="26" dur="500"/>
                                        <p:tgtEl>
                                          <p:spTgt spid="1638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Effect transition="in" filter="fade">
                                      <p:cBhvr>
                                        <p:cTn id="29" dur="500"/>
                                        <p:tgtEl>
                                          <p:spTgt spid="16387">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387">
                                            <p:txEl>
                                              <p:pRg st="6" end="6"/>
                                            </p:txEl>
                                          </p:spTgt>
                                        </p:tgtEl>
                                        <p:attrNameLst>
                                          <p:attrName>style.visibility</p:attrName>
                                        </p:attrNameLst>
                                      </p:cBhvr>
                                      <p:to>
                                        <p:strVal val="visible"/>
                                      </p:to>
                                    </p:set>
                                    <p:animEffect transition="in" filter="fade">
                                      <p:cBhvr>
                                        <p:cTn id="32"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262A8C-16DA-504F-B991-6A1A0D7DA7C2}"/>
              </a:ext>
            </a:extLst>
          </p:cNvPr>
          <p:cNvSpPr/>
          <p:nvPr/>
        </p:nvSpPr>
        <p:spPr bwMode="auto">
          <a:xfrm>
            <a:off x="0" y="5194300"/>
            <a:ext cx="9144000" cy="16637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17410" name="Rectangle 2">
            <a:extLst>
              <a:ext uri="{FF2B5EF4-FFF2-40B4-BE49-F238E27FC236}">
                <a16:creationId xmlns:a16="http://schemas.microsoft.com/office/drawing/2014/main" id="{731721C6-3CE5-9E41-AEC7-A08D6CA39931}"/>
              </a:ext>
            </a:extLst>
          </p:cNvPr>
          <p:cNvSpPr>
            <a:spLocks noGrp="1" noChangeArrowheads="1"/>
          </p:cNvSpPr>
          <p:nvPr>
            <p:ph type="title"/>
          </p:nvPr>
        </p:nvSpPr>
        <p:spPr/>
        <p:txBody>
          <a:bodyPr/>
          <a:lstStyle/>
          <a:p>
            <a:r>
              <a:rPr lang="en-US" altLang="en-US"/>
              <a:t>One-to-One</a:t>
            </a:r>
          </a:p>
        </p:txBody>
      </p:sp>
      <p:sp>
        <p:nvSpPr>
          <p:cNvPr id="17411" name="Rectangle 3">
            <a:extLst>
              <a:ext uri="{FF2B5EF4-FFF2-40B4-BE49-F238E27FC236}">
                <a16:creationId xmlns:a16="http://schemas.microsoft.com/office/drawing/2014/main" id="{C35D49D1-B0BA-5E44-9570-D4C9AC09354C}"/>
              </a:ext>
            </a:extLst>
          </p:cNvPr>
          <p:cNvSpPr>
            <a:spLocks noGrp="1" noChangeArrowheads="1"/>
          </p:cNvSpPr>
          <p:nvPr>
            <p:ph idx="1"/>
          </p:nvPr>
        </p:nvSpPr>
        <p:spPr>
          <a:xfrm>
            <a:off x="381600" y="1600008"/>
            <a:ext cx="6273200" cy="4526395"/>
          </a:xfrm>
        </p:spPr>
        <p:txBody>
          <a:bodyPr>
            <a:normAutofit fontScale="85000" lnSpcReduction="20000"/>
          </a:bodyPr>
          <a:lstStyle/>
          <a:p>
            <a:r>
              <a:rPr lang="en-US" altLang="en-US" dirty="0"/>
              <a:t>Each user-level thread maps to kernel thread</a:t>
            </a:r>
          </a:p>
          <a:p>
            <a:r>
              <a:rPr lang="en-US" altLang="en-US" b="1" dirty="0"/>
              <a:t>Creating a user-level thread creates a kernel thread</a:t>
            </a:r>
          </a:p>
          <a:p>
            <a:r>
              <a:rPr lang="en-US" altLang="en-US" dirty="0"/>
              <a:t>More physical concurrency possible than many-to-one</a:t>
            </a:r>
          </a:p>
          <a:p>
            <a:r>
              <a:rPr lang="en-US" altLang="en-US" dirty="0"/>
              <a:t>Number of threads per process sometimes restricted due to overhead</a:t>
            </a:r>
          </a:p>
          <a:p>
            <a:r>
              <a:rPr lang="en-US" altLang="en-US" dirty="0"/>
              <a:t>Examples</a:t>
            </a:r>
          </a:p>
          <a:p>
            <a:pPr lvl="1"/>
            <a:r>
              <a:rPr lang="en-US" altLang="en-US" dirty="0"/>
              <a:t>Windows NT</a:t>
            </a:r>
          </a:p>
          <a:p>
            <a:pPr lvl="1"/>
            <a:r>
              <a:rPr lang="en-US" altLang="en-US" dirty="0"/>
              <a:t>Linux </a:t>
            </a:r>
          </a:p>
          <a:p>
            <a:pPr lvl="1"/>
            <a:r>
              <a:rPr lang="en-US" altLang="en-US" dirty="0"/>
              <a:t>Solaris 9 and later</a:t>
            </a:r>
          </a:p>
        </p:txBody>
      </p:sp>
      <p:pic>
        <p:nvPicPr>
          <p:cNvPr id="17412" name="Picture 1" descr="4_06.pdf">
            <a:extLst>
              <a:ext uri="{FF2B5EF4-FFF2-40B4-BE49-F238E27FC236}">
                <a16:creationId xmlns:a16="http://schemas.microsoft.com/office/drawing/2014/main" id="{907ED50E-747D-7E42-B333-6AFD85F2BA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372" y="5051275"/>
            <a:ext cx="3654055" cy="156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860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2"/>
                                        </p:tgtEl>
                                        <p:attrNameLst>
                                          <p:attrName>style.visibility</p:attrName>
                                        </p:attrNameLst>
                                      </p:cBhvr>
                                      <p:to>
                                        <p:strVal val="visible"/>
                                      </p:to>
                                    </p:set>
                                    <p:animEffect transition="in" filter="fade">
                                      <p:cBhvr>
                                        <p:cTn id="13" dur="500"/>
                                        <p:tgtEl>
                                          <p:spTgt spid="174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411">
                                            <p:txEl>
                                              <p:pRg st="2" end="2"/>
                                            </p:txEl>
                                          </p:spTgt>
                                        </p:tgtEl>
                                        <p:attrNameLst>
                                          <p:attrName>style.visibility</p:attrName>
                                        </p:attrNameLst>
                                      </p:cBhvr>
                                      <p:to>
                                        <p:strVal val="visible"/>
                                      </p:to>
                                    </p:set>
                                    <p:animEffect transition="in" filter="fade">
                                      <p:cBhvr>
                                        <p:cTn id="18" dur="500"/>
                                        <p:tgtEl>
                                          <p:spTgt spid="1741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Effect transition="in" filter="fade">
                                      <p:cBhvr>
                                        <p:cTn id="21" dur="500"/>
                                        <p:tgtEl>
                                          <p:spTgt spid="1741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411">
                                            <p:txEl>
                                              <p:pRg st="4" end="4"/>
                                            </p:txEl>
                                          </p:spTgt>
                                        </p:tgtEl>
                                        <p:attrNameLst>
                                          <p:attrName>style.visibility</p:attrName>
                                        </p:attrNameLst>
                                      </p:cBhvr>
                                      <p:to>
                                        <p:strVal val="visible"/>
                                      </p:to>
                                    </p:set>
                                    <p:animEffect transition="in" filter="fade">
                                      <p:cBhvr>
                                        <p:cTn id="26" dur="500"/>
                                        <p:tgtEl>
                                          <p:spTgt spid="17411">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411">
                                            <p:txEl>
                                              <p:pRg st="5" end="5"/>
                                            </p:txEl>
                                          </p:spTgt>
                                        </p:tgtEl>
                                        <p:attrNameLst>
                                          <p:attrName>style.visibility</p:attrName>
                                        </p:attrNameLst>
                                      </p:cBhvr>
                                      <p:to>
                                        <p:strVal val="visible"/>
                                      </p:to>
                                    </p:set>
                                    <p:animEffect transition="in" filter="fade">
                                      <p:cBhvr>
                                        <p:cTn id="29" dur="500"/>
                                        <p:tgtEl>
                                          <p:spTgt spid="17411">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11">
                                            <p:txEl>
                                              <p:pRg st="6" end="6"/>
                                            </p:txEl>
                                          </p:spTgt>
                                        </p:tgtEl>
                                        <p:attrNameLst>
                                          <p:attrName>style.visibility</p:attrName>
                                        </p:attrNameLst>
                                      </p:cBhvr>
                                      <p:to>
                                        <p:strVal val="visible"/>
                                      </p:to>
                                    </p:set>
                                    <p:animEffect transition="in" filter="fade">
                                      <p:cBhvr>
                                        <p:cTn id="32" dur="500"/>
                                        <p:tgtEl>
                                          <p:spTgt spid="174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411">
                                            <p:txEl>
                                              <p:pRg st="7" end="7"/>
                                            </p:txEl>
                                          </p:spTgt>
                                        </p:tgtEl>
                                        <p:attrNameLst>
                                          <p:attrName>style.visibility</p:attrName>
                                        </p:attrNameLst>
                                      </p:cBhvr>
                                      <p:to>
                                        <p:strVal val="visible"/>
                                      </p:to>
                                    </p:set>
                                    <p:animEffect transition="in" filter="fade">
                                      <p:cBhvr>
                                        <p:cTn id="35"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74C4BC7-8D4C-E447-B127-2D5ED28D1B83}"/>
              </a:ext>
            </a:extLst>
          </p:cNvPr>
          <p:cNvSpPr>
            <a:spLocks noGrp="1" noChangeArrowheads="1"/>
          </p:cNvSpPr>
          <p:nvPr>
            <p:ph type="title"/>
          </p:nvPr>
        </p:nvSpPr>
        <p:spPr/>
        <p:txBody>
          <a:bodyPr/>
          <a:lstStyle/>
          <a:p>
            <a:r>
              <a:rPr lang="en-US" altLang="en-US"/>
              <a:t>Many-to-Many Model</a:t>
            </a:r>
          </a:p>
        </p:txBody>
      </p:sp>
      <p:sp>
        <p:nvSpPr>
          <p:cNvPr id="18435" name="Rectangle 3">
            <a:extLst>
              <a:ext uri="{FF2B5EF4-FFF2-40B4-BE49-F238E27FC236}">
                <a16:creationId xmlns:a16="http://schemas.microsoft.com/office/drawing/2014/main" id="{6D331B51-74FC-6545-AF05-9BA10DF47E8D}"/>
              </a:ext>
            </a:extLst>
          </p:cNvPr>
          <p:cNvSpPr>
            <a:spLocks noGrp="1" noChangeArrowheads="1"/>
          </p:cNvSpPr>
          <p:nvPr>
            <p:ph idx="1"/>
          </p:nvPr>
        </p:nvSpPr>
        <p:spPr>
          <a:xfrm>
            <a:off x="381600" y="1600008"/>
            <a:ext cx="5320700" cy="4526395"/>
          </a:xfrm>
        </p:spPr>
        <p:txBody>
          <a:bodyPr>
            <a:normAutofit fontScale="92500" lnSpcReduction="20000"/>
          </a:bodyPr>
          <a:lstStyle/>
          <a:p>
            <a:r>
              <a:rPr lang="en-US" altLang="en-US" dirty="0"/>
              <a:t>Allows many user level threads to be mapped to many kernel threads</a:t>
            </a:r>
          </a:p>
          <a:p>
            <a:pPr lvl="1"/>
            <a:r>
              <a:rPr lang="en-US" altLang="en-US" dirty="0"/>
              <a:t>(Also known as an M to N -- or </a:t>
            </a:r>
            <a:r>
              <a:rPr lang="en-US" altLang="en-US" b="1" dirty="0"/>
              <a:t>M:N model</a:t>
            </a:r>
            <a:r>
              <a:rPr lang="en-US" altLang="en-US" dirty="0"/>
              <a:t>)</a:t>
            </a:r>
          </a:p>
          <a:p>
            <a:r>
              <a:rPr lang="en-US" altLang="en-US" dirty="0"/>
              <a:t>Allows the  operating system to </a:t>
            </a:r>
            <a:r>
              <a:rPr lang="en-US" altLang="en-US" b="1" dirty="0"/>
              <a:t>create a sufficient number of kernel threads</a:t>
            </a:r>
          </a:p>
          <a:p>
            <a:r>
              <a:rPr lang="en-US" altLang="en-US" dirty="0"/>
              <a:t>Solaris prior to version 9</a:t>
            </a:r>
          </a:p>
          <a:p>
            <a:r>
              <a:rPr lang="en-US" altLang="en-US" dirty="0"/>
              <a:t>Windows  with the </a:t>
            </a:r>
            <a:r>
              <a:rPr lang="en-US" altLang="en-US" dirty="0" err="1"/>
              <a:t>ThreadFiber</a:t>
            </a:r>
            <a:r>
              <a:rPr lang="en-US" altLang="en-US" dirty="0"/>
              <a:t> package</a:t>
            </a:r>
          </a:p>
        </p:txBody>
      </p:sp>
      <p:pic>
        <p:nvPicPr>
          <p:cNvPr id="18436" name="Picture 1" descr="4_07.pdf">
            <a:extLst>
              <a:ext uri="{FF2B5EF4-FFF2-40B4-BE49-F238E27FC236}">
                <a16:creationId xmlns:a16="http://schemas.microsoft.com/office/drawing/2014/main" id="{240CC07A-B043-7E48-9BAA-D652365E66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4875" y="2095500"/>
            <a:ext cx="315912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41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500"/>
                                        <p:tgtEl>
                                          <p:spTgt spid="184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fade">
                                      <p:cBhvr>
                                        <p:cTn id="15" dur="500"/>
                                        <p:tgtEl>
                                          <p:spTgt spid="1843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8436"/>
                                        </p:tgtEl>
                                        <p:attrNameLst>
                                          <p:attrName>style.visibility</p:attrName>
                                        </p:attrNameLst>
                                      </p:cBhvr>
                                      <p:to>
                                        <p:strVal val="visible"/>
                                      </p:to>
                                    </p:set>
                                    <p:animEffect transition="in" filter="fade">
                                      <p:cBhvr>
                                        <p:cTn id="18" dur="500"/>
                                        <p:tgtEl>
                                          <p:spTgt spid="184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fade">
                                      <p:cBhvr>
                                        <p:cTn id="21" dur="500"/>
                                        <p:tgtEl>
                                          <p:spTgt spid="1843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4" end="4"/>
                                            </p:txEl>
                                          </p:spTgt>
                                        </p:tgtEl>
                                        <p:attrNameLst>
                                          <p:attrName>style.visibility</p:attrName>
                                        </p:attrNameLst>
                                      </p:cBhvr>
                                      <p:to>
                                        <p:strVal val="visible"/>
                                      </p:to>
                                    </p:set>
                                    <p:animEffect transition="in" filter="fade">
                                      <p:cBhvr>
                                        <p:cTn id="24"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5EEB-0CA1-A6C8-D596-E32AAA1D64AD}"/>
              </a:ext>
            </a:extLst>
          </p:cNvPr>
          <p:cNvSpPr>
            <a:spLocks noGrp="1"/>
          </p:cNvSpPr>
          <p:nvPr>
            <p:ph type="title"/>
          </p:nvPr>
        </p:nvSpPr>
        <p:spPr/>
        <p:txBody>
          <a:bodyPr/>
          <a:lstStyle/>
          <a:p>
            <a:r>
              <a:rPr lang="en-US" sz="3600" dirty="0"/>
              <a:t>Single-thread vs. multithreaded process</a:t>
            </a:r>
          </a:p>
        </p:txBody>
      </p:sp>
      <p:grpSp>
        <p:nvGrpSpPr>
          <p:cNvPr id="55" name="Group 54">
            <a:extLst>
              <a:ext uri="{FF2B5EF4-FFF2-40B4-BE49-F238E27FC236}">
                <a16:creationId xmlns:a16="http://schemas.microsoft.com/office/drawing/2014/main" id="{80010AB2-BB36-2A29-179B-39BED48AA5DD}"/>
              </a:ext>
            </a:extLst>
          </p:cNvPr>
          <p:cNvGrpSpPr/>
          <p:nvPr/>
        </p:nvGrpSpPr>
        <p:grpSpPr>
          <a:xfrm>
            <a:off x="319677" y="1628080"/>
            <a:ext cx="4185422" cy="4348970"/>
            <a:chOff x="319677" y="1628080"/>
            <a:chExt cx="4185422" cy="4348970"/>
          </a:xfrm>
        </p:grpSpPr>
        <p:sp>
          <p:nvSpPr>
            <p:cNvPr id="13" name="Rectangle 12">
              <a:extLst>
                <a:ext uri="{FF2B5EF4-FFF2-40B4-BE49-F238E27FC236}">
                  <a16:creationId xmlns:a16="http://schemas.microsoft.com/office/drawing/2014/main" id="{6956B3AF-DC67-E2D2-3C1B-352F0B2F686D}"/>
                </a:ext>
              </a:extLst>
            </p:cNvPr>
            <p:cNvSpPr/>
            <p:nvPr/>
          </p:nvSpPr>
          <p:spPr bwMode="auto">
            <a:xfrm>
              <a:off x="323391" y="1628080"/>
              <a:ext cx="4181708" cy="136787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4" name="Rectangle 3">
              <a:extLst>
                <a:ext uri="{FF2B5EF4-FFF2-40B4-BE49-F238E27FC236}">
                  <a16:creationId xmlns:a16="http://schemas.microsoft.com/office/drawing/2014/main" id="{B9C5ED0F-9C29-81C4-B6C3-F1D97BA618D7}"/>
                </a:ext>
              </a:extLst>
            </p:cNvPr>
            <p:cNvSpPr/>
            <p:nvPr/>
          </p:nvSpPr>
          <p:spPr bwMode="auto">
            <a:xfrm>
              <a:off x="448515" y="1806502"/>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Code</a:t>
              </a:r>
            </a:p>
          </p:txBody>
        </p:sp>
        <p:sp>
          <p:nvSpPr>
            <p:cNvPr id="5" name="Rectangle 4">
              <a:extLst>
                <a:ext uri="{FF2B5EF4-FFF2-40B4-BE49-F238E27FC236}">
                  <a16:creationId xmlns:a16="http://schemas.microsoft.com/office/drawing/2014/main" id="{B89E65BE-9FA7-F57A-978A-E77150942086}"/>
                </a:ext>
              </a:extLst>
            </p:cNvPr>
            <p:cNvSpPr/>
            <p:nvPr/>
          </p:nvSpPr>
          <p:spPr bwMode="auto">
            <a:xfrm>
              <a:off x="1782945" y="1802788"/>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Data</a:t>
              </a:r>
            </a:p>
          </p:txBody>
        </p:sp>
        <p:sp>
          <p:nvSpPr>
            <p:cNvPr id="6" name="Rectangle 5">
              <a:extLst>
                <a:ext uri="{FF2B5EF4-FFF2-40B4-BE49-F238E27FC236}">
                  <a16:creationId xmlns:a16="http://schemas.microsoft.com/office/drawing/2014/main" id="{A1538E25-505D-798B-75CB-C96A2A259F5D}"/>
                </a:ext>
              </a:extLst>
            </p:cNvPr>
            <p:cNvSpPr/>
            <p:nvPr/>
          </p:nvSpPr>
          <p:spPr bwMode="auto">
            <a:xfrm>
              <a:off x="3143385" y="1802786"/>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rPr>
                <a:t>Files</a:t>
              </a:r>
              <a:endParaRPr kumimoji="0" lang="en-US" sz="1800" b="0" strike="noStrike" cap="none" normalizeH="0" baseline="0" dirty="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7DD3519B-C570-DFC2-92A0-F90A74FA84AA}"/>
                </a:ext>
              </a:extLst>
            </p:cNvPr>
            <p:cNvSpPr/>
            <p:nvPr/>
          </p:nvSpPr>
          <p:spPr bwMode="auto">
            <a:xfrm>
              <a:off x="455950" y="2483003"/>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Registers</a:t>
              </a:r>
            </a:p>
          </p:txBody>
        </p:sp>
        <p:sp>
          <p:nvSpPr>
            <p:cNvPr id="11" name="Rectangle 10">
              <a:extLst>
                <a:ext uri="{FF2B5EF4-FFF2-40B4-BE49-F238E27FC236}">
                  <a16:creationId xmlns:a16="http://schemas.microsoft.com/office/drawing/2014/main" id="{9B5D19AE-84F5-23EF-E8E1-48F347D1DF56}"/>
                </a:ext>
              </a:extLst>
            </p:cNvPr>
            <p:cNvSpPr/>
            <p:nvPr/>
          </p:nvSpPr>
          <p:spPr bwMode="auto">
            <a:xfrm>
              <a:off x="1790380" y="2479289"/>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PC</a:t>
              </a:r>
            </a:p>
          </p:txBody>
        </p:sp>
        <p:sp>
          <p:nvSpPr>
            <p:cNvPr id="12" name="Rectangle 11">
              <a:extLst>
                <a:ext uri="{FF2B5EF4-FFF2-40B4-BE49-F238E27FC236}">
                  <a16:creationId xmlns:a16="http://schemas.microsoft.com/office/drawing/2014/main" id="{7ACD9FBE-565C-726D-9280-570FC4D456A6}"/>
                </a:ext>
              </a:extLst>
            </p:cNvPr>
            <p:cNvSpPr/>
            <p:nvPr/>
          </p:nvSpPr>
          <p:spPr bwMode="auto">
            <a:xfrm>
              <a:off x="3150820" y="2479287"/>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rPr>
                <a:t>Stack</a:t>
              </a:r>
              <a:endParaRPr kumimoji="0" lang="en-US" sz="1800" b="0" strike="noStrike" cap="none" normalizeH="0" baseline="0" dirty="0">
                <a:ln>
                  <a:noFill/>
                </a:ln>
                <a:solidFill>
                  <a:schemeClr val="tx1"/>
                </a:solidFill>
                <a:effectLst/>
                <a:latin typeface="Arial" charset="0"/>
              </a:endParaRPr>
            </a:p>
          </p:txBody>
        </p:sp>
        <p:cxnSp>
          <p:nvCxnSpPr>
            <p:cNvPr id="15" name="Straight Connector 14">
              <a:extLst>
                <a:ext uri="{FF2B5EF4-FFF2-40B4-BE49-F238E27FC236}">
                  <a16:creationId xmlns:a16="http://schemas.microsoft.com/office/drawing/2014/main" id="{643DBD83-8608-A197-B578-D979D809FDC0}"/>
                </a:ext>
              </a:extLst>
            </p:cNvPr>
            <p:cNvCxnSpPr/>
            <p:nvPr/>
          </p:nvCxnSpPr>
          <p:spPr bwMode="auto">
            <a:xfrm>
              <a:off x="323391" y="2308304"/>
              <a:ext cx="4181708"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9603F23C-3BA8-FBB6-0051-FE823BB9B95F}"/>
                </a:ext>
              </a:extLst>
            </p:cNvPr>
            <p:cNvCxnSpPr/>
            <p:nvPr/>
          </p:nvCxnSpPr>
          <p:spPr bwMode="auto">
            <a:xfrm>
              <a:off x="319677" y="2995958"/>
              <a:ext cx="4181708"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sp>
          <p:nvSpPr>
            <p:cNvPr id="17" name="Rectangle 16">
              <a:extLst>
                <a:ext uri="{FF2B5EF4-FFF2-40B4-BE49-F238E27FC236}">
                  <a16:creationId xmlns:a16="http://schemas.microsoft.com/office/drawing/2014/main" id="{D72EBE9D-FF13-938E-6724-68BF1B94E69A}"/>
                </a:ext>
              </a:extLst>
            </p:cNvPr>
            <p:cNvSpPr/>
            <p:nvPr/>
          </p:nvSpPr>
          <p:spPr bwMode="auto">
            <a:xfrm>
              <a:off x="319677" y="2999681"/>
              <a:ext cx="4181708" cy="297736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dirty="0">
                <a:ln>
                  <a:noFill/>
                </a:ln>
                <a:solidFill>
                  <a:schemeClr val="tx1"/>
                </a:solidFill>
                <a:effectLst/>
                <a:latin typeface="Arial" charset="0"/>
              </a:endParaRPr>
            </a:p>
          </p:txBody>
        </p:sp>
        <p:sp>
          <p:nvSpPr>
            <p:cNvPr id="19" name="Freeform: Shape 18">
              <a:extLst>
                <a:ext uri="{FF2B5EF4-FFF2-40B4-BE49-F238E27FC236}">
                  <a16:creationId xmlns:a16="http://schemas.microsoft.com/office/drawing/2014/main" id="{EAFD18C8-FE63-B145-DEC3-B3ADFCE9BB86}"/>
                </a:ext>
              </a:extLst>
            </p:cNvPr>
            <p:cNvSpPr/>
            <p:nvPr/>
          </p:nvSpPr>
          <p:spPr bwMode="auto">
            <a:xfrm>
              <a:off x="2163310" y="3836015"/>
              <a:ext cx="412885" cy="1427356"/>
            </a:xfrm>
            <a:custGeom>
              <a:avLst/>
              <a:gdLst>
                <a:gd name="connsiteX0" fmla="*/ 345714 w 412885"/>
                <a:gd name="connsiteY0" fmla="*/ 0 h 1427356"/>
                <a:gd name="connsiteX1" fmla="*/ 66933 w 412885"/>
                <a:gd name="connsiteY1" fmla="*/ 245327 h 1427356"/>
                <a:gd name="connsiteX2" fmla="*/ 412621 w 412885"/>
                <a:gd name="connsiteY2" fmla="*/ 512956 h 1427356"/>
                <a:gd name="connsiteX3" fmla="*/ 26 w 412885"/>
                <a:gd name="connsiteY3" fmla="*/ 802888 h 1427356"/>
                <a:gd name="connsiteX4" fmla="*/ 390319 w 412885"/>
                <a:gd name="connsiteY4" fmla="*/ 1070517 h 1427356"/>
                <a:gd name="connsiteX5" fmla="*/ 11177 w 412885"/>
                <a:gd name="connsiteY5" fmla="*/ 1427356 h 142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885" h="1427356">
                  <a:moveTo>
                    <a:pt x="345714" y="0"/>
                  </a:moveTo>
                  <a:cubicBezTo>
                    <a:pt x="200748" y="79917"/>
                    <a:pt x="55782" y="159834"/>
                    <a:pt x="66933" y="245327"/>
                  </a:cubicBezTo>
                  <a:cubicBezTo>
                    <a:pt x="78084" y="330820"/>
                    <a:pt x="423772" y="420029"/>
                    <a:pt x="412621" y="512956"/>
                  </a:cubicBezTo>
                  <a:cubicBezTo>
                    <a:pt x="401470" y="605883"/>
                    <a:pt x="3743" y="709961"/>
                    <a:pt x="26" y="802888"/>
                  </a:cubicBezTo>
                  <a:cubicBezTo>
                    <a:pt x="-3691" y="895815"/>
                    <a:pt x="388461" y="966439"/>
                    <a:pt x="390319" y="1070517"/>
                  </a:cubicBezTo>
                  <a:cubicBezTo>
                    <a:pt x="392177" y="1174595"/>
                    <a:pt x="79943" y="1371600"/>
                    <a:pt x="11177" y="1427356"/>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grpSp>
      <p:grpSp>
        <p:nvGrpSpPr>
          <p:cNvPr id="54" name="Group 53">
            <a:extLst>
              <a:ext uri="{FF2B5EF4-FFF2-40B4-BE49-F238E27FC236}">
                <a16:creationId xmlns:a16="http://schemas.microsoft.com/office/drawing/2014/main" id="{C012F9CE-F7EE-6493-7D63-FB00EC397132}"/>
              </a:ext>
            </a:extLst>
          </p:cNvPr>
          <p:cNvGrpSpPr/>
          <p:nvPr/>
        </p:nvGrpSpPr>
        <p:grpSpPr>
          <a:xfrm>
            <a:off x="4835912" y="1624365"/>
            <a:ext cx="4189145" cy="4293215"/>
            <a:chOff x="4835912" y="1624365"/>
            <a:chExt cx="4189145" cy="4293215"/>
          </a:xfrm>
        </p:grpSpPr>
        <p:sp>
          <p:nvSpPr>
            <p:cNvPr id="21" name="Rectangle 20">
              <a:extLst>
                <a:ext uri="{FF2B5EF4-FFF2-40B4-BE49-F238E27FC236}">
                  <a16:creationId xmlns:a16="http://schemas.microsoft.com/office/drawing/2014/main" id="{A6BAADBD-8573-91A3-741E-E279CD14F101}"/>
                </a:ext>
              </a:extLst>
            </p:cNvPr>
            <p:cNvSpPr/>
            <p:nvPr/>
          </p:nvSpPr>
          <p:spPr bwMode="auto">
            <a:xfrm>
              <a:off x="4835912" y="1624365"/>
              <a:ext cx="4181708" cy="24309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AB9BF8AA-9C91-65C4-84DE-7D7D9884A120}"/>
                </a:ext>
              </a:extLst>
            </p:cNvPr>
            <p:cNvSpPr/>
            <p:nvPr/>
          </p:nvSpPr>
          <p:spPr bwMode="auto">
            <a:xfrm>
              <a:off x="4927583" y="1802787"/>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Code</a:t>
              </a:r>
            </a:p>
          </p:txBody>
        </p:sp>
        <p:sp>
          <p:nvSpPr>
            <p:cNvPr id="23" name="Rectangle 22">
              <a:extLst>
                <a:ext uri="{FF2B5EF4-FFF2-40B4-BE49-F238E27FC236}">
                  <a16:creationId xmlns:a16="http://schemas.microsoft.com/office/drawing/2014/main" id="{F416B373-207C-2000-B95C-37EB6B3C0E3C}"/>
                </a:ext>
              </a:extLst>
            </p:cNvPr>
            <p:cNvSpPr/>
            <p:nvPr/>
          </p:nvSpPr>
          <p:spPr bwMode="auto">
            <a:xfrm>
              <a:off x="6306617" y="1799073"/>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Data</a:t>
              </a:r>
            </a:p>
          </p:txBody>
        </p:sp>
        <p:sp>
          <p:nvSpPr>
            <p:cNvPr id="24" name="Rectangle 23">
              <a:extLst>
                <a:ext uri="{FF2B5EF4-FFF2-40B4-BE49-F238E27FC236}">
                  <a16:creationId xmlns:a16="http://schemas.microsoft.com/office/drawing/2014/main" id="{A5BD69F0-C7A9-CF78-650F-8624C530400F}"/>
                </a:ext>
              </a:extLst>
            </p:cNvPr>
            <p:cNvSpPr/>
            <p:nvPr/>
          </p:nvSpPr>
          <p:spPr bwMode="auto">
            <a:xfrm>
              <a:off x="7689359" y="1799071"/>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rPr>
                <a:t>Files</a:t>
              </a:r>
              <a:endParaRPr kumimoji="0" lang="en-US" sz="1800" b="0" strike="noStrike" cap="none" normalizeH="0" baseline="0" dirty="0">
                <a:ln>
                  <a:noFill/>
                </a:ln>
                <a:solidFill>
                  <a:schemeClr val="tx1"/>
                </a:solidFill>
                <a:effectLst/>
                <a:latin typeface="Arial" charset="0"/>
              </a:endParaRPr>
            </a:p>
          </p:txBody>
        </p:sp>
        <p:sp>
          <p:nvSpPr>
            <p:cNvPr id="25" name="Rectangle 24">
              <a:extLst>
                <a:ext uri="{FF2B5EF4-FFF2-40B4-BE49-F238E27FC236}">
                  <a16:creationId xmlns:a16="http://schemas.microsoft.com/office/drawing/2014/main" id="{0D43AE20-07C9-33A7-0AC0-BF0E30FA7651}"/>
                </a:ext>
              </a:extLst>
            </p:cNvPr>
            <p:cNvSpPr/>
            <p:nvPr/>
          </p:nvSpPr>
          <p:spPr bwMode="auto">
            <a:xfrm>
              <a:off x="4912725" y="2445834"/>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Registers</a:t>
              </a:r>
            </a:p>
          </p:txBody>
        </p:sp>
        <p:sp>
          <p:nvSpPr>
            <p:cNvPr id="26" name="Rectangle 25">
              <a:extLst>
                <a:ext uri="{FF2B5EF4-FFF2-40B4-BE49-F238E27FC236}">
                  <a16:creationId xmlns:a16="http://schemas.microsoft.com/office/drawing/2014/main" id="{D28DDCCD-C906-135D-BFA0-19E61D9EE59F}"/>
                </a:ext>
              </a:extLst>
            </p:cNvPr>
            <p:cNvSpPr/>
            <p:nvPr/>
          </p:nvSpPr>
          <p:spPr bwMode="auto">
            <a:xfrm>
              <a:off x="4927582" y="2943923"/>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PC</a:t>
              </a:r>
            </a:p>
          </p:txBody>
        </p:sp>
        <p:sp>
          <p:nvSpPr>
            <p:cNvPr id="27" name="Rectangle 26">
              <a:extLst>
                <a:ext uri="{FF2B5EF4-FFF2-40B4-BE49-F238E27FC236}">
                  <a16:creationId xmlns:a16="http://schemas.microsoft.com/office/drawing/2014/main" id="{E16F6FDD-A108-3A4B-7DE8-D4E519E254B9}"/>
                </a:ext>
              </a:extLst>
            </p:cNvPr>
            <p:cNvSpPr/>
            <p:nvPr/>
          </p:nvSpPr>
          <p:spPr bwMode="auto">
            <a:xfrm>
              <a:off x="4923867" y="3447580"/>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rPr>
                <a:t>Stack</a:t>
              </a:r>
              <a:endParaRPr kumimoji="0" lang="en-US" sz="1800" b="0" strike="noStrike" cap="none" normalizeH="0" baseline="0" dirty="0">
                <a:ln>
                  <a:noFill/>
                </a:ln>
                <a:solidFill>
                  <a:schemeClr val="tx1"/>
                </a:solidFill>
                <a:effectLst/>
                <a:latin typeface="Arial" charset="0"/>
              </a:endParaRPr>
            </a:p>
          </p:txBody>
        </p:sp>
        <p:cxnSp>
          <p:nvCxnSpPr>
            <p:cNvPr id="28" name="Straight Connector 27">
              <a:extLst>
                <a:ext uri="{FF2B5EF4-FFF2-40B4-BE49-F238E27FC236}">
                  <a16:creationId xmlns:a16="http://schemas.microsoft.com/office/drawing/2014/main" id="{CDEC14BB-3956-256D-2877-3A021314FA30}"/>
                </a:ext>
              </a:extLst>
            </p:cNvPr>
            <p:cNvCxnSpPr/>
            <p:nvPr/>
          </p:nvCxnSpPr>
          <p:spPr bwMode="auto">
            <a:xfrm>
              <a:off x="4835912" y="2304589"/>
              <a:ext cx="4181708"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sp>
          <p:nvSpPr>
            <p:cNvPr id="30" name="Rectangle 29">
              <a:extLst>
                <a:ext uri="{FF2B5EF4-FFF2-40B4-BE49-F238E27FC236}">
                  <a16:creationId xmlns:a16="http://schemas.microsoft.com/office/drawing/2014/main" id="{52E71DED-7267-A2C7-36D7-5FD91A061AC9}"/>
                </a:ext>
              </a:extLst>
            </p:cNvPr>
            <p:cNvSpPr/>
            <p:nvPr/>
          </p:nvSpPr>
          <p:spPr bwMode="auto">
            <a:xfrm>
              <a:off x="4843349" y="4054774"/>
              <a:ext cx="4181708" cy="18628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dirty="0">
                <a:ln>
                  <a:noFill/>
                </a:ln>
                <a:solidFill>
                  <a:schemeClr val="tx1"/>
                </a:solidFill>
                <a:effectLst/>
                <a:latin typeface="Arial" charset="0"/>
              </a:endParaRPr>
            </a:p>
          </p:txBody>
        </p:sp>
        <p:sp>
          <p:nvSpPr>
            <p:cNvPr id="31" name="Freeform: Shape 30">
              <a:extLst>
                <a:ext uri="{FF2B5EF4-FFF2-40B4-BE49-F238E27FC236}">
                  <a16:creationId xmlns:a16="http://schemas.microsoft.com/office/drawing/2014/main" id="{7BC47339-3A2D-889C-048A-4A53B7378CF2}"/>
                </a:ext>
              </a:extLst>
            </p:cNvPr>
            <p:cNvSpPr/>
            <p:nvPr/>
          </p:nvSpPr>
          <p:spPr bwMode="auto">
            <a:xfrm>
              <a:off x="5304233" y="4211435"/>
              <a:ext cx="412885" cy="1427356"/>
            </a:xfrm>
            <a:custGeom>
              <a:avLst/>
              <a:gdLst>
                <a:gd name="connsiteX0" fmla="*/ 345714 w 412885"/>
                <a:gd name="connsiteY0" fmla="*/ 0 h 1427356"/>
                <a:gd name="connsiteX1" fmla="*/ 66933 w 412885"/>
                <a:gd name="connsiteY1" fmla="*/ 245327 h 1427356"/>
                <a:gd name="connsiteX2" fmla="*/ 412621 w 412885"/>
                <a:gd name="connsiteY2" fmla="*/ 512956 h 1427356"/>
                <a:gd name="connsiteX3" fmla="*/ 26 w 412885"/>
                <a:gd name="connsiteY3" fmla="*/ 802888 h 1427356"/>
                <a:gd name="connsiteX4" fmla="*/ 390319 w 412885"/>
                <a:gd name="connsiteY4" fmla="*/ 1070517 h 1427356"/>
                <a:gd name="connsiteX5" fmla="*/ 11177 w 412885"/>
                <a:gd name="connsiteY5" fmla="*/ 1427356 h 142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885" h="1427356">
                  <a:moveTo>
                    <a:pt x="345714" y="0"/>
                  </a:moveTo>
                  <a:cubicBezTo>
                    <a:pt x="200748" y="79917"/>
                    <a:pt x="55782" y="159834"/>
                    <a:pt x="66933" y="245327"/>
                  </a:cubicBezTo>
                  <a:cubicBezTo>
                    <a:pt x="78084" y="330820"/>
                    <a:pt x="423772" y="420029"/>
                    <a:pt x="412621" y="512956"/>
                  </a:cubicBezTo>
                  <a:cubicBezTo>
                    <a:pt x="401470" y="605883"/>
                    <a:pt x="3743" y="709961"/>
                    <a:pt x="26" y="802888"/>
                  </a:cubicBezTo>
                  <a:cubicBezTo>
                    <a:pt x="-3691" y="895815"/>
                    <a:pt x="388461" y="966439"/>
                    <a:pt x="390319" y="1070517"/>
                  </a:cubicBezTo>
                  <a:cubicBezTo>
                    <a:pt x="392177" y="1174595"/>
                    <a:pt x="79943" y="1371600"/>
                    <a:pt x="11177" y="1427356"/>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D58DAE3-48C2-0451-7D7D-B1CF3394FE0D}"/>
                </a:ext>
              </a:extLst>
            </p:cNvPr>
            <p:cNvSpPr/>
            <p:nvPr/>
          </p:nvSpPr>
          <p:spPr bwMode="auto">
            <a:xfrm>
              <a:off x="6325214" y="2453271"/>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Registers</a:t>
              </a:r>
            </a:p>
          </p:txBody>
        </p:sp>
        <p:sp>
          <p:nvSpPr>
            <p:cNvPr id="40" name="Rectangle 39">
              <a:extLst>
                <a:ext uri="{FF2B5EF4-FFF2-40B4-BE49-F238E27FC236}">
                  <a16:creationId xmlns:a16="http://schemas.microsoft.com/office/drawing/2014/main" id="{CDA90443-CDEF-CD55-4FDF-F4AA2B5D4C58}"/>
                </a:ext>
              </a:extLst>
            </p:cNvPr>
            <p:cNvSpPr/>
            <p:nvPr/>
          </p:nvSpPr>
          <p:spPr bwMode="auto">
            <a:xfrm>
              <a:off x="6328920" y="2951360"/>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PC</a:t>
              </a:r>
            </a:p>
          </p:txBody>
        </p:sp>
        <p:sp>
          <p:nvSpPr>
            <p:cNvPr id="41" name="Rectangle 40">
              <a:extLst>
                <a:ext uri="{FF2B5EF4-FFF2-40B4-BE49-F238E27FC236}">
                  <a16:creationId xmlns:a16="http://schemas.microsoft.com/office/drawing/2014/main" id="{31529BA4-0C15-2436-34B9-F9023F1273FE}"/>
                </a:ext>
              </a:extLst>
            </p:cNvPr>
            <p:cNvSpPr/>
            <p:nvPr/>
          </p:nvSpPr>
          <p:spPr bwMode="auto">
            <a:xfrm>
              <a:off x="6336356" y="3455017"/>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rPr>
                <a:t>Stack</a:t>
              </a:r>
              <a:endParaRPr kumimoji="0" lang="en-US" sz="1800" b="0" strike="noStrike" cap="none" normalizeH="0" baseline="0" dirty="0">
                <a:ln>
                  <a:noFill/>
                </a:ln>
                <a:solidFill>
                  <a:schemeClr val="tx1"/>
                </a:solidFill>
                <a:effectLst/>
                <a:latin typeface="Arial" charset="0"/>
              </a:endParaRPr>
            </a:p>
          </p:txBody>
        </p:sp>
        <p:sp>
          <p:nvSpPr>
            <p:cNvPr id="42" name="Rectangle 41">
              <a:extLst>
                <a:ext uri="{FF2B5EF4-FFF2-40B4-BE49-F238E27FC236}">
                  <a16:creationId xmlns:a16="http://schemas.microsoft.com/office/drawing/2014/main" id="{5B38A4EA-C1A7-DA10-3696-DC42CD7120D8}"/>
                </a:ext>
              </a:extLst>
            </p:cNvPr>
            <p:cNvSpPr/>
            <p:nvPr/>
          </p:nvSpPr>
          <p:spPr bwMode="auto">
            <a:xfrm>
              <a:off x="7693093" y="2460708"/>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Registers</a:t>
              </a:r>
            </a:p>
          </p:txBody>
        </p:sp>
        <p:sp>
          <p:nvSpPr>
            <p:cNvPr id="43" name="Rectangle 42">
              <a:extLst>
                <a:ext uri="{FF2B5EF4-FFF2-40B4-BE49-F238E27FC236}">
                  <a16:creationId xmlns:a16="http://schemas.microsoft.com/office/drawing/2014/main" id="{68DDD243-9B27-763E-869C-E73872B74E62}"/>
                </a:ext>
              </a:extLst>
            </p:cNvPr>
            <p:cNvSpPr/>
            <p:nvPr/>
          </p:nvSpPr>
          <p:spPr bwMode="auto">
            <a:xfrm>
              <a:off x="7707950" y="2958797"/>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strike="noStrike" cap="none" normalizeH="0" baseline="0" dirty="0">
                  <a:ln>
                    <a:noFill/>
                  </a:ln>
                  <a:solidFill>
                    <a:schemeClr val="tx1"/>
                  </a:solidFill>
                  <a:effectLst/>
                  <a:latin typeface="Arial" charset="0"/>
                </a:rPr>
                <a:t>PC</a:t>
              </a:r>
            </a:p>
          </p:txBody>
        </p:sp>
        <p:sp>
          <p:nvSpPr>
            <p:cNvPr id="44" name="Rectangle 43">
              <a:extLst>
                <a:ext uri="{FF2B5EF4-FFF2-40B4-BE49-F238E27FC236}">
                  <a16:creationId xmlns:a16="http://schemas.microsoft.com/office/drawing/2014/main" id="{F020702B-07FB-A5E9-EB10-3F9824850197}"/>
                </a:ext>
              </a:extLst>
            </p:cNvPr>
            <p:cNvSpPr/>
            <p:nvPr/>
          </p:nvSpPr>
          <p:spPr bwMode="auto">
            <a:xfrm>
              <a:off x="7704235" y="3462454"/>
              <a:ext cx="1257629" cy="3679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rPr>
                <a:t>Stack</a:t>
              </a:r>
              <a:endParaRPr kumimoji="0" lang="en-US" sz="1800" b="0" strike="noStrike" cap="none" normalizeH="0" baseline="0" dirty="0">
                <a:ln>
                  <a:noFill/>
                </a:ln>
                <a:solidFill>
                  <a:schemeClr val="tx1"/>
                </a:solidFill>
                <a:effectLst/>
                <a:latin typeface="Arial" charset="0"/>
              </a:endParaRPr>
            </a:p>
          </p:txBody>
        </p:sp>
        <p:cxnSp>
          <p:nvCxnSpPr>
            <p:cNvPr id="46" name="Straight Connector 45">
              <a:extLst>
                <a:ext uri="{FF2B5EF4-FFF2-40B4-BE49-F238E27FC236}">
                  <a16:creationId xmlns:a16="http://schemas.microsoft.com/office/drawing/2014/main" id="{58714141-3863-22A6-5728-482D23ADCF51}"/>
                </a:ext>
              </a:extLst>
            </p:cNvPr>
            <p:cNvCxnSpPr>
              <a:cxnSpLocks/>
            </p:cNvCxnSpPr>
            <p:nvPr/>
          </p:nvCxnSpPr>
          <p:spPr bwMode="auto">
            <a:xfrm>
              <a:off x="6250862" y="2304589"/>
              <a:ext cx="0" cy="3612991"/>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44831E05-EC2E-E17C-0F6C-492E787B3080}"/>
                </a:ext>
              </a:extLst>
            </p:cNvPr>
            <p:cNvCxnSpPr>
              <a:cxnSpLocks/>
            </p:cNvCxnSpPr>
            <p:nvPr/>
          </p:nvCxnSpPr>
          <p:spPr bwMode="auto">
            <a:xfrm>
              <a:off x="7641045" y="2304589"/>
              <a:ext cx="0" cy="3612991"/>
            </a:xfrm>
            <a:prstGeom prst="line">
              <a:avLst/>
            </a:prstGeom>
            <a:solidFill>
              <a:schemeClr val="accent1"/>
            </a:solidFill>
            <a:ln w="15875" cap="flat" cmpd="sng" algn="ctr">
              <a:solidFill>
                <a:schemeClr val="tx1"/>
              </a:solidFill>
              <a:prstDash val="solid"/>
              <a:round/>
              <a:headEnd type="none" w="med" len="med"/>
              <a:tailEnd type="none" w="med" len="med"/>
            </a:ln>
            <a:effectLst/>
          </p:spPr>
        </p:cxnSp>
        <p:sp>
          <p:nvSpPr>
            <p:cNvPr id="48" name="Freeform: Shape 47">
              <a:extLst>
                <a:ext uri="{FF2B5EF4-FFF2-40B4-BE49-F238E27FC236}">
                  <a16:creationId xmlns:a16="http://schemas.microsoft.com/office/drawing/2014/main" id="{2C0D4258-CCFA-1FAD-7F6D-9C96CE617A15}"/>
                </a:ext>
              </a:extLst>
            </p:cNvPr>
            <p:cNvSpPr/>
            <p:nvPr/>
          </p:nvSpPr>
          <p:spPr bwMode="auto">
            <a:xfrm>
              <a:off x="6794779" y="4241174"/>
              <a:ext cx="412885" cy="1427356"/>
            </a:xfrm>
            <a:custGeom>
              <a:avLst/>
              <a:gdLst>
                <a:gd name="connsiteX0" fmla="*/ 345714 w 412885"/>
                <a:gd name="connsiteY0" fmla="*/ 0 h 1427356"/>
                <a:gd name="connsiteX1" fmla="*/ 66933 w 412885"/>
                <a:gd name="connsiteY1" fmla="*/ 245327 h 1427356"/>
                <a:gd name="connsiteX2" fmla="*/ 412621 w 412885"/>
                <a:gd name="connsiteY2" fmla="*/ 512956 h 1427356"/>
                <a:gd name="connsiteX3" fmla="*/ 26 w 412885"/>
                <a:gd name="connsiteY3" fmla="*/ 802888 h 1427356"/>
                <a:gd name="connsiteX4" fmla="*/ 390319 w 412885"/>
                <a:gd name="connsiteY4" fmla="*/ 1070517 h 1427356"/>
                <a:gd name="connsiteX5" fmla="*/ 11177 w 412885"/>
                <a:gd name="connsiteY5" fmla="*/ 1427356 h 142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885" h="1427356">
                  <a:moveTo>
                    <a:pt x="345714" y="0"/>
                  </a:moveTo>
                  <a:cubicBezTo>
                    <a:pt x="200748" y="79917"/>
                    <a:pt x="55782" y="159834"/>
                    <a:pt x="66933" y="245327"/>
                  </a:cubicBezTo>
                  <a:cubicBezTo>
                    <a:pt x="78084" y="330820"/>
                    <a:pt x="423772" y="420029"/>
                    <a:pt x="412621" y="512956"/>
                  </a:cubicBezTo>
                  <a:cubicBezTo>
                    <a:pt x="401470" y="605883"/>
                    <a:pt x="3743" y="709961"/>
                    <a:pt x="26" y="802888"/>
                  </a:cubicBezTo>
                  <a:cubicBezTo>
                    <a:pt x="-3691" y="895815"/>
                    <a:pt x="388461" y="966439"/>
                    <a:pt x="390319" y="1070517"/>
                  </a:cubicBezTo>
                  <a:cubicBezTo>
                    <a:pt x="392177" y="1174595"/>
                    <a:pt x="79943" y="1371600"/>
                    <a:pt x="11177" y="1427356"/>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49" name="Freeform: Shape 48">
              <a:extLst>
                <a:ext uri="{FF2B5EF4-FFF2-40B4-BE49-F238E27FC236}">
                  <a16:creationId xmlns:a16="http://schemas.microsoft.com/office/drawing/2014/main" id="{95E96B50-DFC5-C07E-3F1C-E675D18EB872}"/>
                </a:ext>
              </a:extLst>
            </p:cNvPr>
            <p:cNvSpPr/>
            <p:nvPr/>
          </p:nvSpPr>
          <p:spPr bwMode="auto">
            <a:xfrm>
              <a:off x="8095750" y="4181703"/>
              <a:ext cx="412885" cy="1427356"/>
            </a:xfrm>
            <a:custGeom>
              <a:avLst/>
              <a:gdLst>
                <a:gd name="connsiteX0" fmla="*/ 345714 w 412885"/>
                <a:gd name="connsiteY0" fmla="*/ 0 h 1427356"/>
                <a:gd name="connsiteX1" fmla="*/ 66933 w 412885"/>
                <a:gd name="connsiteY1" fmla="*/ 245327 h 1427356"/>
                <a:gd name="connsiteX2" fmla="*/ 412621 w 412885"/>
                <a:gd name="connsiteY2" fmla="*/ 512956 h 1427356"/>
                <a:gd name="connsiteX3" fmla="*/ 26 w 412885"/>
                <a:gd name="connsiteY3" fmla="*/ 802888 h 1427356"/>
                <a:gd name="connsiteX4" fmla="*/ 390319 w 412885"/>
                <a:gd name="connsiteY4" fmla="*/ 1070517 h 1427356"/>
                <a:gd name="connsiteX5" fmla="*/ 11177 w 412885"/>
                <a:gd name="connsiteY5" fmla="*/ 1427356 h 142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885" h="1427356">
                  <a:moveTo>
                    <a:pt x="345714" y="0"/>
                  </a:moveTo>
                  <a:cubicBezTo>
                    <a:pt x="200748" y="79917"/>
                    <a:pt x="55782" y="159834"/>
                    <a:pt x="66933" y="245327"/>
                  </a:cubicBezTo>
                  <a:cubicBezTo>
                    <a:pt x="78084" y="330820"/>
                    <a:pt x="423772" y="420029"/>
                    <a:pt x="412621" y="512956"/>
                  </a:cubicBezTo>
                  <a:cubicBezTo>
                    <a:pt x="401470" y="605883"/>
                    <a:pt x="3743" y="709961"/>
                    <a:pt x="26" y="802888"/>
                  </a:cubicBezTo>
                  <a:cubicBezTo>
                    <a:pt x="-3691" y="895815"/>
                    <a:pt x="388461" y="966439"/>
                    <a:pt x="390319" y="1070517"/>
                  </a:cubicBezTo>
                  <a:cubicBezTo>
                    <a:pt x="392177" y="1174595"/>
                    <a:pt x="79943" y="1371600"/>
                    <a:pt x="11177" y="1427356"/>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2845174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F511C7A-EC64-B44F-B1FC-820FE68C7F72}"/>
              </a:ext>
            </a:extLst>
          </p:cNvPr>
          <p:cNvSpPr>
            <a:spLocks noGrp="1" noChangeArrowheads="1"/>
          </p:cNvSpPr>
          <p:nvPr>
            <p:ph type="title"/>
          </p:nvPr>
        </p:nvSpPr>
        <p:spPr/>
        <p:txBody>
          <a:bodyPr/>
          <a:lstStyle/>
          <a:p>
            <a:r>
              <a:rPr lang="en-US" altLang="en-US"/>
              <a:t>Two-level Model</a:t>
            </a:r>
          </a:p>
        </p:txBody>
      </p:sp>
      <p:sp>
        <p:nvSpPr>
          <p:cNvPr id="19459" name="Rectangle 3">
            <a:extLst>
              <a:ext uri="{FF2B5EF4-FFF2-40B4-BE49-F238E27FC236}">
                <a16:creationId xmlns:a16="http://schemas.microsoft.com/office/drawing/2014/main" id="{4B05056E-7FB7-6F41-A685-95B2F819B7A8}"/>
              </a:ext>
            </a:extLst>
          </p:cNvPr>
          <p:cNvSpPr>
            <a:spLocks noGrp="1" noChangeArrowheads="1"/>
          </p:cNvSpPr>
          <p:nvPr>
            <p:ph idx="1"/>
          </p:nvPr>
        </p:nvSpPr>
        <p:spPr>
          <a:xfrm>
            <a:off x="381600" y="1600008"/>
            <a:ext cx="4850800" cy="4526395"/>
          </a:xfrm>
        </p:spPr>
        <p:txBody>
          <a:bodyPr>
            <a:normAutofit fontScale="77500" lnSpcReduction="20000"/>
          </a:bodyPr>
          <a:lstStyle/>
          <a:p>
            <a:r>
              <a:rPr lang="en-US" altLang="en-US" dirty="0"/>
              <a:t>Similar to M:N, except that it allows a single user thread within a process to be bound to single kernel thread</a:t>
            </a:r>
          </a:p>
          <a:p>
            <a:pPr lvl="1"/>
            <a:r>
              <a:rPr lang="en-US" altLang="en-US" dirty="0"/>
              <a:t>That is, all threads are in the same process...</a:t>
            </a:r>
          </a:p>
          <a:p>
            <a:pPr lvl="1"/>
            <a:r>
              <a:rPr lang="en-US" altLang="en-US" dirty="0"/>
              <a:t>... but some are M:N, some are 1:1</a:t>
            </a:r>
          </a:p>
          <a:p>
            <a:r>
              <a:rPr lang="en-US" altLang="en-US" dirty="0"/>
              <a:t>Examples</a:t>
            </a:r>
          </a:p>
          <a:p>
            <a:pPr lvl="1"/>
            <a:r>
              <a:rPr lang="en-US" altLang="en-US" dirty="0"/>
              <a:t>IRIX</a:t>
            </a:r>
          </a:p>
          <a:p>
            <a:pPr lvl="1"/>
            <a:r>
              <a:rPr lang="en-US" altLang="en-US" dirty="0"/>
              <a:t>HP-UX</a:t>
            </a:r>
          </a:p>
          <a:p>
            <a:pPr lvl="1"/>
            <a:r>
              <a:rPr lang="en-US" altLang="en-US" dirty="0"/>
              <a:t>Tru64 UNIX</a:t>
            </a:r>
          </a:p>
          <a:p>
            <a:pPr lvl="1"/>
            <a:r>
              <a:rPr lang="en-US" altLang="en-US" dirty="0"/>
              <a:t>Solaris 8 and earlier</a:t>
            </a:r>
          </a:p>
        </p:txBody>
      </p:sp>
      <p:pic>
        <p:nvPicPr>
          <p:cNvPr id="19460" name="Picture 1" descr="4_08.pdf">
            <a:extLst>
              <a:ext uri="{FF2B5EF4-FFF2-40B4-BE49-F238E27FC236}">
                <a16:creationId xmlns:a16="http://schemas.microsoft.com/office/drawing/2014/main" id="{BD7A7F8E-1D7B-8A41-9ACA-7E11E43034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4723" y="2748775"/>
            <a:ext cx="3563515" cy="269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014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500"/>
                                        <p:tgtEl>
                                          <p:spTgt spid="19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460"/>
                                        </p:tgtEl>
                                        <p:attrNameLst>
                                          <p:attrName>style.visibility</p:attrName>
                                        </p:attrNameLst>
                                      </p:cBhvr>
                                      <p:to>
                                        <p:strVal val="visible"/>
                                      </p:to>
                                    </p:set>
                                    <p:animEffect transition="in" filter="fade">
                                      <p:cBhvr>
                                        <p:cTn id="16" dur="500"/>
                                        <p:tgtEl>
                                          <p:spTgt spid="194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459">
                                            <p:txEl>
                                              <p:pRg st="3" end="3"/>
                                            </p:txEl>
                                          </p:spTgt>
                                        </p:tgtEl>
                                        <p:attrNameLst>
                                          <p:attrName>style.visibility</p:attrName>
                                        </p:attrNameLst>
                                      </p:cBhvr>
                                      <p:to>
                                        <p:strVal val="visible"/>
                                      </p:to>
                                    </p:set>
                                    <p:animEffect transition="in" filter="fade">
                                      <p:cBhvr>
                                        <p:cTn id="21" dur="500"/>
                                        <p:tgtEl>
                                          <p:spTgt spid="1945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459">
                                            <p:txEl>
                                              <p:pRg st="4" end="4"/>
                                            </p:txEl>
                                          </p:spTgt>
                                        </p:tgtEl>
                                        <p:attrNameLst>
                                          <p:attrName>style.visibility</p:attrName>
                                        </p:attrNameLst>
                                      </p:cBhvr>
                                      <p:to>
                                        <p:strVal val="visible"/>
                                      </p:to>
                                    </p:set>
                                    <p:animEffect transition="in" filter="fade">
                                      <p:cBhvr>
                                        <p:cTn id="24" dur="500"/>
                                        <p:tgtEl>
                                          <p:spTgt spid="19459">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fade">
                                      <p:cBhvr>
                                        <p:cTn id="27" dur="500"/>
                                        <p:tgtEl>
                                          <p:spTgt spid="19459">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459">
                                            <p:txEl>
                                              <p:pRg st="6" end="6"/>
                                            </p:txEl>
                                          </p:spTgt>
                                        </p:tgtEl>
                                        <p:attrNameLst>
                                          <p:attrName>style.visibility</p:attrName>
                                        </p:attrNameLst>
                                      </p:cBhvr>
                                      <p:to>
                                        <p:strVal val="visible"/>
                                      </p:to>
                                    </p:set>
                                    <p:animEffect transition="in" filter="fade">
                                      <p:cBhvr>
                                        <p:cTn id="30" dur="500"/>
                                        <p:tgtEl>
                                          <p:spTgt spid="19459">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459">
                                            <p:txEl>
                                              <p:pRg st="7" end="7"/>
                                            </p:txEl>
                                          </p:spTgt>
                                        </p:tgtEl>
                                        <p:attrNameLst>
                                          <p:attrName>style.visibility</p:attrName>
                                        </p:attrNameLst>
                                      </p:cBhvr>
                                      <p:to>
                                        <p:strVal val="visible"/>
                                      </p:to>
                                    </p:set>
                                    <p:animEffect transition="in" filter="fade">
                                      <p:cBhvr>
                                        <p:cTn id="33"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1F6908E-4186-574D-B292-632DFF27081D}"/>
              </a:ext>
            </a:extLst>
          </p:cNvPr>
          <p:cNvSpPr>
            <a:spLocks noGrp="1" noChangeArrowheads="1"/>
          </p:cNvSpPr>
          <p:nvPr>
            <p:ph type="title"/>
          </p:nvPr>
        </p:nvSpPr>
        <p:spPr/>
        <p:txBody>
          <a:bodyPr/>
          <a:lstStyle/>
          <a:p>
            <a:r>
              <a:rPr lang="en-US" altLang="en-US"/>
              <a:t>Scheduler Activations</a:t>
            </a:r>
          </a:p>
        </p:txBody>
      </p:sp>
      <p:sp>
        <p:nvSpPr>
          <p:cNvPr id="43011" name="Rectangle 3">
            <a:extLst>
              <a:ext uri="{FF2B5EF4-FFF2-40B4-BE49-F238E27FC236}">
                <a16:creationId xmlns:a16="http://schemas.microsoft.com/office/drawing/2014/main" id="{AE307DC4-3904-5F4D-9F2D-DB3930872691}"/>
              </a:ext>
            </a:extLst>
          </p:cNvPr>
          <p:cNvSpPr>
            <a:spLocks noGrp="1" noChangeArrowheads="1"/>
          </p:cNvSpPr>
          <p:nvPr>
            <p:ph idx="1"/>
          </p:nvPr>
        </p:nvSpPr>
        <p:spPr>
          <a:xfrm>
            <a:off x="381600" y="1600008"/>
            <a:ext cx="5879500" cy="4526395"/>
          </a:xfrm>
        </p:spPr>
        <p:txBody>
          <a:bodyPr>
            <a:normAutofit fontScale="62500" lnSpcReduction="20000"/>
          </a:bodyPr>
          <a:lstStyle/>
          <a:p>
            <a:r>
              <a:rPr lang="en-US" altLang="en-US" dirty="0"/>
              <a:t>Both M:N and Two-level models require communication to maintain the appropriate number of kernel threads allocated to the application</a:t>
            </a:r>
          </a:p>
          <a:p>
            <a:r>
              <a:rPr lang="en-US" altLang="en-US" dirty="0"/>
              <a:t>Typically use an intermediate data structure between user and kernel threads </a:t>
            </a:r>
            <a:r>
              <a:rPr lang="en-US" altLang="en-US" b="1" dirty="0"/>
              <a:t>– lightweight process (LWP)</a:t>
            </a:r>
          </a:p>
          <a:p>
            <a:pPr lvl="1"/>
            <a:r>
              <a:rPr lang="en-US" altLang="en-US" dirty="0"/>
              <a:t>Appears to be a virtual processor on which process can schedule user thread to run</a:t>
            </a:r>
          </a:p>
          <a:p>
            <a:pPr lvl="1"/>
            <a:r>
              <a:rPr lang="en-US" altLang="en-US" dirty="0"/>
              <a:t>Each LWP attached to kernel thread</a:t>
            </a:r>
          </a:p>
          <a:p>
            <a:pPr lvl="1"/>
            <a:r>
              <a:rPr lang="en-US" altLang="en-US" dirty="0"/>
              <a:t>How many LWPs to create?</a:t>
            </a:r>
          </a:p>
          <a:p>
            <a:r>
              <a:rPr lang="en-US" altLang="en-US" dirty="0"/>
              <a:t>Scheduler activations provide </a:t>
            </a:r>
            <a:r>
              <a:rPr lang="en-US" altLang="en-US" b="1" dirty="0"/>
              <a:t>upcalls</a:t>
            </a:r>
            <a:endParaRPr lang="en-US" altLang="en-US" dirty="0"/>
          </a:p>
          <a:p>
            <a:pPr lvl="1"/>
            <a:r>
              <a:rPr lang="en-US" altLang="en-US" dirty="0"/>
              <a:t>a communication mechanism from the kernel to the upcall handler in the thread library</a:t>
            </a:r>
          </a:p>
          <a:p>
            <a:pPr lvl="1"/>
            <a:r>
              <a:rPr lang="en-US" altLang="en-US" dirty="0"/>
              <a:t>This communication allows an application to maintain the correct number kernel threads</a:t>
            </a:r>
          </a:p>
        </p:txBody>
      </p:sp>
      <p:pic>
        <p:nvPicPr>
          <p:cNvPr id="43012" name="Picture 3">
            <a:extLst>
              <a:ext uri="{FF2B5EF4-FFF2-40B4-BE49-F238E27FC236}">
                <a16:creationId xmlns:a16="http://schemas.microsoft.com/office/drawing/2014/main" id="{AE54522D-3CA2-1045-A704-2162C83761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3925" y="2472845"/>
            <a:ext cx="23272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4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500"/>
                                        <p:tgtEl>
                                          <p:spTgt spid="430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fade">
                                      <p:cBhvr>
                                        <p:cTn id="10" dur="500"/>
                                        <p:tgtEl>
                                          <p:spTgt spid="430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Effect transition="in" filter="fade">
                                      <p:cBhvr>
                                        <p:cTn id="13" dur="500"/>
                                        <p:tgtEl>
                                          <p:spTgt spid="430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fade">
                                      <p:cBhvr>
                                        <p:cTn id="16" dur="500"/>
                                        <p:tgtEl>
                                          <p:spTgt spid="4301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animEffect transition="in" filter="fade">
                                      <p:cBhvr>
                                        <p:cTn id="19" dur="500"/>
                                        <p:tgtEl>
                                          <p:spTgt spid="430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3012"/>
                                        </p:tgtEl>
                                        <p:attrNameLst>
                                          <p:attrName>style.visibility</p:attrName>
                                        </p:attrNameLst>
                                      </p:cBhvr>
                                      <p:to>
                                        <p:strVal val="visible"/>
                                      </p:to>
                                    </p:set>
                                    <p:animEffect transition="in" filter="fade">
                                      <p:cBhvr>
                                        <p:cTn id="22" dur="500"/>
                                        <p:tgtEl>
                                          <p:spTgt spid="430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animEffect transition="in" filter="fade">
                                      <p:cBhvr>
                                        <p:cTn id="27" dur="500"/>
                                        <p:tgtEl>
                                          <p:spTgt spid="43011">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011">
                                            <p:txEl>
                                              <p:pRg st="6" end="6"/>
                                            </p:txEl>
                                          </p:spTgt>
                                        </p:tgtEl>
                                        <p:attrNameLst>
                                          <p:attrName>style.visibility</p:attrName>
                                        </p:attrNameLst>
                                      </p:cBhvr>
                                      <p:to>
                                        <p:strVal val="visible"/>
                                      </p:to>
                                    </p:set>
                                    <p:animEffect transition="in" filter="fade">
                                      <p:cBhvr>
                                        <p:cTn id="30" dur="500"/>
                                        <p:tgtEl>
                                          <p:spTgt spid="43011">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011">
                                            <p:txEl>
                                              <p:pRg st="7" end="7"/>
                                            </p:txEl>
                                          </p:spTgt>
                                        </p:tgtEl>
                                        <p:attrNameLst>
                                          <p:attrName>style.visibility</p:attrName>
                                        </p:attrNameLst>
                                      </p:cBhvr>
                                      <p:to>
                                        <p:strVal val="visible"/>
                                      </p:to>
                                    </p:set>
                                    <p:animEffect transition="in" filter="fade">
                                      <p:cBhvr>
                                        <p:cTn id="33" dur="500"/>
                                        <p:tgtEl>
                                          <p:spTgt spid="43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39FF26F-A9C8-7B48-ADE6-72869FD12732}"/>
              </a:ext>
            </a:extLst>
          </p:cNvPr>
          <p:cNvSpPr>
            <a:spLocks noGrp="1" noChangeArrowheads="1"/>
          </p:cNvSpPr>
          <p:nvPr>
            <p:ph type="title"/>
          </p:nvPr>
        </p:nvSpPr>
        <p:spPr/>
        <p:txBody>
          <a:bodyPr/>
          <a:lstStyle/>
          <a:p>
            <a:r>
              <a:rPr lang="en-US" altLang="en-US" dirty="0"/>
              <a:t>Linux Threads</a:t>
            </a:r>
          </a:p>
        </p:txBody>
      </p:sp>
      <p:sp>
        <p:nvSpPr>
          <p:cNvPr id="44035" name="Rectangle 3">
            <a:extLst>
              <a:ext uri="{FF2B5EF4-FFF2-40B4-BE49-F238E27FC236}">
                <a16:creationId xmlns:a16="http://schemas.microsoft.com/office/drawing/2014/main" id="{6562142A-F236-A944-A3D2-4965F76B365B}"/>
              </a:ext>
            </a:extLst>
          </p:cNvPr>
          <p:cNvSpPr>
            <a:spLocks noGrp="1" noChangeArrowheads="1"/>
          </p:cNvSpPr>
          <p:nvPr>
            <p:ph idx="1"/>
          </p:nvPr>
        </p:nvSpPr>
        <p:spPr>
          <a:xfrm>
            <a:off x="381600" y="1600009"/>
            <a:ext cx="8229600" cy="2921192"/>
          </a:xfrm>
        </p:spPr>
        <p:txBody>
          <a:bodyPr>
            <a:normAutofit fontScale="77500" lnSpcReduction="20000"/>
          </a:bodyPr>
          <a:lstStyle/>
          <a:p>
            <a:r>
              <a:rPr lang="en-US" altLang="en-US" dirty="0"/>
              <a:t>Linux refers to them as </a:t>
            </a:r>
            <a:r>
              <a:rPr lang="en-US" altLang="en-US" b="1" dirty="0"/>
              <a:t>tasks</a:t>
            </a:r>
            <a:r>
              <a:rPr lang="en-US" altLang="en-US" dirty="0"/>
              <a:t> rather than </a:t>
            </a:r>
            <a:r>
              <a:rPr lang="en-US" altLang="en-US" b="1" dirty="0"/>
              <a:t>threads</a:t>
            </a:r>
          </a:p>
          <a:p>
            <a:r>
              <a:rPr lang="en-US" altLang="en-US" dirty="0"/>
              <a:t>Thread creation is done through </a:t>
            </a:r>
            <a:r>
              <a:rPr lang="en-US" altLang="en-US" sz="2800" dirty="0">
                <a:latin typeface="IBM Plex Mono" panose="020B0509050000000000" pitchFamily="49" charset="77"/>
              </a:rPr>
              <a:t>clone()</a:t>
            </a:r>
            <a:r>
              <a:rPr lang="en-US" altLang="en-US" dirty="0"/>
              <a:t> system call</a:t>
            </a:r>
          </a:p>
          <a:p>
            <a:r>
              <a:rPr lang="en-US" altLang="en-US" sz="2800" dirty="0">
                <a:latin typeface="IBM Plex Mono" panose="020B0509050000000000" pitchFamily="49" charset="77"/>
              </a:rPr>
              <a:t>clone()</a:t>
            </a:r>
            <a:r>
              <a:rPr lang="en-US" altLang="en-US" dirty="0"/>
              <a:t> allows a child task to share the address space of the parent task (process)</a:t>
            </a:r>
          </a:p>
          <a:p>
            <a:pPr lvl="1"/>
            <a:r>
              <a:rPr lang="en-US" altLang="en-US" dirty="0"/>
              <a:t>Flags control behavior</a:t>
            </a:r>
          </a:p>
          <a:p>
            <a:r>
              <a:rPr lang="en-US" altLang="en-US" sz="2800" dirty="0">
                <a:latin typeface="IBM Plex Mono" panose="020B0509050000000000" pitchFamily="49" charset="77"/>
              </a:rPr>
              <a:t>struct </a:t>
            </a:r>
            <a:r>
              <a:rPr lang="en-US" altLang="en-US" sz="2800" dirty="0" err="1">
                <a:latin typeface="IBM Plex Mono" panose="020B0509050000000000" pitchFamily="49" charset="77"/>
              </a:rPr>
              <a:t>task_struct</a:t>
            </a:r>
            <a:r>
              <a:rPr lang="en-US" altLang="en-US" dirty="0"/>
              <a:t> points to process data structures (shared or unique)</a:t>
            </a:r>
          </a:p>
          <a:p>
            <a:endParaRPr lang="en-US" altLang="en-US" dirty="0"/>
          </a:p>
        </p:txBody>
      </p:sp>
      <p:pic>
        <p:nvPicPr>
          <p:cNvPr id="48132" name="Picture 3" descr="4_15.pdf">
            <a:extLst>
              <a:ext uri="{FF2B5EF4-FFF2-40B4-BE49-F238E27FC236}">
                <a16:creationId xmlns:a16="http://schemas.microsoft.com/office/drawing/2014/main" id="{FBE954C3-F7CA-E74F-8999-C03840D825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8163" y="4521201"/>
            <a:ext cx="378777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54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fade">
                                      <p:cBhvr>
                                        <p:cTn id="10" dur="500"/>
                                        <p:tgtEl>
                                          <p:spTgt spid="440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fade">
                                      <p:cBhvr>
                                        <p:cTn id="13" dur="500"/>
                                        <p:tgtEl>
                                          <p:spTgt spid="440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035">
                                            <p:txEl>
                                              <p:pRg st="3" end="3"/>
                                            </p:txEl>
                                          </p:spTgt>
                                        </p:tgtEl>
                                        <p:attrNameLst>
                                          <p:attrName>style.visibility</p:attrName>
                                        </p:attrNameLst>
                                      </p:cBhvr>
                                      <p:to>
                                        <p:strVal val="visible"/>
                                      </p:to>
                                    </p:set>
                                    <p:animEffect transition="in" filter="fade">
                                      <p:cBhvr>
                                        <p:cTn id="16" dur="500"/>
                                        <p:tgtEl>
                                          <p:spTgt spid="440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gtEl>
                                        <p:attrNameLst>
                                          <p:attrName>style.visibility</p:attrName>
                                        </p:attrNameLst>
                                      </p:cBhvr>
                                      <p:to>
                                        <p:strVal val="visible"/>
                                      </p:to>
                                    </p:set>
                                    <p:animEffect transition="in" filter="fade">
                                      <p:cBhvr>
                                        <p:cTn id="21" dur="500"/>
                                        <p:tgtEl>
                                          <p:spTgt spid="481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035">
                                            <p:txEl>
                                              <p:pRg st="4" end="4"/>
                                            </p:txEl>
                                          </p:spTgt>
                                        </p:tgtEl>
                                        <p:attrNameLst>
                                          <p:attrName>style.visibility</p:attrName>
                                        </p:attrNameLst>
                                      </p:cBhvr>
                                      <p:to>
                                        <p:strVal val="visible"/>
                                      </p:to>
                                    </p:set>
                                    <p:animEffect transition="in" filter="fade">
                                      <p:cBhvr>
                                        <p:cTn id="26" dur="5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3CE472-2DF4-1940-AC0C-210C816089AA}"/>
              </a:ext>
            </a:extLst>
          </p:cNvPr>
          <p:cNvSpPr/>
          <p:nvPr/>
        </p:nvSpPr>
        <p:spPr bwMode="auto">
          <a:xfrm>
            <a:off x="0" y="5562600"/>
            <a:ext cx="9144000" cy="1295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2" name="Title 1">
            <a:extLst>
              <a:ext uri="{FF2B5EF4-FFF2-40B4-BE49-F238E27FC236}">
                <a16:creationId xmlns:a16="http://schemas.microsoft.com/office/drawing/2014/main" id="{30ACC09B-7D4E-5C42-8F21-F361D5A63EE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1045FE0-8342-F64A-BC9E-7FFB50A2C41F}"/>
              </a:ext>
            </a:extLst>
          </p:cNvPr>
          <p:cNvSpPr>
            <a:spLocks noGrp="1"/>
          </p:cNvSpPr>
          <p:nvPr>
            <p:ph idx="1"/>
          </p:nvPr>
        </p:nvSpPr>
        <p:spPr>
          <a:xfrm>
            <a:off x="381600" y="1600008"/>
            <a:ext cx="8229600" cy="5054792"/>
          </a:xfrm>
        </p:spPr>
        <p:txBody>
          <a:bodyPr>
            <a:normAutofit fontScale="85000" lnSpcReduction="20000"/>
          </a:bodyPr>
          <a:lstStyle/>
          <a:p>
            <a:r>
              <a:rPr lang="en-US" dirty="0"/>
              <a:t>Threads are an important structural mechanism for programmatic expression of concurrency</a:t>
            </a:r>
          </a:p>
          <a:p>
            <a:pPr lvl="1"/>
            <a:r>
              <a:rPr lang="en-US" dirty="0"/>
              <a:t>Easier to write an application using multiple threads (i.e. compared with using multiple processes)</a:t>
            </a:r>
          </a:p>
          <a:p>
            <a:pPr lvl="1"/>
            <a:r>
              <a:rPr lang="en-US" dirty="0"/>
              <a:t>Threads can be implemented on top of a systems process model</a:t>
            </a:r>
          </a:p>
          <a:p>
            <a:r>
              <a:rPr lang="en-US" dirty="0"/>
              <a:t>There are many different realizations of threads</a:t>
            </a:r>
          </a:p>
          <a:p>
            <a:pPr lvl="1"/>
            <a:r>
              <a:rPr lang="en-US" dirty="0"/>
              <a:t>Our course will focus on POSIX threads (</a:t>
            </a:r>
            <a:r>
              <a:rPr lang="en-US" sz="2600" dirty="0" err="1">
                <a:latin typeface="IBM Plex Mono" panose="020B0509050000000000" pitchFamily="49" charset="77"/>
              </a:rPr>
              <a:t>pthreads</a:t>
            </a:r>
            <a:r>
              <a:rPr lang="en-US" dirty="0"/>
              <a:t>)</a:t>
            </a:r>
          </a:p>
          <a:p>
            <a:pPr lvl="1"/>
            <a:r>
              <a:rPr lang="en-US" dirty="0"/>
              <a:t>Different models represented different relationships between user-level threads and kernel-level threads</a:t>
            </a:r>
          </a:p>
          <a:p>
            <a:r>
              <a:rPr lang="en-US" dirty="0"/>
              <a:t>Creating threads is (oddly enough) the easy part!</a:t>
            </a:r>
          </a:p>
          <a:p>
            <a:pPr lvl="1"/>
            <a:r>
              <a:rPr lang="en-US" b="1" dirty="0"/>
              <a:t>Ensuring threads collaborate together in safe ways is the hard part.</a:t>
            </a:r>
          </a:p>
          <a:p>
            <a:pPr lvl="1"/>
            <a:r>
              <a:rPr lang="en-US" dirty="0"/>
              <a:t>We look next at this hard part...</a:t>
            </a:r>
          </a:p>
          <a:p>
            <a:pPr lvl="1"/>
            <a:endParaRPr lang="en-US" dirty="0"/>
          </a:p>
        </p:txBody>
      </p:sp>
    </p:spTree>
    <p:extLst>
      <p:ext uri="{BB962C8B-B14F-4D97-AF65-F5344CB8AC3E}">
        <p14:creationId xmlns:p14="http://schemas.microsoft.com/office/powerpoint/2010/main" val="215060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vs. Thread</a:t>
            </a:r>
          </a:p>
        </p:txBody>
      </p:sp>
      <p:sp>
        <p:nvSpPr>
          <p:cNvPr id="3" name="Content Placeholder 2"/>
          <p:cNvSpPr>
            <a:spLocks noGrp="1"/>
          </p:cNvSpPr>
          <p:nvPr>
            <p:ph idx="1"/>
          </p:nvPr>
        </p:nvSpPr>
        <p:spPr/>
        <p:txBody>
          <a:bodyPr>
            <a:normAutofit fontScale="77500" lnSpcReduction="20000"/>
          </a:bodyPr>
          <a:lstStyle/>
          <a:p>
            <a:r>
              <a:rPr lang="en-US" dirty="0"/>
              <a:t>Processes have </a:t>
            </a:r>
            <a:r>
              <a:rPr lang="en-US" b="1" dirty="0"/>
              <a:t>separate address spaces</a:t>
            </a:r>
          </a:p>
          <a:p>
            <a:pPr lvl="1"/>
            <a:r>
              <a:rPr lang="en-US" dirty="0"/>
              <a:t>Enforced by OS</a:t>
            </a:r>
          </a:p>
          <a:p>
            <a:pPr lvl="1"/>
            <a:r>
              <a:rPr lang="en-US" i="1" dirty="0">
                <a:solidFill>
                  <a:srgbClr val="0000FF"/>
                </a:solidFill>
              </a:rPr>
              <a:t>Sharing memory amongst processes requires OS intervention </a:t>
            </a:r>
            <a:r>
              <a:rPr lang="en-US" dirty="0"/>
              <a:t>(i.e., somewhat complex and expensive in time/CPU cycles)</a:t>
            </a:r>
          </a:p>
          <a:p>
            <a:r>
              <a:rPr lang="en-US" dirty="0"/>
              <a:t>Threads exist </a:t>
            </a:r>
            <a:r>
              <a:rPr lang="en-US" b="1" dirty="0"/>
              <a:t>within </a:t>
            </a:r>
            <a:r>
              <a:rPr lang="en-US" dirty="0"/>
              <a:t>a process</a:t>
            </a:r>
          </a:p>
          <a:p>
            <a:pPr lvl="1"/>
            <a:r>
              <a:rPr lang="en-US" dirty="0"/>
              <a:t>A process may have </a:t>
            </a:r>
            <a:r>
              <a:rPr lang="en-US" b="1" dirty="0"/>
              <a:t>one or many threads</a:t>
            </a:r>
          </a:p>
          <a:p>
            <a:pPr lvl="1"/>
            <a:r>
              <a:rPr lang="en-US" dirty="0"/>
              <a:t>Each of these threads </a:t>
            </a:r>
            <a:r>
              <a:rPr lang="en-US" b="1" dirty="0"/>
              <a:t>shares the same address space</a:t>
            </a:r>
          </a:p>
          <a:p>
            <a:pPr lvl="1"/>
            <a:r>
              <a:rPr lang="en-US" dirty="0"/>
              <a:t>That is, </a:t>
            </a:r>
            <a:r>
              <a:rPr lang="en-US" i="1" dirty="0">
                <a:solidFill>
                  <a:srgbClr val="0000FF"/>
                </a:solidFill>
              </a:rPr>
              <a:t>these threads by default share memory of their host process...</a:t>
            </a:r>
          </a:p>
          <a:p>
            <a:pPr lvl="1"/>
            <a:r>
              <a:rPr lang="en-US" dirty="0"/>
              <a:t>... </a:t>
            </a:r>
            <a:r>
              <a:rPr lang="en-US" b="1" dirty="0"/>
              <a:t>and this sharing does not require the involvement of the kernel!</a:t>
            </a:r>
          </a:p>
          <a:p>
            <a:pPr lvl="1"/>
            <a:r>
              <a:rPr lang="en-US" dirty="0"/>
              <a:t>For threads this semester, we'll focus on POSIX threads (</a:t>
            </a:r>
            <a:r>
              <a:rPr lang="en-US" sz="2600" dirty="0" err="1">
                <a:latin typeface="IBM Plex Mono" panose="020B0509050000000000" pitchFamily="49" charset="77"/>
              </a:rPr>
              <a:t>pthreads</a:t>
            </a:r>
            <a:r>
              <a:rPr lang="en-US" dirty="0"/>
              <a:t>).</a:t>
            </a:r>
          </a:p>
          <a:p>
            <a:pPr lvl="1"/>
            <a:endParaRPr lang="en-US" dirty="0"/>
          </a:p>
        </p:txBody>
      </p:sp>
    </p:spTree>
    <p:extLst>
      <p:ext uri="{BB962C8B-B14F-4D97-AF65-F5344CB8AC3E}">
        <p14:creationId xmlns:p14="http://schemas.microsoft.com/office/powerpoint/2010/main" val="14964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2914-B545-F14F-FB60-34A7DE84E9DA}"/>
              </a:ext>
            </a:extLst>
          </p:cNvPr>
          <p:cNvSpPr>
            <a:spLocks noGrp="1"/>
          </p:cNvSpPr>
          <p:nvPr>
            <p:ph type="title"/>
          </p:nvPr>
        </p:nvSpPr>
        <p:spPr/>
        <p:txBody>
          <a:bodyPr/>
          <a:lstStyle/>
          <a:p>
            <a:r>
              <a:rPr lang="en-US" dirty="0"/>
              <a:t>Benefits of Using Threads</a:t>
            </a:r>
          </a:p>
        </p:txBody>
      </p:sp>
      <p:sp>
        <p:nvSpPr>
          <p:cNvPr id="3" name="Content Placeholder 2">
            <a:extLst>
              <a:ext uri="{FF2B5EF4-FFF2-40B4-BE49-F238E27FC236}">
                <a16:creationId xmlns:a16="http://schemas.microsoft.com/office/drawing/2014/main" id="{2B705C87-DB0D-8DCB-5670-97ADF004F1BD}"/>
              </a:ext>
            </a:extLst>
          </p:cNvPr>
          <p:cNvSpPr>
            <a:spLocks noGrp="1"/>
          </p:cNvSpPr>
          <p:nvPr>
            <p:ph idx="1"/>
          </p:nvPr>
        </p:nvSpPr>
        <p:spPr/>
        <p:txBody>
          <a:bodyPr/>
          <a:lstStyle/>
          <a:p>
            <a:r>
              <a:rPr lang="en-US" sz="2600" dirty="0"/>
              <a:t>Using threads is a natural way to achieve concurrency in programming</a:t>
            </a:r>
          </a:p>
          <a:p>
            <a:r>
              <a:rPr lang="en-US" sz="2600" dirty="0"/>
              <a:t>Threads enable us to take advantage of multiprocessor systems,…</a:t>
            </a:r>
          </a:p>
          <a:p>
            <a:pPr lvl="1"/>
            <a:r>
              <a:rPr lang="en-US" sz="2600" dirty="0"/>
              <a:t> but they are just as useful on uniprocessor systems</a:t>
            </a:r>
          </a:p>
          <a:p>
            <a:r>
              <a:rPr lang="en-US" sz="2600" dirty="0"/>
              <a:t>In many cases, a multithreaded solution is easier to </a:t>
            </a:r>
            <a:r>
              <a:rPr lang="en-US" sz="2600" dirty="0">
                <a:solidFill>
                  <a:srgbClr val="0000FF"/>
                </a:solidFill>
              </a:rPr>
              <a:t>develop</a:t>
            </a:r>
            <a:r>
              <a:rPr lang="en-US" sz="2600" dirty="0"/>
              <a:t>, </a:t>
            </a:r>
            <a:r>
              <a:rPr lang="en-US" sz="2600" dirty="0">
                <a:solidFill>
                  <a:srgbClr val="FFC000"/>
                </a:solidFill>
              </a:rPr>
              <a:t>understand</a:t>
            </a:r>
            <a:r>
              <a:rPr lang="en-US" sz="2600" dirty="0"/>
              <a:t>, and </a:t>
            </a:r>
            <a:r>
              <a:rPr lang="en-US" sz="2600" dirty="0">
                <a:solidFill>
                  <a:srgbClr val="FF0000"/>
                </a:solidFill>
              </a:rPr>
              <a:t>debug</a:t>
            </a:r>
            <a:r>
              <a:rPr lang="en-US" sz="2600" dirty="0"/>
              <a:t> than its single-threaded counterpart</a:t>
            </a:r>
          </a:p>
          <a:p>
            <a:r>
              <a:rPr lang="en-US" sz="2600" dirty="0"/>
              <a:t>By allowing multiple tasks to run concurrently, threads improve program responsiveness and resource utilization</a:t>
            </a:r>
          </a:p>
          <a:p>
            <a:endParaRPr lang="en-US" dirty="0"/>
          </a:p>
        </p:txBody>
      </p:sp>
    </p:spTree>
    <p:extLst>
      <p:ext uri="{BB962C8B-B14F-4D97-AF65-F5344CB8AC3E}">
        <p14:creationId xmlns:p14="http://schemas.microsoft.com/office/powerpoint/2010/main" val="172480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Motivation...</a:t>
            </a:r>
          </a:p>
        </p:txBody>
      </p:sp>
      <p:sp>
        <p:nvSpPr>
          <p:cNvPr id="5" name="Rectangle 5"/>
          <p:cNvSpPr txBox="1">
            <a:spLocks noChangeArrowheads="1"/>
          </p:cNvSpPr>
          <p:nvPr/>
        </p:nvSpPr>
        <p:spPr bwMode="auto">
          <a:xfrm>
            <a:off x="381600" y="3810000"/>
            <a:ext cx="8229600" cy="2590800"/>
          </a:xfrm>
          <a:prstGeom prst="rect">
            <a:avLst/>
          </a:prstGeom>
          <a:noFill/>
          <a:ln w="9525">
            <a:noFill/>
            <a:miter lim="800000"/>
            <a:headEnd/>
            <a:tailEnd/>
          </a:ln>
        </p:spPr>
        <p:txBody>
          <a:bodyPr vert="horz" wrap="square" lIns="91420" tIns="45711" rIns="91420" bIns="45711" numCol="1" anchor="t" anchorCtr="0" compatLnSpc="1">
            <a:prstTxWarp prst="textNoShape">
              <a:avLst/>
            </a:prstTxWarp>
            <a:normAutofit/>
          </a:bodyPr>
          <a:lstStyle/>
          <a:p>
            <a:pPr marL="342725" marR="0" lvl="0" indent="-342725" algn="l" defTabSz="914414" rtl="0" eaLnBrk="1" fontAlgn="base" latinLnBrk="0" hangingPunct="1">
              <a:lnSpc>
                <a:spcPct val="100000"/>
              </a:lnSpc>
              <a:spcBef>
                <a:spcPct val="20000"/>
              </a:spcBef>
              <a:spcAft>
                <a:spcPct val="0"/>
              </a:spcAft>
              <a:buClrTx/>
              <a:buSzTx/>
              <a:buFontTx/>
              <a:buChar char="•"/>
              <a:tabLst/>
              <a:defRPr/>
            </a:pPr>
            <a:r>
              <a:rPr kumimoji="0" lang="en-US" sz="3200" b="1" i="0" u="none" strike="noStrike" kern="0" cap="none" spc="0" normalizeH="0" baseline="0" noProof="0" dirty="0">
                <a:ln>
                  <a:noFill/>
                </a:ln>
                <a:solidFill>
                  <a:schemeClr val="tx1"/>
                </a:solidFill>
                <a:effectLst/>
                <a:uLnTx/>
                <a:uFillTx/>
                <a:latin typeface="Cambria" panose="02040503050406030204" pitchFamily="18" charset="0"/>
                <a:ea typeface="ＭＳ Ｐゴシック" pitchFamily="-110" charset="-128"/>
                <a:cs typeface="Museo Sans 300"/>
              </a:rPr>
              <a:t>Server application</a:t>
            </a:r>
          </a:p>
          <a:p>
            <a:pPr marL="799925" lvl="1" indent="-342725" defTabSz="914414" eaLnBrk="1" hangingPunct="1">
              <a:spcBef>
                <a:spcPct val="20000"/>
              </a:spcBef>
              <a:buFontTx/>
              <a:buChar char="•"/>
            </a:pPr>
            <a:r>
              <a:rPr lang="en-US" sz="3200" kern="0" noProof="0" dirty="0">
                <a:latin typeface="Cambria" panose="02040503050406030204" pitchFamily="18" charset="0"/>
                <a:ea typeface="ＭＳ Ｐゴシック" pitchFamily="-110" charset="-128"/>
                <a:cs typeface="Museo Sans 300"/>
              </a:rPr>
              <a:t>Example: </a:t>
            </a:r>
            <a:r>
              <a:rPr lang="en-US" sz="3200" b="1" kern="0" noProof="0" dirty="0">
                <a:latin typeface="Cambria" panose="02040503050406030204" pitchFamily="18" charset="0"/>
                <a:ea typeface="ＭＳ Ｐゴシック" pitchFamily="-110" charset="-128"/>
                <a:cs typeface="Museo Sans 700"/>
              </a:rPr>
              <a:t>remote login server</a:t>
            </a:r>
          </a:p>
          <a:p>
            <a:pPr marL="799925" lvl="1" indent="-342725" defTabSz="914414" eaLnBrk="1" hangingPunct="1">
              <a:spcBef>
                <a:spcPct val="20000"/>
              </a:spcBef>
              <a:buFontTx/>
              <a:buChar char="•"/>
            </a:pPr>
            <a:r>
              <a:rPr lang="en-US" sz="3200" kern="0" noProof="0" dirty="0">
                <a:latin typeface="Cambria" panose="02040503050406030204" pitchFamily="18" charset="0"/>
                <a:ea typeface="ＭＳ Ｐゴシック" pitchFamily="-110" charset="-128"/>
                <a:cs typeface="Museo Sans 300"/>
              </a:rPr>
              <a:t>Other examples: web server; database server</a:t>
            </a:r>
            <a:endParaRPr kumimoji="0" lang="en-US" sz="3200" b="0" i="0" u="none" strike="noStrike" kern="0" cap="none" spc="0" normalizeH="0" baseline="0" noProof="0" dirty="0">
              <a:ln>
                <a:noFill/>
              </a:ln>
              <a:solidFill>
                <a:schemeClr val="tx1"/>
              </a:solidFill>
              <a:effectLst/>
              <a:uLnTx/>
              <a:uFillTx/>
              <a:latin typeface="Cambria" panose="02040503050406030204" pitchFamily="18" charset="0"/>
              <a:ea typeface="ＭＳ Ｐゴシック" pitchFamily="-110" charset="-128"/>
              <a:cs typeface="Museo Sans 300"/>
            </a:endParaRPr>
          </a:p>
        </p:txBody>
      </p:sp>
      <p:pic>
        <p:nvPicPr>
          <p:cNvPr id="2" name="Picture 1" descr="laptop_ima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76400"/>
            <a:ext cx="1625600" cy="914400"/>
          </a:xfrm>
          <a:prstGeom prst="rect">
            <a:avLst/>
          </a:prstGeom>
        </p:spPr>
      </p:pic>
      <p:pic>
        <p:nvPicPr>
          <p:cNvPr id="3" name="Picture 2" descr="server_imag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981200"/>
            <a:ext cx="2667000" cy="1293947"/>
          </a:xfrm>
          <a:prstGeom prst="rect">
            <a:avLst/>
          </a:prstGeom>
        </p:spPr>
      </p:pic>
      <p:pic>
        <p:nvPicPr>
          <p:cNvPr id="7" name="Picture 6" descr="laptop_ima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895600"/>
            <a:ext cx="1625600" cy="914400"/>
          </a:xfrm>
          <a:prstGeom prst="rect">
            <a:avLst/>
          </a:prstGeom>
        </p:spPr>
      </p:pic>
      <p:pic>
        <p:nvPicPr>
          <p:cNvPr id="8" name="Picture 7" descr="laptop_ima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3657600"/>
            <a:ext cx="1625600" cy="914400"/>
          </a:xfrm>
          <a:prstGeom prst="rect">
            <a:avLst/>
          </a:prstGeom>
        </p:spPr>
      </p:pic>
      <p:pic>
        <p:nvPicPr>
          <p:cNvPr id="9" name="Picture 8" descr="laptop_ima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524000"/>
            <a:ext cx="1625600" cy="914400"/>
          </a:xfrm>
          <a:prstGeom prst="rect">
            <a:avLst/>
          </a:prstGeom>
        </p:spPr>
      </p:pic>
      <p:cxnSp>
        <p:nvCxnSpPr>
          <p:cNvPr id="6" name="Straight Connector 5"/>
          <p:cNvCxnSpPr/>
          <p:nvPr/>
        </p:nvCxnSpPr>
        <p:spPr bwMode="auto">
          <a:xfrm>
            <a:off x="5029200" y="2286000"/>
            <a:ext cx="4572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667000" y="2438400"/>
            <a:ext cx="2590800"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V="1">
            <a:off x="3352800" y="3200400"/>
            <a:ext cx="19812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H="1" flipV="1">
            <a:off x="7086600" y="3352800"/>
            <a:ext cx="53340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82770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99E80D-2B34-CE48-A994-8C2A899BD2BB}"/>
              </a:ext>
            </a:extLst>
          </p:cNvPr>
          <p:cNvSpPr/>
          <p:nvPr/>
        </p:nvSpPr>
        <p:spPr bwMode="auto">
          <a:xfrm>
            <a:off x="0" y="0"/>
            <a:ext cx="9144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pic>
        <p:nvPicPr>
          <p:cNvPr id="5" name="Picture 4">
            <a:extLst>
              <a:ext uri="{FF2B5EF4-FFF2-40B4-BE49-F238E27FC236}">
                <a16:creationId xmlns:a16="http://schemas.microsoft.com/office/drawing/2014/main" id="{3781544F-E4E8-904E-AE60-8AC4F961F7C6}"/>
              </a:ext>
            </a:extLst>
          </p:cNvPr>
          <p:cNvPicPr>
            <a:picLocks noChangeAspect="1"/>
          </p:cNvPicPr>
          <p:nvPr/>
        </p:nvPicPr>
        <p:blipFill>
          <a:blip r:embed="rId3"/>
          <a:stretch>
            <a:fillRect/>
          </a:stretch>
        </p:blipFill>
        <p:spPr>
          <a:xfrm>
            <a:off x="374650" y="2278113"/>
            <a:ext cx="8394700" cy="2301773"/>
          </a:xfrm>
          <a:prstGeom prst="rect">
            <a:avLst/>
          </a:prstGeom>
        </p:spPr>
      </p:pic>
      <p:sp>
        <p:nvSpPr>
          <p:cNvPr id="6" name="Down Arrow 5">
            <a:extLst>
              <a:ext uri="{FF2B5EF4-FFF2-40B4-BE49-F238E27FC236}">
                <a16:creationId xmlns:a16="http://schemas.microsoft.com/office/drawing/2014/main" id="{00BED1AE-9F9C-0A43-99D2-A209EC483D49}"/>
              </a:ext>
            </a:extLst>
          </p:cNvPr>
          <p:cNvSpPr/>
          <p:nvPr/>
        </p:nvSpPr>
        <p:spPr bwMode="auto">
          <a:xfrm rot="2043251">
            <a:off x="4492674" y="2289387"/>
            <a:ext cx="787400" cy="914400"/>
          </a:xfrm>
          <a:prstGeom prst="down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8" name="TextBox 7">
            <a:extLst>
              <a:ext uri="{FF2B5EF4-FFF2-40B4-BE49-F238E27FC236}">
                <a16:creationId xmlns:a16="http://schemas.microsoft.com/office/drawing/2014/main" id="{37EBDC01-C5EA-3649-B6A4-58F0CA441623}"/>
              </a:ext>
            </a:extLst>
          </p:cNvPr>
          <p:cNvSpPr txBox="1"/>
          <p:nvPr/>
        </p:nvSpPr>
        <p:spPr>
          <a:xfrm>
            <a:off x="4572000" y="880994"/>
            <a:ext cx="3238500" cy="738664"/>
          </a:xfrm>
          <a:prstGeom prst="rect">
            <a:avLst/>
          </a:prstGeom>
          <a:solidFill>
            <a:srgbClr val="92D050"/>
          </a:solidFill>
        </p:spPr>
        <p:txBody>
          <a:bodyPr wrap="square" rtlCol="0">
            <a:spAutoFit/>
          </a:bodyPr>
          <a:lstStyle/>
          <a:p>
            <a:r>
              <a:rPr lang="en-US" sz="1400" dirty="0">
                <a:latin typeface="IBM Plex Mono" panose="020B0509050000000000" pitchFamily="49" charset="77"/>
              </a:rPr>
              <a:t>(A) Incoming messages from remote machine for server processing </a:t>
            </a:r>
            <a:r>
              <a:rPr lang="en-US" sz="1400" b="1" dirty="0">
                <a:latin typeface="IBM Plex Mono" panose="020B0509050000000000" pitchFamily="49" charset="77"/>
              </a:rPr>
              <a:t>arrive here</a:t>
            </a:r>
          </a:p>
        </p:txBody>
      </p:sp>
      <p:sp>
        <p:nvSpPr>
          <p:cNvPr id="10" name="Down Arrow 9">
            <a:extLst>
              <a:ext uri="{FF2B5EF4-FFF2-40B4-BE49-F238E27FC236}">
                <a16:creationId xmlns:a16="http://schemas.microsoft.com/office/drawing/2014/main" id="{EBA9E19C-2FEF-6B45-A1FF-74B912C23BED}"/>
              </a:ext>
            </a:extLst>
          </p:cNvPr>
          <p:cNvSpPr/>
          <p:nvPr/>
        </p:nvSpPr>
        <p:spPr bwMode="auto">
          <a:xfrm rot="19958767">
            <a:off x="2163943" y="2289386"/>
            <a:ext cx="787400" cy="9144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23886F88-7F73-6C4F-9235-4526BE6B4182}"/>
              </a:ext>
            </a:extLst>
          </p:cNvPr>
          <p:cNvSpPr txBox="1"/>
          <p:nvPr/>
        </p:nvSpPr>
        <p:spPr>
          <a:xfrm>
            <a:off x="525869" y="946180"/>
            <a:ext cx="3238500" cy="738664"/>
          </a:xfrm>
          <a:prstGeom prst="rect">
            <a:avLst/>
          </a:prstGeom>
          <a:solidFill>
            <a:srgbClr val="FF0000"/>
          </a:solidFill>
        </p:spPr>
        <p:txBody>
          <a:bodyPr wrap="square" rtlCol="0">
            <a:spAutoFit/>
          </a:bodyPr>
          <a:lstStyle/>
          <a:p>
            <a:r>
              <a:rPr lang="en-US" sz="1400" dirty="0">
                <a:solidFill>
                  <a:schemeClr val="bg1"/>
                </a:solidFill>
                <a:latin typeface="IBM Plex Mono" panose="020B0509050000000000" pitchFamily="49" charset="77"/>
              </a:rPr>
              <a:t>(B) Requests intended for server processing </a:t>
            </a:r>
            <a:r>
              <a:rPr lang="en-US" sz="1400" b="1" dirty="0">
                <a:solidFill>
                  <a:schemeClr val="bg1"/>
                </a:solidFill>
                <a:latin typeface="IBM Plex Mono" panose="020B0509050000000000" pitchFamily="49" charset="77"/>
              </a:rPr>
              <a:t>are sent out here</a:t>
            </a:r>
            <a:r>
              <a:rPr lang="en-US" sz="1400" dirty="0">
                <a:solidFill>
                  <a:schemeClr val="bg1"/>
                </a:solidFill>
                <a:latin typeface="IBM Plex Mono" panose="020B0509050000000000" pitchFamily="49" charset="77"/>
              </a:rPr>
              <a:t>.</a:t>
            </a:r>
            <a:endParaRPr lang="en-US" sz="1400" b="1" dirty="0">
              <a:solidFill>
                <a:schemeClr val="bg1"/>
              </a:solidFill>
              <a:latin typeface="IBM Plex Mono" panose="020B0509050000000000" pitchFamily="49" charset="77"/>
            </a:endParaRPr>
          </a:p>
        </p:txBody>
      </p:sp>
      <p:sp>
        <p:nvSpPr>
          <p:cNvPr id="12" name="Down Arrow 11">
            <a:extLst>
              <a:ext uri="{FF2B5EF4-FFF2-40B4-BE49-F238E27FC236}">
                <a16:creationId xmlns:a16="http://schemas.microsoft.com/office/drawing/2014/main" id="{29FCE06B-9323-7944-83A1-3AA16C440F4A}"/>
              </a:ext>
            </a:extLst>
          </p:cNvPr>
          <p:cNvSpPr/>
          <p:nvPr/>
        </p:nvSpPr>
        <p:spPr bwMode="auto">
          <a:xfrm rot="12230433">
            <a:off x="2123774" y="4065563"/>
            <a:ext cx="787400" cy="9144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13" name="TextBox 12">
            <a:extLst>
              <a:ext uri="{FF2B5EF4-FFF2-40B4-BE49-F238E27FC236}">
                <a16:creationId xmlns:a16="http://schemas.microsoft.com/office/drawing/2014/main" id="{2B28F0E4-6727-924E-A8E2-FA4F8E3AFC33}"/>
              </a:ext>
            </a:extLst>
          </p:cNvPr>
          <p:cNvSpPr txBox="1"/>
          <p:nvPr/>
        </p:nvSpPr>
        <p:spPr>
          <a:xfrm>
            <a:off x="548243" y="5368051"/>
            <a:ext cx="3238500" cy="738664"/>
          </a:xfrm>
          <a:prstGeom prst="rect">
            <a:avLst/>
          </a:prstGeom>
          <a:solidFill>
            <a:srgbClr val="FF0000"/>
          </a:solidFill>
        </p:spPr>
        <p:txBody>
          <a:bodyPr wrap="square" rtlCol="0">
            <a:spAutoFit/>
          </a:bodyPr>
          <a:lstStyle/>
          <a:p>
            <a:r>
              <a:rPr lang="en-US" sz="1400" dirty="0">
                <a:solidFill>
                  <a:schemeClr val="bg1"/>
                </a:solidFill>
                <a:latin typeface="IBM Plex Mono" panose="020B0509050000000000" pitchFamily="49" charset="77"/>
              </a:rPr>
              <a:t>(C) Results produced by server processing </a:t>
            </a:r>
            <a:r>
              <a:rPr lang="en-US" sz="1400" b="1" dirty="0">
                <a:solidFill>
                  <a:schemeClr val="bg1"/>
                </a:solidFill>
                <a:latin typeface="IBM Plex Mono" panose="020B0509050000000000" pitchFamily="49" charset="77"/>
              </a:rPr>
              <a:t>are sent out here</a:t>
            </a:r>
            <a:r>
              <a:rPr lang="en-US" sz="1400" dirty="0">
                <a:solidFill>
                  <a:schemeClr val="bg1"/>
                </a:solidFill>
                <a:latin typeface="IBM Plex Mono" panose="020B0509050000000000" pitchFamily="49" charset="77"/>
              </a:rPr>
              <a:t>.</a:t>
            </a:r>
            <a:endParaRPr lang="en-US" sz="1400" b="1" dirty="0">
              <a:solidFill>
                <a:schemeClr val="bg1"/>
              </a:solidFill>
              <a:latin typeface="IBM Plex Mono" panose="020B0509050000000000" pitchFamily="49" charset="77"/>
            </a:endParaRPr>
          </a:p>
        </p:txBody>
      </p:sp>
      <p:sp>
        <p:nvSpPr>
          <p:cNvPr id="14" name="Down Arrow 13">
            <a:extLst>
              <a:ext uri="{FF2B5EF4-FFF2-40B4-BE49-F238E27FC236}">
                <a16:creationId xmlns:a16="http://schemas.microsoft.com/office/drawing/2014/main" id="{170AD9F7-A4E3-0749-BE97-603071F4B160}"/>
              </a:ext>
            </a:extLst>
          </p:cNvPr>
          <p:cNvSpPr/>
          <p:nvPr/>
        </p:nvSpPr>
        <p:spPr bwMode="auto">
          <a:xfrm rot="8916411">
            <a:off x="4500652" y="4023797"/>
            <a:ext cx="787400" cy="914400"/>
          </a:xfrm>
          <a:prstGeom prst="down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A9406A19-E7E6-744F-B2D6-4D974C08A24E}"/>
              </a:ext>
            </a:extLst>
          </p:cNvPr>
          <p:cNvSpPr txBox="1"/>
          <p:nvPr/>
        </p:nvSpPr>
        <p:spPr>
          <a:xfrm>
            <a:off x="4838700" y="5334104"/>
            <a:ext cx="3746500" cy="738664"/>
          </a:xfrm>
          <a:prstGeom prst="rect">
            <a:avLst/>
          </a:prstGeom>
          <a:solidFill>
            <a:srgbClr val="92D050"/>
          </a:solidFill>
        </p:spPr>
        <p:txBody>
          <a:bodyPr wrap="square" rtlCol="0">
            <a:spAutoFit/>
          </a:bodyPr>
          <a:lstStyle/>
          <a:p>
            <a:r>
              <a:rPr lang="en-US" sz="1400" dirty="0">
                <a:latin typeface="IBM Plex Mono" panose="020B0509050000000000" pitchFamily="49" charset="77"/>
              </a:rPr>
              <a:t>(D) Outgoing messages containing the results from server processing </a:t>
            </a:r>
            <a:r>
              <a:rPr lang="en-US" sz="1400" b="1" dirty="0">
                <a:latin typeface="IBM Plex Mono" panose="020B0509050000000000" pitchFamily="49" charset="77"/>
              </a:rPr>
              <a:t>are sent out here.</a:t>
            </a:r>
          </a:p>
        </p:txBody>
      </p:sp>
      <p:sp>
        <p:nvSpPr>
          <p:cNvPr id="16" name="TextBox 15">
            <a:extLst>
              <a:ext uri="{FF2B5EF4-FFF2-40B4-BE49-F238E27FC236}">
                <a16:creationId xmlns:a16="http://schemas.microsoft.com/office/drawing/2014/main" id="{8A990AF8-57DA-A749-A935-C6E57C7B088A}"/>
              </a:ext>
            </a:extLst>
          </p:cNvPr>
          <p:cNvSpPr txBox="1"/>
          <p:nvPr/>
        </p:nvSpPr>
        <p:spPr>
          <a:xfrm>
            <a:off x="1272276" y="89806"/>
            <a:ext cx="7770258" cy="523220"/>
          </a:xfrm>
          <a:prstGeom prst="rect">
            <a:avLst/>
          </a:prstGeom>
          <a:solidFill>
            <a:srgbClr val="00B0F0"/>
          </a:solidFill>
        </p:spPr>
        <p:txBody>
          <a:bodyPr wrap="square" rtlCol="0">
            <a:spAutoFit/>
          </a:bodyPr>
          <a:lstStyle/>
          <a:p>
            <a:r>
              <a:rPr lang="en-US" sz="1400" dirty="0">
                <a:solidFill>
                  <a:schemeClr val="bg1"/>
                </a:solidFill>
                <a:latin typeface="IBM Plex Mono" panose="020B0509050000000000" pitchFamily="49" charset="77"/>
              </a:rPr>
              <a:t>Describing action from the point of view of the </a:t>
            </a:r>
            <a:r>
              <a:rPr lang="en-US" sz="1400" b="1" dirty="0">
                <a:solidFill>
                  <a:schemeClr val="bg1"/>
                </a:solidFill>
                <a:latin typeface="IBM Plex Mono" panose="020B0509050000000000" pitchFamily="49" charset="77"/>
              </a:rPr>
              <a:t>remote login process. </a:t>
            </a:r>
            <a:r>
              <a:rPr lang="en-US" sz="1400" dirty="0">
                <a:solidFill>
                  <a:schemeClr val="bg1"/>
                </a:solidFill>
                <a:latin typeface="IBM Plex Mono" panose="020B0509050000000000" pitchFamily="49" charset="77"/>
              </a:rPr>
              <a:t>The names of the ports are are from the point of view of this process.</a:t>
            </a:r>
            <a:endParaRPr lang="en-US" sz="1400" b="1" dirty="0">
              <a:solidFill>
                <a:schemeClr val="bg1"/>
              </a:solidFill>
              <a:latin typeface="IBM Plex Mono" panose="020B0509050000000000" pitchFamily="49" charset="77"/>
            </a:endParaRPr>
          </a:p>
        </p:txBody>
      </p:sp>
    </p:spTree>
    <p:extLst>
      <p:ext uri="{BB962C8B-B14F-4D97-AF65-F5344CB8AC3E}">
        <p14:creationId xmlns:p14="http://schemas.microsoft.com/office/powerpoint/2010/main" val="304020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7DC0E9-7CD0-6C4C-98E1-9BAB9AB359AA}"/>
              </a:ext>
            </a:extLst>
          </p:cNvPr>
          <p:cNvSpPr/>
          <p:nvPr/>
        </p:nvSpPr>
        <p:spPr bwMode="auto">
          <a:xfrm>
            <a:off x="0" y="5740400"/>
            <a:ext cx="9144000" cy="1117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sng" strike="noStrike" cap="none" normalizeH="0" baseline="0">
              <a:ln>
                <a:noFill/>
              </a:ln>
              <a:solidFill>
                <a:schemeClr val="tx1"/>
              </a:solidFill>
              <a:effectLst/>
              <a:latin typeface="Arial" charset="0"/>
            </a:endParaRPr>
          </a:p>
        </p:txBody>
      </p:sp>
      <p:sp>
        <p:nvSpPr>
          <p:cNvPr id="2" name="Title 1">
            <a:extLst>
              <a:ext uri="{FF2B5EF4-FFF2-40B4-BE49-F238E27FC236}">
                <a16:creationId xmlns:a16="http://schemas.microsoft.com/office/drawing/2014/main" id="{F782EACC-CD96-4846-B565-D85D0EB2CE46}"/>
              </a:ext>
            </a:extLst>
          </p:cNvPr>
          <p:cNvSpPr>
            <a:spLocks noGrp="1"/>
          </p:cNvSpPr>
          <p:nvPr>
            <p:ph type="title"/>
          </p:nvPr>
        </p:nvSpPr>
        <p:spPr/>
        <p:txBody>
          <a:bodyPr/>
          <a:lstStyle/>
          <a:p>
            <a:r>
              <a:rPr lang="en-US" dirty="0"/>
              <a:t>Purpose of a remote login server </a:t>
            </a:r>
          </a:p>
        </p:txBody>
      </p:sp>
      <p:sp>
        <p:nvSpPr>
          <p:cNvPr id="3" name="Content Placeholder 2">
            <a:extLst>
              <a:ext uri="{FF2B5EF4-FFF2-40B4-BE49-F238E27FC236}">
                <a16:creationId xmlns:a16="http://schemas.microsoft.com/office/drawing/2014/main" id="{43A047CC-D16C-8D47-8EC5-8168035C39D7}"/>
              </a:ext>
            </a:extLst>
          </p:cNvPr>
          <p:cNvSpPr>
            <a:spLocks noGrp="1"/>
          </p:cNvSpPr>
          <p:nvPr>
            <p:ph idx="1"/>
          </p:nvPr>
        </p:nvSpPr>
        <p:spPr>
          <a:xfrm>
            <a:off x="381600" y="1600008"/>
            <a:ext cx="8229600" cy="5257992"/>
          </a:xfrm>
        </p:spPr>
        <p:txBody>
          <a:bodyPr>
            <a:normAutofit fontScale="70000" lnSpcReduction="20000"/>
          </a:bodyPr>
          <a:lstStyle/>
          <a:p>
            <a:r>
              <a:rPr lang="en-US" dirty="0"/>
              <a:t>This server (or </a:t>
            </a:r>
            <a:r>
              <a:rPr lang="en-US" i="1" dirty="0"/>
              <a:t>daemon</a:t>
            </a:r>
            <a:r>
              <a:rPr lang="en-US" dirty="0"/>
              <a:t>) acts as the go-between:</a:t>
            </a:r>
          </a:p>
          <a:p>
            <a:pPr lvl="1"/>
            <a:r>
              <a:rPr lang="en-US" dirty="0"/>
              <a:t>the computer outside the server machine, and ...</a:t>
            </a:r>
          </a:p>
          <a:p>
            <a:pPr lvl="1"/>
            <a:r>
              <a:rPr lang="en-US" dirty="0"/>
              <a:t>the processes within the server machine</a:t>
            </a:r>
          </a:p>
          <a:p>
            <a:r>
              <a:rPr lang="en-US" dirty="0"/>
              <a:t>Remote-login server </a:t>
            </a:r>
            <a:r>
              <a:rPr lang="en-US" b="1" dirty="0"/>
              <a:t>receives</a:t>
            </a:r>
            <a:r>
              <a:rPr lang="en-US" dirty="0"/>
              <a:t> incoming messages from remote computer, and </a:t>
            </a:r>
            <a:r>
              <a:rPr lang="en-US" b="1" dirty="0"/>
              <a:t>sends</a:t>
            </a:r>
            <a:r>
              <a:rPr lang="en-US" dirty="0"/>
              <a:t> them to a process within the server computer</a:t>
            </a:r>
          </a:p>
          <a:p>
            <a:r>
              <a:rPr lang="en-US" dirty="0"/>
              <a:t>Remote-login server </a:t>
            </a:r>
            <a:r>
              <a:rPr lang="en-US" b="1" dirty="0"/>
              <a:t>receives</a:t>
            </a:r>
            <a:r>
              <a:rPr lang="en-US" dirty="0"/>
              <a:t> responses from process within the server computer, and </a:t>
            </a:r>
            <a:r>
              <a:rPr lang="en-US" b="1" dirty="0"/>
              <a:t>sends</a:t>
            </a:r>
            <a:r>
              <a:rPr lang="en-US" dirty="0"/>
              <a:t> them to the remote computer</a:t>
            </a:r>
          </a:p>
          <a:p>
            <a:r>
              <a:rPr lang="en-US" dirty="0"/>
              <a:t>Also:</a:t>
            </a:r>
          </a:p>
          <a:p>
            <a:pPr lvl="1"/>
            <a:r>
              <a:rPr lang="en-US" dirty="0"/>
              <a:t>The </a:t>
            </a:r>
            <a:r>
              <a:rPr lang="en-US" sz="2600" b="1" dirty="0" err="1">
                <a:latin typeface="IBM Plex Mono" panose="020B0509050000000000" pitchFamily="49" charset="77"/>
              </a:rPr>
              <a:t>r_in</a:t>
            </a:r>
            <a:r>
              <a:rPr lang="en-US" dirty="0"/>
              <a:t> and </a:t>
            </a:r>
            <a:r>
              <a:rPr lang="en-US" sz="2600" b="1" dirty="0" err="1">
                <a:latin typeface="IBM Plex Mono" panose="020B0509050000000000" pitchFamily="49" charset="77"/>
              </a:rPr>
              <a:t>l_out</a:t>
            </a:r>
            <a:r>
              <a:rPr lang="en-US" dirty="0"/>
              <a:t> ports only have messages when the remote computer or server machine have something to send (i.e., remote login server may need to wait for message on those incoming message ports)</a:t>
            </a:r>
          </a:p>
          <a:p>
            <a:pPr lvl="1"/>
            <a:r>
              <a:rPr lang="en-US" dirty="0"/>
              <a:t>The </a:t>
            </a:r>
            <a:r>
              <a:rPr lang="en-US" sz="2600" b="1" dirty="0" err="1">
                <a:latin typeface="IBM Plex Mono" panose="020B0509050000000000" pitchFamily="49" charset="77"/>
              </a:rPr>
              <a:t>l_in</a:t>
            </a:r>
            <a:r>
              <a:rPr lang="en-US" dirty="0"/>
              <a:t> and </a:t>
            </a:r>
            <a:r>
              <a:rPr lang="en-US" sz="2600" b="1" dirty="0" err="1">
                <a:latin typeface="IBM Plex Mono" panose="020B0509050000000000" pitchFamily="49" charset="77"/>
              </a:rPr>
              <a:t>r_out</a:t>
            </a:r>
            <a:r>
              <a:rPr lang="en-US" dirty="0"/>
              <a:t> ports have outgoing message queues that might be full (i.e., remote login server may need to wait for outgoing message ports to have room for new messages)</a:t>
            </a:r>
          </a:p>
        </p:txBody>
      </p:sp>
    </p:spTree>
    <p:extLst>
      <p:ext uri="{BB962C8B-B14F-4D97-AF65-F5344CB8AC3E}">
        <p14:creationId xmlns:p14="http://schemas.microsoft.com/office/powerpoint/2010/main" val="327139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SC 360">
  <a:themeElements>
    <a:clrScheme name="basic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asic_template">
      <a:majorFont>
        <a:latin typeface="FranklinGothicH"/>
        <a:ea typeface=""/>
        <a:cs typeface=""/>
      </a:majorFont>
      <a:minorFont>
        <a:latin typeface="Franklin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sng" strike="noStrike" cap="none" normalizeH="0" baseline="0" smtClean="0">
            <a:ln>
              <a:noFill/>
            </a:ln>
            <a:solidFill>
              <a:schemeClr val="tx1"/>
            </a:solidFill>
            <a:effectLst/>
            <a:latin typeface="Arial" charset="0"/>
          </a:defRPr>
        </a:defPPr>
      </a:lstStyle>
    </a:lnDef>
  </a:objectDefaults>
  <a:extraClrSchemeLst>
    <a:extraClrScheme>
      <a:clrScheme name="basic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sic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sic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sic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sic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sic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sic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sic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sic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sic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sic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sic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 360" id="{11D96AED-4A4C-4C76-8500-D375D6E2E8CE}" vid="{93C19E1B-5C4F-4C24-BBCB-B83A7BBD8C0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CSC 360</Template>
  <TotalTime>8076</TotalTime>
  <Words>6372</Words>
  <Application>Microsoft Office PowerPoint</Application>
  <PresentationFormat>On-screen Show (4:3)</PresentationFormat>
  <Paragraphs>597</Paragraphs>
  <Slides>43</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Arial Unicode MS</vt:lpstr>
      <vt:lpstr>Cambria</vt:lpstr>
      <vt:lpstr>FranklinGothicH</vt:lpstr>
      <vt:lpstr>Helvetica</vt:lpstr>
      <vt:lpstr>Helvetica Neue Bold Condensed</vt:lpstr>
      <vt:lpstr>IBM Plex Mono</vt:lpstr>
      <vt:lpstr>IBM Plex Sans</vt:lpstr>
      <vt:lpstr>Museo Sans 500</vt:lpstr>
      <vt:lpstr>Times New Roman</vt:lpstr>
      <vt:lpstr>CSC 360</vt:lpstr>
      <vt:lpstr>CSC 360  Operating System Structures: From Processes to Threads</vt:lpstr>
      <vt:lpstr>Threads</vt:lpstr>
      <vt:lpstr>Why Threads?</vt:lpstr>
      <vt:lpstr>Single-thread vs. multithreaded process</vt:lpstr>
      <vt:lpstr>Process vs. Thread</vt:lpstr>
      <vt:lpstr>Benefits of Using Threads</vt:lpstr>
      <vt:lpstr>Motivation...</vt:lpstr>
      <vt:lpstr>PowerPoint Presentation</vt:lpstr>
      <vt:lpstr>Purpose of a remote login server </vt:lpstr>
      <vt:lpstr>One implementation approach (bad)</vt:lpstr>
      <vt:lpstr>Better implementation approach</vt:lpstr>
      <vt:lpstr>Life Without Threads</vt:lpstr>
      <vt:lpstr>Life Without Threads</vt:lpstr>
      <vt:lpstr>PowerPoint Presentation</vt:lpstr>
      <vt:lpstr>PowerPoint Presentation</vt:lpstr>
      <vt:lpstr>Better implementation approach</vt:lpstr>
      <vt:lpstr>Life With Threads</vt:lpstr>
      <vt:lpstr>Single-Threaded Database Server</vt:lpstr>
      <vt:lpstr>Multithreaded Database Server</vt:lpstr>
      <vt:lpstr>Benefits of threads</vt:lpstr>
      <vt:lpstr>Multicore Programming</vt:lpstr>
      <vt:lpstr>Multicore Programming (Cont.)</vt:lpstr>
      <vt:lpstr>pthread (POSIX threads)</vt:lpstr>
      <vt:lpstr>Creating a POSIX Thread</vt:lpstr>
      <vt:lpstr>Threads in one process</vt:lpstr>
      <vt:lpstr>(a wee complication)</vt:lpstr>
      <vt:lpstr>Multiple Arguments</vt:lpstr>
      <vt:lpstr>When are the threads done?</vt:lpstr>
      <vt:lpstr>PowerPoint Presentation</vt:lpstr>
      <vt:lpstr>Termination</vt:lpstr>
      <vt:lpstr>Detached Threads</vt:lpstr>
      <vt:lpstr>Thread Attributes</vt:lpstr>
      <vt:lpstr>Stack Size</vt:lpstr>
      <vt:lpstr>PowerPoint Presentation</vt:lpstr>
      <vt:lpstr>User Threads and Kernel Threads</vt:lpstr>
      <vt:lpstr>Multithreading Models</vt:lpstr>
      <vt:lpstr>Many-to-One</vt:lpstr>
      <vt:lpstr>One-to-One</vt:lpstr>
      <vt:lpstr>Many-to-Many Model</vt:lpstr>
      <vt:lpstr>Two-level Model</vt:lpstr>
      <vt:lpstr>Scheduler Activations</vt:lpstr>
      <vt:lpstr>Linux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Office User</dc:creator>
  <cp:lastModifiedBy>Amir Baharloo</cp:lastModifiedBy>
  <cp:revision>1104</cp:revision>
  <cp:lastPrinted>2024-02-07T19:58:29Z</cp:lastPrinted>
  <dcterms:created xsi:type="dcterms:W3CDTF">2018-01-03T13:43:56Z</dcterms:created>
  <dcterms:modified xsi:type="dcterms:W3CDTF">2025-01-31T19:52:28Z</dcterms:modified>
</cp:coreProperties>
</file>