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14"/>
  </p:handoutMasterIdLst>
  <p:sldIdLst>
    <p:sldId id="257" r:id="rId3"/>
    <p:sldId id="259" r:id="rId4"/>
    <p:sldId id="256" r:id="rId5"/>
    <p:sldId id="266" r:id="rId7"/>
    <p:sldId id="267" r:id="rId8"/>
    <p:sldId id="258" r:id="rId9"/>
    <p:sldId id="260" r:id="rId10"/>
    <p:sldId id="261" r:id="rId11"/>
    <p:sldId id="262" r:id="rId12"/>
    <p:sldId id="263" r:id="rId13"/>
  </p:sldIdLst>
  <p:sldSz cx="12192000" cy="6858000"/>
  <p:notesSz cx="10234295" cy="710374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434862" cy="356421"/>
          </a:xfrm>
          <a:prstGeom prst="rect">
            <a:avLst/>
          </a:prstGeom>
        </p:spPr>
        <p:txBody>
          <a:bodyPr vert="horz" lIns="91440" tIns="45720" rIns="91440" bIns="45720" rtlCol="0"/>
          <a:lstStyle>
            <a:lvl1pPr algn="l">
              <a:defRPr sz="1660"/>
            </a:lvl1pPr>
          </a:lstStyle>
          <a:p>
            <a:endParaRPr lang="zh-CN" altLang="en-US"/>
          </a:p>
        </p:txBody>
      </p:sp>
      <p:sp>
        <p:nvSpPr>
          <p:cNvPr id="3" name="日期占位符 2"/>
          <p:cNvSpPr>
            <a:spLocks noGrp="1"/>
          </p:cNvSpPr>
          <p:nvPr>
            <p:ph type="dt" sz="quarter" idx="1"/>
          </p:nvPr>
        </p:nvSpPr>
        <p:spPr>
          <a:xfrm>
            <a:off x="5797066" y="0"/>
            <a:ext cx="4434862" cy="356421"/>
          </a:xfrm>
          <a:prstGeom prst="rect">
            <a:avLst/>
          </a:prstGeom>
        </p:spPr>
        <p:txBody>
          <a:bodyPr vert="horz" lIns="91440" tIns="45720" rIns="91440" bIns="45720" rtlCol="0"/>
          <a:lstStyle>
            <a:lvl1pPr algn="r">
              <a:defRPr sz="166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6747325"/>
            <a:ext cx="4434862" cy="356420"/>
          </a:xfrm>
          <a:prstGeom prst="rect">
            <a:avLst/>
          </a:prstGeom>
        </p:spPr>
        <p:txBody>
          <a:bodyPr vert="horz" lIns="91440" tIns="45720" rIns="91440" bIns="45720" rtlCol="0" anchor="b"/>
          <a:lstStyle>
            <a:lvl1pPr algn="l">
              <a:defRPr sz="1660"/>
            </a:lvl1pPr>
          </a:lstStyle>
          <a:p>
            <a:endParaRPr lang="zh-CN" altLang="en-US"/>
          </a:p>
        </p:txBody>
      </p:sp>
      <p:sp>
        <p:nvSpPr>
          <p:cNvPr id="5" name="灯片编号占位符 4"/>
          <p:cNvSpPr>
            <a:spLocks noGrp="1"/>
          </p:cNvSpPr>
          <p:nvPr>
            <p:ph type="sldNum" sz="quarter" idx="3"/>
          </p:nvPr>
        </p:nvSpPr>
        <p:spPr>
          <a:xfrm>
            <a:off x="5797066" y="6747325"/>
            <a:ext cx="4434862" cy="356420"/>
          </a:xfrm>
          <a:prstGeom prst="rect">
            <a:avLst/>
          </a:prstGeom>
        </p:spPr>
        <p:txBody>
          <a:bodyPr vert="horz" lIns="91440" tIns="45720" rIns="91440" bIns="45720" rtlCol="0" anchor="b"/>
          <a:lstStyle>
            <a:lvl1pPr algn="r">
              <a:defRPr sz="166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434679" cy="35591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797788" y="0"/>
            <a:ext cx="4434677" cy="355915"/>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987440" y="888133"/>
            <a:ext cx="4262159" cy="239774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024619" y="3419204"/>
            <a:ext cx="8187802" cy="2796629"/>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6748051"/>
            <a:ext cx="4434679" cy="35591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797788" y="6748051"/>
            <a:ext cx="4434677" cy="355915"/>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style>
          <a:lnRef idx="3">
            <a:schemeClr val="lt1"/>
          </a:lnRef>
          <a:fillRef idx="1">
            <a:schemeClr val="accent1"/>
          </a:fillRef>
          <a:effectRef idx="1">
            <a:schemeClr val="accent1"/>
          </a:effectRef>
          <a:fontRef idx="minor">
            <a:schemeClr val="lt1"/>
          </a:fontRef>
        </p:style>
        <p:txBody>
          <a:bodyPr>
            <a:normAutofit fontScale="90000"/>
          </a:bodyPr>
          <a:p>
            <a:r>
              <a:rPr lang="en-US" altLang="zh-CN">
                <a:solidFill>
                  <a:schemeClr val="bg1"/>
                </a:solidFill>
              </a:rPr>
              <a:t>Life Expectancy:</a:t>
            </a:r>
            <a:br>
              <a:rPr lang="en-US" altLang="zh-CN">
                <a:solidFill>
                  <a:schemeClr val="bg1"/>
                </a:solidFill>
              </a:rPr>
            </a:br>
            <a:r>
              <a:rPr lang="en-US" altLang="zh-CN" sz="3555">
                <a:solidFill>
                  <a:schemeClr val="bg1"/>
                </a:solidFill>
              </a:rPr>
              <a:t>Alchohol consumption increases life expectancy?</a:t>
            </a:r>
            <a:endParaRPr lang="en-US" altLang="zh-CN" sz="3555">
              <a:solidFill>
                <a:schemeClr val="bg1"/>
              </a:solidFill>
            </a:endParaRPr>
          </a:p>
        </p:txBody>
      </p:sp>
      <p:sp>
        <p:nvSpPr>
          <p:cNvPr id="3" name="副标题 2"/>
          <p:cNvSpPr>
            <a:spLocks noGrp="1"/>
          </p:cNvSpPr>
          <p:nvPr>
            <p:ph type="subTitle" idx="1"/>
          </p:nvPr>
        </p:nvSpPr>
        <p:spPr>
          <a:xfrm>
            <a:off x="1524000" y="4006850"/>
            <a:ext cx="9144000" cy="947420"/>
          </a:xfrm>
        </p:spPr>
        <p:txBody>
          <a:bodyPr/>
          <a:p>
            <a:r>
              <a:rPr lang="en-US" altLang="zh-CN">
                <a:latin typeface="Helvetica Neue Regular" panose="02000503000000020004" charset="0"/>
                <a:cs typeface="Helvetica Neue Regular" panose="02000503000000020004" charset="0"/>
              </a:rPr>
              <a:t>Group 9: </a:t>
            </a:r>
            <a:r>
              <a:rPr lang="en-US" altLang="zh-CN">
                <a:latin typeface="Helvetica Neue Regular" panose="02000503000000020004" charset="0"/>
                <a:cs typeface="Helvetica Neue Regular" panose="02000503000000020004" charset="0"/>
                <a:sym typeface="+mn-ea"/>
              </a:rPr>
              <a:t>Fangchen Wang, </a:t>
            </a:r>
            <a:r>
              <a:rPr lang="en-US" altLang="zh-CN">
                <a:latin typeface="Helvetica Neue Regular" panose="02000503000000020004" charset="0"/>
                <a:cs typeface="Helvetica Neue Regular" panose="02000503000000020004" charset="0"/>
              </a:rPr>
              <a:t>Emma Zurstrassen, </a:t>
            </a:r>
            <a:r>
              <a:rPr lang="en-US" altLang="zh-CN">
                <a:latin typeface="Helvetica Neue Regular" panose="02000503000000020004" charset="0"/>
                <a:cs typeface="Helvetica Neue Regular" panose="02000503000000020004" charset="0"/>
                <a:sym typeface="+mn-ea"/>
              </a:rPr>
              <a:t>Jason Huang, </a:t>
            </a:r>
            <a:r>
              <a:rPr lang="en-US" altLang="zh-CN">
                <a:latin typeface="Helvetica Neue Regular" panose="02000503000000020004" charset="0"/>
                <a:cs typeface="Helvetica Neue Regular" panose="02000503000000020004" charset="0"/>
              </a:rPr>
              <a:t>Aneeka Agarwal, </a:t>
            </a:r>
            <a:r>
              <a:rPr lang="en-US" altLang="zh-CN">
                <a:latin typeface="Helvetica Neue Regular" panose="02000503000000020004" charset="0"/>
                <a:cs typeface="Helvetica Neue Regular" panose="02000503000000020004" charset="0"/>
                <a:sym typeface="+mn-ea"/>
              </a:rPr>
              <a:t>Vanshika Bhatia, </a:t>
            </a:r>
            <a:r>
              <a:rPr lang="en-US" altLang="zh-CN">
                <a:latin typeface="Helvetica Neue Regular" panose="02000503000000020004" charset="0"/>
                <a:cs typeface="Helvetica Neue Regular" panose="02000503000000020004" charset="0"/>
              </a:rPr>
              <a:t>Alberic Teisseire</a:t>
            </a:r>
            <a:endParaRPr lang="en-US" altLang="zh-CN">
              <a:latin typeface="Helvetica Neue Regular" panose="02000503000000020004" charset="0"/>
              <a:cs typeface="Helvetica Neue Regular" panose="020005030000000200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6445885" y="287655"/>
            <a:ext cx="4268470" cy="3569970"/>
          </a:xfrm>
          <a:prstGeom prst="rect">
            <a:avLst/>
          </a:prstGeom>
        </p:spPr>
      </p:pic>
      <p:pic>
        <p:nvPicPr>
          <p:cNvPr id="5" name="图片 4"/>
          <p:cNvPicPr>
            <a:picLocks noChangeAspect="1"/>
          </p:cNvPicPr>
          <p:nvPr/>
        </p:nvPicPr>
        <p:blipFill>
          <a:blip r:embed="rId2"/>
          <a:stretch>
            <a:fillRect/>
          </a:stretch>
        </p:blipFill>
        <p:spPr>
          <a:xfrm>
            <a:off x="1385570" y="287655"/>
            <a:ext cx="4267200" cy="3569335"/>
          </a:xfrm>
          <a:prstGeom prst="rect">
            <a:avLst/>
          </a:prstGeom>
        </p:spPr>
      </p:pic>
      <p:sp>
        <p:nvSpPr>
          <p:cNvPr id="6" name="文本框 5"/>
          <p:cNvSpPr txBox="1"/>
          <p:nvPr/>
        </p:nvSpPr>
        <p:spPr>
          <a:xfrm>
            <a:off x="1953260" y="4157980"/>
            <a:ext cx="8474075" cy="2030095"/>
          </a:xfrm>
          <a:prstGeom prst="rect">
            <a:avLst/>
          </a:prstGeom>
          <a:noFill/>
        </p:spPr>
        <p:txBody>
          <a:bodyPr wrap="square" rtlCol="0" anchor="t">
            <a:spAutoFit/>
          </a:bodyPr>
          <a:p>
            <a:r>
              <a:rPr lang="zh-CN" altLang="en-US"/>
              <a:t>Using kmeans method, we can tell that there are three groups of countries: a) countries with low gdp and lower life expectancy; b) countries with median gdp and higher life expectancy; c) countries with high gdp and high life expectancy. However, there are outliers in the (a) group. Citizens in some countries have high life expectancy despite low gdp. After examining these countries, we found that they are exercising a healthier life style. Maybe that’s the reason why gdp is not significant in the regression models.</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Data Source	</a:t>
            </a:r>
            <a:endParaRPr lang="en-US" altLang="zh-CN"/>
          </a:p>
        </p:txBody>
      </p:sp>
      <p:sp>
        <p:nvSpPr>
          <p:cNvPr id="3" name="内容占位符 2"/>
          <p:cNvSpPr>
            <a:spLocks noGrp="1"/>
          </p:cNvSpPr>
          <p:nvPr>
            <p:ph idx="1"/>
          </p:nvPr>
        </p:nvSpPr>
        <p:spPr/>
        <p:txBody>
          <a:bodyPr/>
          <a:p>
            <a:r>
              <a:rPr lang="zh-CN" altLang="en-US"/>
              <a:t>Gapminder dataset</a:t>
            </a:r>
            <a:endParaRPr lang="zh-CN" altLang="en-US"/>
          </a:p>
          <a:p>
            <a:endParaRPr lang="zh-CN" altLang="en-US"/>
          </a:p>
          <a:p>
            <a:r>
              <a:rPr lang="zh-CN" altLang="en-US"/>
              <a:t>World Bank</a:t>
            </a:r>
            <a:r>
              <a:rPr lang="en-US" altLang="zh-CN"/>
              <a:t>’</a:t>
            </a:r>
            <a:r>
              <a:rPr lang="zh-CN" altLang="en-US"/>
              <a:t>s health nutrition and population statistics</a:t>
            </a:r>
            <a:endParaRPr lang="zh-CN" altLang="en-US"/>
          </a:p>
          <a:p>
            <a:endParaRPr lang="zh-CN" altLang="en-US"/>
          </a:p>
          <a:p>
            <a:r>
              <a:rPr lang="zh-CN" altLang="en-US"/>
              <a:t>The world bank</a:t>
            </a:r>
            <a:r>
              <a:rPr lang="en-US" altLang="zh-CN"/>
              <a:t>’</a:t>
            </a:r>
            <a:r>
              <a:rPr lang="zh-CN" altLang="en-US"/>
              <a:t>s life expectancy dataset</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effectLst/>
            </a:endParaRPr>
          </a:p>
        </p:txBody>
      </p:sp>
      <p:sp>
        <p:nvSpPr>
          <p:cNvPr id="5" name="副标题 4"/>
          <p:cNvSpPr>
            <a:spLocks noGrp="1"/>
          </p:cNvSpPr>
          <p:nvPr>
            <p:ph type="subTitle" idx="1"/>
          </p:nvPr>
        </p:nvSpPr>
        <p:spPr/>
        <p:txBody>
          <a:bodyPr/>
          <a:lstStyle/>
          <a:p>
            <a:endParaRPr lang="zh-CN" altLang="en-US" dirty="0">
              <a:latin typeface="+mn-lt"/>
            </a:endParaRPr>
          </a:p>
        </p:txBody>
      </p:sp>
      <p:grpSp>
        <p:nvGrpSpPr>
          <p:cNvPr id="6" name="组合 5"/>
          <p:cNvGrpSpPr/>
          <p:nvPr/>
        </p:nvGrpSpPr>
        <p:grpSpPr>
          <a:xfrm>
            <a:off x="762635" y="0"/>
            <a:ext cx="10666095" cy="6212840"/>
            <a:chOff x="0" y="582"/>
            <a:chExt cx="16192" cy="9409"/>
          </a:xfrm>
        </p:grpSpPr>
        <p:pic>
          <p:nvPicPr>
            <p:cNvPr id="3" name="图片 2"/>
            <p:cNvPicPr>
              <a:picLocks noChangeAspect="1"/>
            </p:cNvPicPr>
            <p:nvPr/>
          </p:nvPicPr>
          <p:blipFill>
            <a:blip r:embed="rId1"/>
            <a:srcRect r="12361" b="6182"/>
            <a:stretch>
              <a:fillRect/>
            </a:stretch>
          </p:blipFill>
          <p:spPr>
            <a:xfrm>
              <a:off x="0" y="582"/>
              <a:ext cx="16193" cy="9409"/>
            </a:xfrm>
            <a:prstGeom prst="rect">
              <a:avLst/>
            </a:prstGeom>
          </p:spPr>
        </p:pic>
        <p:pic>
          <p:nvPicPr>
            <p:cNvPr id="4" name="图片 3"/>
            <p:cNvPicPr>
              <a:picLocks noChangeAspect="1"/>
            </p:cNvPicPr>
            <p:nvPr/>
          </p:nvPicPr>
          <p:blipFill>
            <a:blip r:embed="rId2"/>
            <a:stretch>
              <a:fillRect/>
            </a:stretch>
          </p:blipFill>
          <p:spPr>
            <a:xfrm>
              <a:off x="13596" y="8955"/>
              <a:ext cx="2597" cy="1036"/>
            </a:xfrm>
            <a:prstGeom prst="rect">
              <a:avLst/>
            </a:prstGeom>
          </p:spPr>
        </p:pic>
      </p:grpSp>
      <p:sp>
        <p:nvSpPr>
          <p:cNvPr id="7" name="文本框 6"/>
          <p:cNvSpPr txBox="1"/>
          <p:nvPr/>
        </p:nvSpPr>
        <p:spPr>
          <a:xfrm>
            <a:off x="1366520" y="6212840"/>
            <a:ext cx="9458960" cy="645160"/>
          </a:xfrm>
          <a:prstGeom prst="rect">
            <a:avLst/>
          </a:prstGeom>
          <a:noFill/>
        </p:spPr>
        <p:txBody>
          <a:bodyPr wrap="square" rtlCol="0">
            <a:spAutoFit/>
          </a:bodyPr>
          <a:p>
            <a:pPr algn="l"/>
            <a:r>
              <a:rPr lang="en-US" altLang="zh-CN"/>
              <a:t>T</a:t>
            </a:r>
            <a:r>
              <a:rPr lang="zh-CN" altLang="en-US"/>
              <a:t>here is a clear difference in life expectancy around the globe, with Europe and North America higher than the rest of the world, and Africa lower than average.</a:t>
            </a:r>
            <a:endParaRPr lang="zh-CN" altLang="en-US"/>
          </a:p>
        </p:txBody>
      </p:sp>
      <p:sp>
        <p:nvSpPr>
          <p:cNvPr id="8" name="文本框 7"/>
          <p:cNvSpPr txBox="1"/>
          <p:nvPr/>
        </p:nvSpPr>
        <p:spPr>
          <a:xfrm>
            <a:off x="0" y="0"/>
            <a:ext cx="12285980" cy="460375"/>
          </a:xfrm>
          <a:prstGeom prst="rect">
            <a:avLst/>
          </a:prstGeom>
          <a:solidFill>
            <a:schemeClr val="accent1"/>
          </a:solidFill>
        </p:spPr>
        <p:txBody>
          <a:bodyPr wrap="square" rtlCol="0">
            <a:spAutoFit/>
          </a:bodyPr>
          <a:p>
            <a:pPr algn="ctr"/>
            <a:r>
              <a:rPr lang="en-US" altLang="zh-CN" sz="2400" b="1"/>
              <a:t>Life Expectancy of Different Countries in 2020</a:t>
            </a:r>
            <a:endParaRPr lang="en-US" altLang="zh-CN" sz="24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462280" y="0"/>
            <a:ext cx="11360150" cy="68586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645920" y="0"/>
            <a:ext cx="8679815" cy="68535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p:cNvPicPr>
            <a:picLocks noChangeAspect="1"/>
          </p:cNvPicPr>
          <p:nvPr/>
        </p:nvPicPr>
        <p:blipFill>
          <a:blip r:embed="rId1"/>
          <a:stretch>
            <a:fillRect/>
          </a:stretch>
        </p:blipFill>
        <p:spPr>
          <a:xfrm>
            <a:off x="638175" y="119380"/>
            <a:ext cx="8614410" cy="6619240"/>
          </a:xfrm>
          <a:prstGeom prst="rect">
            <a:avLst/>
          </a:prstGeom>
        </p:spPr>
      </p:pic>
      <p:sp>
        <p:nvSpPr>
          <p:cNvPr id="5" name="文本框 4"/>
          <p:cNvSpPr txBox="1"/>
          <p:nvPr/>
        </p:nvSpPr>
        <p:spPr>
          <a:xfrm>
            <a:off x="9693275" y="749935"/>
            <a:ext cx="2167255" cy="3969385"/>
          </a:xfrm>
          <a:prstGeom prst="rect">
            <a:avLst/>
          </a:prstGeom>
          <a:noFill/>
        </p:spPr>
        <p:txBody>
          <a:bodyPr wrap="square" rtlCol="0" anchor="t">
            <a:spAutoFit/>
          </a:bodyPr>
          <a:p>
            <a:pPr algn="ctr"/>
            <a:r>
              <a:rPr lang="zh-CN" altLang="en-US"/>
              <a:t>According to the boxplot over the years, we found that life expectancy in different continents has changed over time, with Africa and Asia showing a significant increase, while the number of the rest of the world increase steadily.</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p:cNvPicPr>
            <a:picLocks noChangeAspect="1"/>
          </p:cNvPicPr>
          <p:nvPr/>
        </p:nvPicPr>
        <p:blipFill>
          <a:blip r:embed="rId1"/>
          <a:stretch>
            <a:fillRect/>
          </a:stretch>
        </p:blipFill>
        <p:spPr>
          <a:xfrm>
            <a:off x="1461770" y="419100"/>
            <a:ext cx="10142220" cy="6314440"/>
          </a:xfrm>
          <a:prstGeom prst="rect">
            <a:avLst/>
          </a:prstGeom>
        </p:spPr>
      </p:pic>
      <p:sp>
        <p:nvSpPr>
          <p:cNvPr id="5" name="文本框 4"/>
          <p:cNvSpPr txBox="1"/>
          <p:nvPr/>
        </p:nvSpPr>
        <p:spPr>
          <a:xfrm>
            <a:off x="8644255" y="3726180"/>
            <a:ext cx="2959735" cy="2861310"/>
          </a:xfrm>
          <a:prstGeom prst="rect">
            <a:avLst/>
          </a:prstGeom>
          <a:noFill/>
        </p:spPr>
        <p:txBody>
          <a:bodyPr wrap="square" rtlCol="0" anchor="t">
            <a:spAutoFit/>
          </a:bodyPr>
          <a:p>
            <a:r>
              <a:rPr lang="zh-CN" altLang="en-US"/>
              <a:t>Based on multi-variable linear regression result, we can see that, in 2014, Income Composition of Resources, and HIV rate significantly impacts the average life expectancy in a particular country. （We left out Adult Mortality to avoid perfect fit problem)</a:t>
            </a:r>
            <a:endParaRPr lang="zh-CN" altLang="en-US"/>
          </a:p>
        </p:txBody>
      </p:sp>
      <p:sp>
        <p:nvSpPr>
          <p:cNvPr id="6" name="文本框 5"/>
          <p:cNvSpPr txBox="1"/>
          <p:nvPr/>
        </p:nvSpPr>
        <p:spPr>
          <a:xfrm>
            <a:off x="0" y="0"/>
            <a:ext cx="12285980" cy="460375"/>
          </a:xfrm>
          <a:prstGeom prst="rect">
            <a:avLst/>
          </a:prstGeom>
          <a:noFill/>
        </p:spPr>
        <p:txBody>
          <a:bodyPr wrap="square" rtlCol="0">
            <a:spAutoFit/>
          </a:bodyPr>
          <a:p>
            <a:pPr algn="ctr"/>
            <a:r>
              <a:rPr lang="en-US" altLang="zh-CN" sz="2400" b="1"/>
              <a:t>Different Factors having effect on life-expectancy in 2014</a:t>
            </a:r>
            <a:endParaRPr lang="en-US" altLang="zh-CN" sz="2400" b="1"/>
          </a:p>
        </p:txBody>
      </p:sp>
      <p:sp>
        <p:nvSpPr>
          <p:cNvPr id="7" name="矩形 6"/>
          <p:cNvSpPr/>
          <p:nvPr/>
        </p:nvSpPr>
        <p:spPr>
          <a:xfrm>
            <a:off x="1087120" y="419100"/>
            <a:ext cx="3732530" cy="18859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5" name="图片 4"/>
          <p:cNvPicPr>
            <a:picLocks noChangeAspect="1"/>
          </p:cNvPicPr>
          <p:nvPr/>
        </p:nvPicPr>
        <p:blipFill>
          <a:blip r:embed="rId1"/>
          <a:stretch>
            <a:fillRect/>
          </a:stretch>
        </p:blipFill>
        <p:spPr>
          <a:xfrm>
            <a:off x="0" y="241300"/>
            <a:ext cx="11292205" cy="6374765"/>
          </a:xfrm>
          <a:prstGeom prst="rect">
            <a:avLst/>
          </a:prstGeom>
        </p:spPr>
      </p:pic>
      <p:sp>
        <p:nvSpPr>
          <p:cNvPr id="7" name="矩形 6"/>
          <p:cNvSpPr/>
          <p:nvPr/>
        </p:nvSpPr>
        <p:spPr>
          <a:xfrm>
            <a:off x="93345" y="241300"/>
            <a:ext cx="3732530" cy="18859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 name="文本框 3"/>
          <p:cNvSpPr txBox="1"/>
          <p:nvPr/>
        </p:nvSpPr>
        <p:spPr>
          <a:xfrm>
            <a:off x="7780020" y="3602355"/>
            <a:ext cx="3511550" cy="3138170"/>
          </a:xfrm>
          <a:prstGeom prst="rect">
            <a:avLst/>
          </a:prstGeom>
          <a:noFill/>
        </p:spPr>
        <p:txBody>
          <a:bodyPr wrap="square" rtlCol="0" anchor="t">
            <a:spAutoFit/>
          </a:bodyPr>
          <a:p>
            <a:r>
              <a:rPr lang="zh-CN" altLang="en-US"/>
              <a:t>However, when we run multi-variable linear regression on year 2004 dataset, we can see that, in 2004, Income Composition of Resources no longer has an impact on life expectancy. In its place, Schooling (education level), HIV rate, and under-five deaths are significantly impacting average life expectancy in a country.</a:t>
            </a:r>
            <a:endParaRPr lang="zh-CN" altLang="en-US"/>
          </a:p>
        </p:txBody>
      </p:sp>
      <p:sp>
        <p:nvSpPr>
          <p:cNvPr id="6" name="文本框 5"/>
          <p:cNvSpPr txBox="1"/>
          <p:nvPr/>
        </p:nvSpPr>
        <p:spPr>
          <a:xfrm>
            <a:off x="0" y="31115"/>
            <a:ext cx="12191365" cy="460375"/>
          </a:xfrm>
          <a:prstGeom prst="rect">
            <a:avLst/>
          </a:prstGeom>
          <a:noFill/>
        </p:spPr>
        <p:txBody>
          <a:bodyPr wrap="square" rtlCol="0">
            <a:spAutoFit/>
          </a:bodyPr>
          <a:p>
            <a:pPr algn="ctr"/>
            <a:r>
              <a:rPr lang="en-US" altLang="zh-CN" sz="2400" b="1"/>
              <a:t>Different </a:t>
            </a:r>
            <a:r>
              <a:rPr lang="en-US" altLang="zh-CN" sz="2000" b="1"/>
              <a:t>Factors having effect on life-expectancy in 2004</a:t>
            </a:r>
            <a:endParaRPr lang="en-US" altLang="zh-CN" sz="20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p:txBody>
          <a:bodyPr/>
          <a:p>
            <a:endParaRPr lang="zh-CN" altLang="en-US"/>
          </a:p>
        </p:txBody>
      </p:sp>
      <p:pic>
        <p:nvPicPr>
          <p:cNvPr id="5" name="图片 4"/>
          <p:cNvPicPr>
            <a:picLocks noChangeAspect="1"/>
          </p:cNvPicPr>
          <p:nvPr/>
        </p:nvPicPr>
        <p:blipFill>
          <a:blip r:embed="rId1"/>
          <a:stretch>
            <a:fillRect/>
          </a:stretch>
        </p:blipFill>
        <p:spPr>
          <a:xfrm>
            <a:off x="1524000" y="741045"/>
            <a:ext cx="8928735" cy="3383915"/>
          </a:xfrm>
          <a:prstGeom prst="rect">
            <a:avLst/>
          </a:prstGeom>
        </p:spPr>
      </p:pic>
      <p:sp>
        <p:nvSpPr>
          <p:cNvPr id="7" name="矩形 6"/>
          <p:cNvSpPr/>
          <p:nvPr/>
        </p:nvSpPr>
        <p:spPr>
          <a:xfrm>
            <a:off x="967105" y="706755"/>
            <a:ext cx="3732530" cy="18859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0" y="120015"/>
            <a:ext cx="12192000" cy="460375"/>
          </a:xfrm>
          <a:prstGeom prst="rect">
            <a:avLst/>
          </a:prstGeom>
          <a:noFill/>
        </p:spPr>
        <p:txBody>
          <a:bodyPr wrap="square" rtlCol="0">
            <a:spAutoFit/>
          </a:bodyPr>
          <a:p>
            <a:pPr algn="ctr"/>
            <a:r>
              <a:rPr lang="en-US" altLang="zh-CN" sz="2400" b="1"/>
              <a:t>Different </a:t>
            </a:r>
            <a:r>
              <a:rPr lang="en-US" altLang="zh-CN" sz="2000" b="1"/>
              <a:t>Factors having effect on life-expectancy in 2000</a:t>
            </a:r>
            <a:endParaRPr lang="en-US" altLang="zh-CN" sz="2000" b="1"/>
          </a:p>
        </p:txBody>
      </p:sp>
      <p:sp>
        <p:nvSpPr>
          <p:cNvPr id="4" name="文本框 3"/>
          <p:cNvSpPr txBox="1"/>
          <p:nvPr/>
        </p:nvSpPr>
        <p:spPr>
          <a:xfrm>
            <a:off x="1407795" y="4159250"/>
            <a:ext cx="9973310" cy="2584450"/>
          </a:xfrm>
          <a:prstGeom prst="rect">
            <a:avLst/>
          </a:prstGeom>
          <a:noFill/>
        </p:spPr>
        <p:txBody>
          <a:bodyPr wrap="square" rtlCol="0" anchor="t">
            <a:spAutoFit/>
          </a:bodyPr>
          <a:p>
            <a:r>
              <a:rPr lang="zh-CN" altLang="en-US"/>
              <a:t>Based on the multi-variable regression result and its visualization, we’ve noticed two interesting and counter-intuitive facts.</a:t>
            </a:r>
            <a:endParaRPr lang="zh-CN" altLang="en-US"/>
          </a:p>
          <a:p>
            <a:endParaRPr lang="zh-CN" altLang="en-US"/>
          </a:p>
          <a:p>
            <a:r>
              <a:rPr lang="zh-CN" altLang="en-US"/>
              <a:t>(1). Citizens’ average alcohol consumption is positively impacting life expectancy in this country. We propose the theory that this is because alcohol can (a) improve cardiovascular health, (b) improve individuals’ emotion, (c) indicate that these people are well financially.</a:t>
            </a:r>
            <a:endParaRPr lang="zh-CN" altLang="en-US"/>
          </a:p>
          <a:p>
            <a:endParaRPr lang="zh-CN" altLang="en-US"/>
          </a:p>
          <a:p>
            <a:r>
              <a:rPr lang="zh-CN" altLang="en-US"/>
              <a:t>(2). Countries</a:t>
            </a:r>
            <a:r>
              <a:rPr lang="en-US" altLang="zh-CN"/>
              <a:t>’</a:t>
            </a:r>
            <a:r>
              <a:rPr lang="zh-CN" altLang="en-US"/>
              <a:t> GDP level is not significantly affecting this country’s average life expectancy. We think it</a:t>
            </a:r>
            <a:r>
              <a:rPr lang="en-US" altLang="zh-CN"/>
              <a:t>’</a:t>
            </a:r>
            <a:r>
              <a:rPr lang="zh-CN" altLang="en-US"/>
              <a:t>s because of potential outliers and will do further analysis in the next part.</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2588</Words>
  <Application>WPS 演示</Application>
  <PresentationFormat>宽屏</PresentationFormat>
  <Paragraphs>36</Paragraphs>
  <Slides>10</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宋体</vt:lpstr>
      <vt:lpstr>Wingdings</vt:lpstr>
      <vt:lpstr>Helvetica Neue Regular</vt:lpstr>
      <vt:lpstr>Calibri</vt:lpstr>
      <vt:lpstr>Helvetica Neue</vt:lpstr>
      <vt:lpstr>微软雅黑</vt:lpstr>
      <vt:lpstr>汉仪旗黑</vt:lpstr>
      <vt:lpstr>宋体</vt:lpstr>
      <vt:lpstr>Arial Unicode MS</vt:lpstr>
      <vt:lpstr>汉仪书宋二KW</vt:lpstr>
      <vt:lpstr>Office 主题​​</vt:lpstr>
      <vt:lpstr>Life Expectancy: What and Why?</vt:lpstr>
      <vt:lpstr>Data Source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jason</dc:creator>
  <cp:lastModifiedBy>Jason</cp:lastModifiedBy>
  <cp:revision>11</cp:revision>
  <dcterms:created xsi:type="dcterms:W3CDTF">2022-11-23T08:47:49Z</dcterms:created>
  <dcterms:modified xsi:type="dcterms:W3CDTF">2022-11-23T08:47:49Z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9DB26D9FF2787487290B7D638B5F9909</vt:lpwstr>
  </property>
</Properties>
</file>