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858C0-0D5D-4B14-AADD-A12DA1C0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33C13-199C-48F4-9B0C-43DED2C2D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D281A-6810-4822-820D-63B8FFF4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DA705-0679-41B6-8A2F-3ED5D532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C93B0-3113-459E-9098-AD9DFAA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9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FB3DE-218C-42F0-AA24-A1B0B302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2C2DFB-64CB-4277-A2F0-E4421A24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DA347-DE87-46C7-86EA-E9959E39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15AD1-D107-430E-84E4-7EC70E0E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F3579-9F81-4165-92C2-A2C0499B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7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74137D-FF9D-4A5B-BD0B-03843A7B5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019359-F3FA-471F-8BB6-DDC4CE3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EB25F-812D-427C-9752-701317D5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F4D-2AF2-414B-8C38-01ACBC8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09AA9-982A-42D0-BCA8-59245AE4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5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1FD6-C75D-430A-873F-03106C1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1B789-05AE-455D-967B-500F5881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6724A-2E67-470C-8901-4C07984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F41C5-7627-46E0-A660-9C026EA5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19F12-3A01-4CE0-B7D6-345867DB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5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66484-66CD-4541-9DE0-305C474A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197BC8-BB5E-482D-A526-1AEE497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47B7C-476A-444F-9DC7-8E2FEB44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96EA8-E42A-4442-A8F3-E1C17449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35C5A-A09A-4C61-B0B9-C9423AC8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3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019F-23D0-4B0B-8BDF-7D994D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40422-FB0A-4445-AEFA-187920489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0F095F-6638-4CF5-9DB6-C09F5655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E1544-B954-421E-BBEB-46CD5394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1AE759-26E6-4575-ACB7-8C3F9CCA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A552B-46DA-4793-B3FA-8166F93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5D93-E712-4B12-9EAF-008B35CB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427F4-1204-46CF-B2A7-40D7D41B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5ADC79-65D3-44C4-8011-54E21348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C8DC0B-7988-4EB6-AAC3-6BDB0770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401623-69EC-41CC-93C9-B07848996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BC89D-3DCE-4257-8734-C42AA159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8895F9-6474-4E7D-9A00-D7A1755F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999204-1987-4D61-9854-DACEEED0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2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1F11-7AF3-43AC-9024-30B572A5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362A7A-6468-4A51-8098-3B89638B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D3C815-6A8C-4A95-8615-9B96217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8E960B-7C58-41CF-8F83-4F86676A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89274-3BE9-4196-B878-B01BCECE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23F174-4A9E-426B-BCAA-024CC202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C99534-DF8D-401E-96C6-7DC56076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61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D29CA-CF67-4DBA-8955-91F36F1D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83152-7273-4DF6-85C1-D3AC77F9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9A316-BB00-40DD-A980-A05995AF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A2723-D0B0-42F2-A48F-0FB8FC1F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6B125-8937-4FB5-AC46-F236ADDF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13BA8-FF55-44DF-A5AB-586D54D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0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C0B3A-5436-4C3A-AB35-AE1976F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581698-6189-44C1-9955-F3C2C29B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6AC8AD-7F00-4FA0-A090-5B75C567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D46B0-39E0-4D47-942D-8C726224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A7121-0215-427E-97D2-E3A7CBA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530A0-C525-4452-9424-33F32A9E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4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A71100-AA99-4D3D-BC22-FF56BE77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4ED41-5F7E-401C-B9F9-065DF3BA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BDCE8-D650-41E8-9CB3-17A14DAA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D03D-7ED4-40BD-8EF2-44E130DA5287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FE715-9989-481F-8B6F-2B01F1D8B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CD210-D2FF-482F-A625-0233B6EFD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B73C-B94B-43AA-9877-4F68E4397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5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66A66B3-3D49-494D-8A85-FA5A87C9C525}"/>
              </a:ext>
            </a:extLst>
          </p:cNvPr>
          <p:cNvSpPr txBox="1"/>
          <p:nvPr/>
        </p:nvSpPr>
        <p:spPr>
          <a:xfrm>
            <a:off x="569843" y="2213113"/>
            <a:ext cx="11006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>
              <a:effectLst/>
            </a:endParaRPr>
          </a:p>
          <a:p>
            <a:pPr lvl="1"/>
            <a:r>
              <a:rPr lang="es-MX" sz="800" b="1" dirty="0" err="1"/>
              <a:t>Payroll</a:t>
            </a:r>
            <a:r>
              <a:rPr lang="es-MX" sz="800" b="1" dirty="0"/>
              <a:t> </a:t>
            </a:r>
            <a:r>
              <a:rPr lang="es-MX" sz="800" b="1" dirty="0" err="1"/>
              <a:t>Processed</a:t>
            </a:r>
            <a:r>
              <a:rPr lang="es-MX" sz="800" dirty="0"/>
              <a:t>: ejemplo el siguiente para todas las entidades “</a:t>
            </a:r>
            <a:r>
              <a:rPr lang="es-MX" sz="800" b="1" dirty="0"/>
              <a:t>2019_01_C_02_E1</a:t>
            </a:r>
            <a:r>
              <a:rPr lang="es-MX" sz="800" dirty="0"/>
              <a:t>”,los datos significan:</a:t>
            </a:r>
          </a:p>
          <a:p>
            <a:pPr lvl="2"/>
            <a:r>
              <a:rPr lang="es-MX" sz="800" dirty="0"/>
              <a:t>2019: Año del periodo de la Nomina Catorcenal.</a:t>
            </a:r>
          </a:p>
          <a:p>
            <a:pPr lvl="2"/>
            <a:r>
              <a:rPr lang="es-MX" sz="800" dirty="0"/>
              <a:t> 01: Mes del periodo de la Nomina Catorcenal</a:t>
            </a:r>
          </a:p>
          <a:p>
            <a:pPr lvl="2"/>
            <a:r>
              <a:rPr lang="es-MX" sz="800" dirty="0"/>
              <a:t> C </a:t>
            </a:r>
            <a:r>
              <a:rPr lang="es-MX" sz="800" dirty="0" err="1"/>
              <a:t>ó</a:t>
            </a:r>
            <a:r>
              <a:rPr lang="es-MX" sz="800" dirty="0"/>
              <a:t> Q : Frecuencia de Pago que aplicara la letra C para los </a:t>
            </a:r>
            <a:r>
              <a:rPr lang="es-MX" sz="800" dirty="0" err="1"/>
              <a:t>paises</a:t>
            </a:r>
            <a:r>
              <a:rPr lang="es-MX" sz="800" dirty="0"/>
              <a:t> MEX y DRP es catorcenal. Y la letra Q para los </a:t>
            </a:r>
            <a:r>
              <a:rPr lang="es-MX" sz="800" dirty="0" err="1"/>
              <a:t>paises</a:t>
            </a:r>
            <a:r>
              <a:rPr lang="es-MX" sz="800" dirty="0"/>
              <a:t> de CRC y ESV es quincenal.</a:t>
            </a:r>
          </a:p>
          <a:p>
            <a:pPr lvl="2"/>
            <a:r>
              <a:rPr lang="es-MX" sz="800" dirty="0"/>
              <a:t> 02 :  Es el numero consecutivo de la Nomina Catorcenal o Quincenal (periodo)</a:t>
            </a:r>
          </a:p>
          <a:p>
            <a:pPr lvl="2"/>
            <a:r>
              <a:rPr lang="es-MX" sz="800" dirty="0"/>
              <a:t> E1: La letra E Significa que es Nomina </a:t>
            </a:r>
            <a:r>
              <a:rPr lang="es-MX" sz="800" dirty="0" err="1"/>
              <a:t>Extempporanea</a:t>
            </a:r>
            <a:r>
              <a:rPr lang="es-MX" sz="800" dirty="0"/>
              <a:t>, es importante se maneje un consecutivo esto quiere decir que la primer nomina </a:t>
            </a:r>
            <a:r>
              <a:rPr lang="es-MX" sz="800" dirty="0" err="1"/>
              <a:t>extemporanea</a:t>
            </a:r>
            <a:r>
              <a:rPr lang="es-MX" sz="800" dirty="0"/>
              <a:t> debe asignarse como E1 y </a:t>
            </a:r>
            <a:r>
              <a:rPr lang="es-MX" sz="800" dirty="0" err="1"/>
              <a:t>asi</a:t>
            </a:r>
            <a:r>
              <a:rPr lang="es-MX" sz="800" dirty="0"/>
              <a:t> subsecuentemente.</a:t>
            </a:r>
          </a:p>
          <a:p>
            <a:r>
              <a:rPr lang="es-MX" sz="800" dirty="0"/>
              <a:t> </a:t>
            </a:r>
          </a:p>
          <a:p>
            <a:r>
              <a:rPr lang="es-MX" sz="800" dirty="0"/>
              <a:t> </a:t>
            </a:r>
          </a:p>
          <a:p>
            <a:pPr lvl="1"/>
            <a:r>
              <a:rPr lang="es-MX" sz="800" b="1" dirty="0" err="1"/>
              <a:t>Payroll</a:t>
            </a:r>
            <a:r>
              <a:rPr lang="es-MX" sz="800" b="1" dirty="0"/>
              <a:t> </a:t>
            </a:r>
            <a:r>
              <a:rPr lang="es-MX" sz="800" b="1" dirty="0" err="1"/>
              <a:t>Period</a:t>
            </a:r>
            <a:r>
              <a:rPr lang="es-MX" sz="800" dirty="0"/>
              <a:t>: ejemplo el siguiente para todas las entidades </a:t>
            </a:r>
            <a:r>
              <a:rPr lang="es-MX" sz="800" b="1" dirty="0"/>
              <a:t>“2019_01_C_02_O”</a:t>
            </a:r>
            <a:r>
              <a:rPr lang="es-MX" sz="800" dirty="0"/>
              <a:t>, los datos significan:</a:t>
            </a:r>
          </a:p>
          <a:p>
            <a:pPr lvl="2"/>
            <a:r>
              <a:rPr lang="es-MX" sz="800" dirty="0"/>
              <a:t>2019: Año del periodo de la Nomina Catorcenal.</a:t>
            </a:r>
          </a:p>
          <a:p>
            <a:pPr lvl="2"/>
            <a:r>
              <a:rPr lang="es-MX" sz="800" dirty="0"/>
              <a:t>01: Mes del periodo de la Nomina Catorcenal</a:t>
            </a:r>
          </a:p>
          <a:p>
            <a:pPr lvl="2"/>
            <a:r>
              <a:rPr lang="es-MX" sz="800" dirty="0"/>
              <a:t>C </a:t>
            </a:r>
            <a:r>
              <a:rPr lang="es-MX" sz="800" dirty="0" err="1"/>
              <a:t>ó</a:t>
            </a:r>
            <a:r>
              <a:rPr lang="es-MX" sz="800" dirty="0"/>
              <a:t> Q : Frecuencia de Pago que aplicara la letra C para los </a:t>
            </a:r>
            <a:r>
              <a:rPr lang="es-MX" sz="800" dirty="0" err="1"/>
              <a:t>paises</a:t>
            </a:r>
            <a:r>
              <a:rPr lang="es-MX" sz="800" dirty="0"/>
              <a:t> MEX y DRP es catorcenal. Y la letra Q para los </a:t>
            </a:r>
            <a:r>
              <a:rPr lang="es-MX" sz="800" dirty="0" err="1"/>
              <a:t>paises</a:t>
            </a:r>
            <a:r>
              <a:rPr lang="es-MX" sz="800" dirty="0"/>
              <a:t> de CRC y ESV es quincenal.</a:t>
            </a:r>
          </a:p>
          <a:p>
            <a:pPr lvl="2"/>
            <a:r>
              <a:rPr lang="es-MX" sz="800" dirty="0"/>
              <a:t>02 :  Es el numero </a:t>
            </a:r>
            <a:r>
              <a:rPr lang="es-MX" sz="800" dirty="0" err="1"/>
              <a:t>consecutive</a:t>
            </a:r>
            <a:r>
              <a:rPr lang="es-MX" sz="800" dirty="0"/>
              <a:t> de la Nomina Catorcenal o Quincenal.</a:t>
            </a:r>
          </a:p>
          <a:p>
            <a:pPr lvl="2"/>
            <a:r>
              <a:rPr lang="es-MX" sz="800" dirty="0"/>
              <a:t>O:  La letra O Significa que es Nomina Ordinaria</a:t>
            </a:r>
          </a:p>
          <a:p>
            <a:r>
              <a:rPr lang="es-MX" sz="800" dirty="0"/>
              <a:t> </a:t>
            </a:r>
          </a:p>
          <a:p>
            <a:pPr lvl="1"/>
            <a:r>
              <a:rPr lang="es-MX" sz="800" b="1" dirty="0"/>
              <a:t>CCMSID#</a:t>
            </a:r>
            <a:r>
              <a:rPr lang="es-MX" sz="800" dirty="0"/>
              <a:t>: CCMS ID del empleado afectado</a:t>
            </a:r>
          </a:p>
          <a:p>
            <a:pPr lvl="1"/>
            <a:r>
              <a:rPr lang="es-MX" sz="800" b="1" dirty="0" err="1"/>
              <a:t>Type</a:t>
            </a:r>
            <a:r>
              <a:rPr lang="es-MX" sz="800" dirty="0"/>
              <a:t>:  En el análisis dice:  “Tipo: Percepción o Deducción”, Cuando es Percepción en este campo se pone “</a:t>
            </a:r>
            <a:r>
              <a:rPr lang="es-MX" sz="800" dirty="0" err="1"/>
              <a:t>Deposit</a:t>
            </a:r>
            <a:r>
              <a:rPr lang="es-MX" sz="800" dirty="0"/>
              <a:t>” cuando es Deducción, se pone “</a:t>
            </a:r>
            <a:r>
              <a:rPr lang="es-MX" sz="800" dirty="0" err="1"/>
              <a:t>Deduction</a:t>
            </a:r>
            <a:r>
              <a:rPr lang="es-MX" sz="800" dirty="0"/>
              <a:t>”</a:t>
            </a:r>
          </a:p>
          <a:p>
            <a:pPr lvl="1"/>
            <a:r>
              <a:rPr lang="es-MX" sz="800" b="1" dirty="0" err="1"/>
              <a:t>Amount</a:t>
            </a:r>
            <a:r>
              <a:rPr lang="es-MX" sz="800" dirty="0"/>
              <a:t>: Monto solicitado en cantidad, porcentaje o unidades</a:t>
            </a:r>
          </a:p>
          <a:p>
            <a:pPr lvl="1"/>
            <a:r>
              <a:rPr lang="es-MX" sz="800" b="1" dirty="0" err="1"/>
              <a:t>Detail</a:t>
            </a:r>
            <a:r>
              <a:rPr lang="es-MX" sz="800" dirty="0"/>
              <a:t>:  va lo que dice en el análisis funcional:</a:t>
            </a:r>
          </a:p>
          <a:p>
            <a:pPr lvl="0"/>
            <a:r>
              <a:rPr lang="es-419" sz="800" dirty="0"/>
              <a:t>En caso de Agentes, desglose de horas a pagar o descontar.</a:t>
            </a:r>
            <a:endParaRPr lang="es-MX" sz="800" dirty="0"/>
          </a:p>
          <a:p>
            <a:r>
              <a:rPr lang="es-419" sz="800" dirty="0"/>
              <a:t>Horas contratadas (WH), Horas trabajadas, Horas extras, Horas días festivo, vacaciones, prima dominical, Horas totales a pagar o descontar, % o Monto a pagar.</a:t>
            </a:r>
            <a:endParaRPr lang="es-MX" sz="800" dirty="0"/>
          </a:p>
          <a:p>
            <a:pPr lvl="0"/>
            <a:r>
              <a:rPr lang="es-419" sz="800" dirty="0"/>
              <a:t>En caso de Staff, desglose en días.</a:t>
            </a:r>
            <a:endParaRPr lang="es-MX" sz="800" dirty="0"/>
          </a:p>
          <a:p>
            <a:r>
              <a:rPr lang="es-419" sz="800" dirty="0"/>
              <a:t>Días laborados, días festivos, días de vacaciones, Días totales a pagar o descontar, % o monto a pagar o descontar.</a:t>
            </a:r>
            <a:endParaRPr lang="es-MX" sz="800" dirty="0"/>
          </a:p>
          <a:p>
            <a:pPr lvl="1"/>
            <a:r>
              <a:rPr lang="es-MX" sz="800" b="1" dirty="0"/>
              <a:t>Concept</a:t>
            </a:r>
            <a:r>
              <a:rPr lang="es-MX" sz="800" dirty="0"/>
              <a:t>: es el campo “motivo” del análisis funcional:</a:t>
            </a:r>
          </a:p>
          <a:p>
            <a:pPr lvl="0"/>
            <a:r>
              <a:rPr lang="es-419" sz="800" dirty="0"/>
              <a:t>Motivo. Seleccionar uno varios de los motivos que aplican al concepto.</a:t>
            </a:r>
            <a:endParaRPr lang="es-MX" sz="800" dirty="0"/>
          </a:p>
          <a:p>
            <a:pPr lvl="1"/>
            <a:r>
              <a:rPr lang="es-MX" sz="800" b="1" dirty="0"/>
              <a:t>Error </a:t>
            </a:r>
            <a:r>
              <a:rPr lang="es-MX" sz="800" b="1" dirty="0" err="1"/>
              <a:t>Correction</a:t>
            </a:r>
            <a:r>
              <a:rPr lang="es-MX" sz="800" dirty="0"/>
              <a:t>: Si es Nómina Extemporánea debe decir Error, si es Nómina Ordinaria debe decir </a:t>
            </a:r>
            <a:r>
              <a:rPr lang="es-MX" sz="800" dirty="0" err="1"/>
              <a:t>Correction</a:t>
            </a:r>
            <a:r>
              <a:rPr lang="es-MX" sz="800" dirty="0"/>
              <a:t>, si el motivo es “N/A”, no se requiere generar registro.</a:t>
            </a:r>
          </a:p>
          <a:p>
            <a:pPr lvl="1"/>
            <a:r>
              <a:rPr lang="es-MX" sz="800" b="1" dirty="0" err="1"/>
              <a:t>Responsible</a:t>
            </a:r>
            <a:r>
              <a:rPr lang="es-MX" sz="800" b="1" dirty="0"/>
              <a:t> </a:t>
            </a:r>
            <a:r>
              <a:rPr lang="es-MX" sz="800" b="1" dirty="0" err="1"/>
              <a:t>of</a:t>
            </a:r>
            <a:r>
              <a:rPr lang="es-MX" sz="800" b="1" dirty="0"/>
              <a:t> </a:t>
            </a:r>
            <a:r>
              <a:rPr lang="es-MX" sz="800" b="1" dirty="0" err="1"/>
              <a:t>request's</a:t>
            </a:r>
            <a:r>
              <a:rPr lang="es-MX" sz="800" b="1" dirty="0"/>
              <a:t> </a:t>
            </a:r>
            <a:r>
              <a:rPr lang="es-MX" sz="800" b="1" dirty="0" err="1"/>
              <a:t>name</a:t>
            </a:r>
            <a:r>
              <a:rPr lang="es-MX" sz="800" b="1" dirty="0"/>
              <a:t>  </a:t>
            </a:r>
            <a:r>
              <a:rPr lang="es-MX" sz="800" b="1" dirty="0" err="1"/>
              <a:t>Responsible</a:t>
            </a:r>
            <a:r>
              <a:rPr lang="es-MX" sz="800" b="1" dirty="0"/>
              <a:t> </a:t>
            </a:r>
            <a:r>
              <a:rPr lang="es-MX" sz="800" b="1" dirty="0" err="1"/>
              <a:t>of</a:t>
            </a:r>
            <a:r>
              <a:rPr lang="es-MX" sz="800" b="1" dirty="0"/>
              <a:t> </a:t>
            </a:r>
            <a:r>
              <a:rPr lang="es-MX" sz="800" b="1" dirty="0" err="1"/>
              <a:t>request's</a:t>
            </a:r>
            <a:r>
              <a:rPr lang="es-MX" sz="800" b="1" dirty="0"/>
              <a:t> </a:t>
            </a:r>
            <a:r>
              <a:rPr lang="es-MX" sz="800" b="1" dirty="0" err="1"/>
              <a:t>Department</a:t>
            </a:r>
            <a:r>
              <a:rPr lang="es-MX" sz="800" b="1" dirty="0"/>
              <a:t>     </a:t>
            </a:r>
            <a:r>
              <a:rPr lang="es-MX" sz="800" b="1" dirty="0" err="1"/>
              <a:t>Responsible</a:t>
            </a:r>
            <a:r>
              <a:rPr lang="es-MX" sz="800" b="1" dirty="0"/>
              <a:t> </a:t>
            </a:r>
            <a:r>
              <a:rPr lang="es-MX" sz="800" b="1" dirty="0" err="1"/>
              <a:t>of</a:t>
            </a:r>
            <a:r>
              <a:rPr lang="es-MX" sz="800" b="1" dirty="0"/>
              <a:t> </a:t>
            </a:r>
            <a:r>
              <a:rPr lang="es-MX" sz="800" b="1" dirty="0" err="1"/>
              <a:t>request's</a:t>
            </a:r>
            <a:r>
              <a:rPr lang="es-MX" sz="800" b="1" dirty="0"/>
              <a:t> Position</a:t>
            </a:r>
            <a:r>
              <a:rPr lang="es-MX" sz="800" dirty="0"/>
              <a:t>: Estos 3 campos hacen referencia a quien hizo la solicitud, nombre, cliente  y posición. </a:t>
            </a:r>
          </a:p>
          <a:p>
            <a:r>
              <a:rPr lang="es-MX" sz="800" dirty="0"/>
              <a:t>"¿Aquí va el Nombre Completo del Solicitante? En la Base de Datos de Prueba, el Nombre es: Karina Iveth Herrera Ochoa"     </a:t>
            </a:r>
          </a:p>
          <a:p>
            <a:r>
              <a:rPr lang="es-MX" sz="800" dirty="0"/>
              <a:t>"Este valor aparece en el campo </a:t>
            </a:r>
            <a:r>
              <a:rPr lang="es-MX" sz="800" dirty="0" err="1"/>
              <a:t>Client_Name</a:t>
            </a:r>
            <a:r>
              <a:rPr lang="es-MX" sz="800" dirty="0"/>
              <a:t> del Empleado.</a:t>
            </a:r>
          </a:p>
          <a:p>
            <a:r>
              <a:rPr lang="es-MX" sz="800" dirty="0"/>
              <a:t>¿Es correcta esta equivalencia Departamento/Cliente?" </a:t>
            </a:r>
            <a:r>
              <a:rPr lang="es-MX" sz="800" dirty="0" err="1"/>
              <a:t>Position_Code_Title</a:t>
            </a:r>
            <a:endParaRPr lang="es-MX" sz="800" dirty="0"/>
          </a:p>
          <a:p>
            <a:r>
              <a:rPr lang="es-MX" sz="800" dirty="0"/>
              <a:t>Si a todo.             </a:t>
            </a:r>
          </a:p>
          <a:p>
            <a:pPr lvl="1"/>
            <a:r>
              <a:rPr lang="es-419" sz="800" b="1" dirty="0" err="1"/>
              <a:t>Description</a:t>
            </a:r>
            <a:r>
              <a:rPr lang="es-419" sz="800" dirty="0"/>
              <a:t>: Lo que dice en análisis funcional “Justificación”</a:t>
            </a:r>
            <a:endParaRPr lang="es-MX" sz="800" dirty="0"/>
          </a:p>
          <a:p>
            <a:pPr lvl="1"/>
            <a:r>
              <a:rPr lang="es-419" sz="800" b="1" dirty="0" err="1"/>
              <a:t>ManagerID</a:t>
            </a:r>
            <a:r>
              <a:rPr lang="es-419" sz="800" dirty="0"/>
              <a:t>: CCMSID del responsable del incidente, solo aplica si el motivo no es N/A (este campo se comentó en varias sesiones de análisis)</a:t>
            </a:r>
            <a:endParaRPr lang="es-MX" sz="800" dirty="0"/>
          </a:p>
          <a:p>
            <a:endParaRPr lang="es-MX" sz="8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523FA93-BDB4-496A-B64B-3CCA1EA4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95452"/>
              </p:ext>
            </p:extLst>
          </p:nvPr>
        </p:nvGraphicFramePr>
        <p:xfrm>
          <a:off x="569843" y="1117506"/>
          <a:ext cx="11006208" cy="495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631">
                  <a:extLst>
                    <a:ext uri="{9D8B030D-6E8A-4147-A177-3AD203B41FA5}">
                      <a16:colId xmlns:a16="http://schemas.microsoft.com/office/drawing/2014/main" val="537592605"/>
                    </a:ext>
                  </a:extLst>
                </a:gridCol>
                <a:gridCol w="782726">
                  <a:extLst>
                    <a:ext uri="{9D8B030D-6E8A-4147-A177-3AD203B41FA5}">
                      <a16:colId xmlns:a16="http://schemas.microsoft.com/office/drawing/2014/main" val="373817633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83404555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631375523"/>
                    </a:ext>
                  </a:extLst>
                </a:gridCol>
                <a:gridCol w="620930">
                  <a:extLst>
                    <a:ext uri="{9D8B030D-6E8A-4147-A177-3AD203B41FA5}">
                      <a16:colId xmlns:a16="http://schemas.microsoft.com/office/drawing/2014/main" val="35188927"/>
                    </a:ext>
                  </a:extLst>
                </a:gridCol>
                <a:gridCol w="504947">
                  <a:extLst>
                    <a:ext uri="{9D8B030D-6E8A-4147-A177-3AD203B41FA5}">
                      <a16:colId xmlns:a16="http://schemas.microsoft.com/office/drawing/2014/main" val="385169605"/>
                    </a:ext>
                  </a:extLst>
                </a:gridCol>
                <a:gridCol w="829923">
                  <a:extLst>
                    <a:ext uri="{9D8B030D-6E8A-4147-A177-3AD203B41FA5}">
                      <a16:colId xmlns:a16="http://schemas.microsoft.com/office/drawing/2014/main" val="353610593"/>
                    </a:ext>
                  </a:extLst>
                </a:gridCol>
                <a:gridCol w="489236">
                  <a:extLst>
                    <a:ext uri="{9D8B030D-6E8A-4147-A177-3AD203B41FA5}">
                      <a16:colId xmlns:a16="http://schemas.microsoft.com/office/drawing/2014/main" val="85747279"/>
                    </a:ext>
                  </a:extLst>
                </a:gridCol>
                <a:gridCol w="821052">
                  <a:extLst>
                    <a:ext uri="{9D8B030D-6E8A-4147-A177-3AD203B41FA5}">
                      <a16:colId xmlns:a16="http://schemas.microsoft.com/office/drawing/2014/main" val="1319084923"/>
                    </a:ext>
                  </a:extLst>
                </a:gridCol>
                <a:gridCol w="990737">
                  <a:extLst>
                    <a:ext uri="{9D8B030D-6E8A-4147-A177-3AD203B41FA5}">
                      <a16:colId xmlns:a16="http://schemas.microsoft.com/office/drawing/2014/main" val="2302230570"/>
                    </a:ext>
                  </a:extLst>
                </a:gridCol>
                <a:gridCol w="886738">
                  <a:extLst>
                    <a:ext uri="{9D8B030D-6E8A-4147-A177-3AD203B41FA5}">
                      <a16:colId xmlns:a16="http://schemas.microsoft.com/office/drawing/2014/main" val="1317527951"/>
                    </a:ext>
                  </a:extLst>
                </a:gridCol>
                <a:gridCol w="2978087">
                  <a:extLst>
                    <a:ext uri="{9D8B030D-6E8A-4147-A177-3AD203B41FA5}">
                      <a16:colId xmlns:a16="http://schemas.microsoft.com/office/drawing/2014/main" val="163686844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200767793"/>
                    </a:ext>
                  </a:extLst>
                </a:gridCol>
              </a:tblGrid>
              <a:tr h="78475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Payroll Processed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Payroll Period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CCMSID#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Type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Amount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Detail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Concept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Error Correction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Responsible of request's name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Responsible of request's Department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 err="1">
                          <a:effectLst/>
                        </a:rPr>
                        <a:t>Responsible</a:t>
                      </a:r>
                      <a:r>
                        <a:rPr lang="es-MX" sz="800" u="none" strike="noStrike" dirty="0">
                          <a:effectLst/>
                        </a:rPr>
                        <a:t> </a:t>
                      </a:r>
                      <a:r>
                        <a:rPr lang="es-MX" sz="800" u="none" strike="noStrike" dirty="0" err="1">
                          <a:effectLst/>
                        </a:rPr>
                        <a:t>of</a:t>
                      </a:r>
                      <a:r>
                        <a:rPr lang="es-MX" sz="800" u="none" strike="noStrike" dirty="0">
                          <a:effectLst/>
                        </a:rPr>
                        <a:t> </a:t>
                      </a:r>
                      <a:r>
                        <a:rPr lang="es-MX" sz="800" u="none" strike="noStrike" dirty="0" err="1">
                          <a:effectLst/>
                        </a:rPr>
                        <a:t>request's</a:t>
                      </a:r>
                      <a:r>
                        <a:rPr lang="es-MX" sz="800" u="none" strike="noStrike" dirty="0">
                          <a:effectLst/>
                        </a:rPr>
                        <a:t> Position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 err="1">
                          <a:effectLst/>
                        </a:rPr>
                        <a:t>Description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 err="1">
                          <a:effectLst/>
                        </a:rPr>
                        <a:t>ManagerID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extLst>
                  <a:ext uri="{0D108BD9-81ED-4DB2-BD59-A6C34878D82A}">
                    <a16:rowId xmlns:a16="http://schemas.microsoft.com/office/drawing/2014/main" val="2871244478"/>
                  </a:ext>
                </a:extLst>
              </a:tr>
              <a:tr h="78475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2019_01_C_02_E1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2019_01_C_02_O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u="none" strike="noStrike">
                          <a:effectLst/>
                        </a:rPr>
                        <a:t>863595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Deposit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u="none" strike="noStrike">
                          <a:effectLst/>
                        </a:rPr>
                        <a:t>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Other bonus not reported in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Error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Karina Herrera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Teleperformance Nearshore North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ITAL Manager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>
                          <a:effectLst/>
                        </a:rPr>
                        <a:t>Pino Suarez -  No se reporto en tiempo Bono ITAL (Karina Herrera)  y  (Jose Salazar) Aut Eduardo Suarez y Emilio Torres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u="none" strike="noStrike" dirty="0">
                          <a:effectLst/>
                        </a:rPr>
                        <a:t>814264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4" marR="3924" marT="3924" marB="0" anchor="b"/>
                </a:tc>
                <a:extLst>
                  <a:ext uri="{0D108BD9-81ED-4DB2-BD59-A6C34878D82A}">
                    <a16:rowId xmlns:a16="http://schemas.microsoft.com/office/drawing/2014/main" val="291151421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A870E32-2B11-4579-9549-DBABFEA6FD4D}"/>
              </a:ext>
            </a:extLst>
          </p:cNvPr>
          <p:cNvSpPr txBox="1"/>
          <p:nvPr/>
        </p:nvSpPr>
        <p:spPr>
          <a:xfrm>
            <a:off x="569843" y="185530"/>
            <a:ext cx="1100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Ejemplo de Archivo de Carga de Solicitudes Manuales</a:t>
            </a:r>
          </a:p>
        </p:txBody>
      </p:sp>
    </p:spTree>
    <p:extLst>
      <p:ext uri="{BB962C8B-B14F-4D97-AF65-F5344CB8AC3E}">
        <p14:creationId xmlns:p14="http://schemas.microsoft.com/office/powerpoint/2010/main" val="3022914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Panorámica</PresentationFormat>
  <Paragraphs>60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2</cp:revision>
  <dcterms:created xsi:type="dcterms:W3CDTF">2019-02-20T00:29:46Z</dcterms:created>
  <dcterms:modified xsi:type="dcterms:W3CDTF">2019-02-20T00:47:30Z</dcterms:modified>
</cp:coreProperties>
</file>