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385" r:id="rId5"/>
    <p:sldId id="389" r:id="rId6"/>
    <p:sldId id="397" r:id="rId7"/>
    <p:sldId id="391" r:id="rId8"/>
    <p:sldId id="384" r:id="rId9"/>
    <p:sldId id="396" r:id="rId10"/>
    <p:sldId id="299" r:id="rId11"/>
    <p:sldId id="395"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FF"/>
    <a:srgbClr val="00D7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659"/>
  </p:normalViewPr>
  <p:slideViewPr>
    <p:cSldViewPr snapToGrid="0" snapToObjects="1" showGuides="1">
      <p:cViewPr varScale="1">
        <p:scale>
          <a:sx n="112" d="100"/>
          <a:sy n="112" d="100"/>
        </p:scale>
        <p:origin x="408" y="10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9B68B-FDE8-8F4C-AB88-4AF6831930A2}" type="datetimeFigureOut">
              <a:rPr lang="en-US" smtClean="0"/>
              <a:t>6/17/2020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4D58F-A1EC-EA47-9622-1DC3332ADB28}" type="slidenum">
              <a:rPr lang="en-US" smtClean="0"/>
              <a:t>‹#›</a:t>
            </a:fld>
            <a:endParaRPr lang="en-US"/>
          </a:p>
        </p:txBody>
      </p:sp>
    </p:spTree>
    <p:extLst>
      <p:ext uri="{BB962C8B-B14F-4D97-AF65-F5344CB8AC3E}">
        <p14:creationId xmlns:p14="http://schemas.microsoft.com/office/powerpoint/2010/main" val="15998404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A7B926-012D-E841-A190-9202C3CF2C4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9149E685-C017-7C41-BF21-A63DA7C487E1}"/>
              </a:ext>
            </a:extLst>
          </p:cNvPr>
          <p:cNvSpPr>
            <a:spLocks noGrp="1"/>
          </p:cNvSpPr>
          <p:nvPr>
            <p:ph type="title" hasCustomPrompt="1"/>
          </p:nvPr>
        </p:nvSpPr>
        <p:spPr>
          <a:xfrm>
            <a:off x="264004" y="1375683"/>
            <a:ext cx="2432438" cy="816679"/>
          </a:xfrm>
        </p:spPr>
        <p:txBody>
          <a:bodyPr anchor="ctr">
            <a:noAutofit/>
          </a:bodyPr>
          <a:lstStyle>
            <a:lvl1pPr>
              <a:defRPr sz="2400">
                <a:solidFill>
                  <a:schemeClr val="bg1"/>
                </a:solidFill>
                <a:latin typeface="+mn-lt"/>
              </a:defRPr>
            </a:lvl1pPr>
          </a:lstStyle>
          <a:p>
            <a:r>
              <a:rPr lang="en-US" dirty="0"/>
              <a:t>Click to edit </a:t>
            </a:r>
            <a:br>
              <a:rPr lang="en-US" dirty="0"/>
            </a:br>
            <a:r>
              <a:rPr lang="en-US" dirty="0"/>
              <a:t>Master title style</a:t>
            </a:r>
          </a:p>
        </p:txBody>
      </p:sp>
      <p:sp>
        <p:nvSpPr>
          <p:cNvPr id="10" name="Text Placeholder 2">
            <a:extLst>
              <a:ext uri="{FF2B5EF4-FFF2-40B4-BE49-F238E27FC236}">
                <a16:creationId xmlns:a16="http://schemas.microsoft.com/office/drawing/2014/main" id="{5F3B229A-2A9F-D04C-936A-454E0EACFD1F}"/>
              </a:ext>
            </a:extLst>
          </p:cNvPr>
          <p:cNvSpPr>
            <a:spLocks noGrp="1"/>
          </p:cNvSpPr>
          <p:nvPr>
            <p:ph type="body" idx="1"/>
          </p:nvPr>
        </p:nvSpPr>
        <p:spPr>
          <a:xfrm>
            <a:off x="264003" y="2284723"/>
            <a:ext cx="2396071" cy="574053"/>
          </a:xfrm>
        </p:spPr>
        <p:txBody>
          <a:bodyPr anchor="ctr">
            <a:normAutofit/>
          </a:bodyPr>
          <a:lstStyle>
            <a:lvl1pPr marL="0" indent="0">
              <a:buNone/>
              <a:defRPr sz="1200">
                <a:solidFill>
                  <a:schemeClr val="bg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pic>
        <p:nvPicPr>
          <p:cNvPr id="12" name="Picture 11">
            <a:extLst>
              <a:ext uri="{FF2B5EF4-FFF2-40B4-BE49-F238E27FC236}">
                <a16:creationId xmlns:a16="http://schemas.microsoft.com/office/drawing/2014/main" id="{DCFE9222-19A2-054A-B829-914D7E6284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64003" y="262690"/>
            <a:ext cx="1017810" cy="595954"/>
          </a:xfrm>
          <a:prstGeom prst="rect">
            <a:avLst/>
          </a:prstGeom>
        </p:spPr>
      </p:pic>
    </p:spTree>
    <p:extLst>
      <p:ext uri="{BB962C8B-B14F-4D97-AF65-F5344CB8AC3E}">
        <p14:creationId xmlns:p14="http://schemas.microsoft.com/office/powerpoint/2010/main" val="388466592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A7B926-012D-E841-A190-9202C3CF2C4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9149E685-C017-7C41-BF21-A63DA7C487E1}"/>
              </a:ext>
            </a:extLst>
          </p:cNvPr>
          <p:cNvSpPr>
            <a:spLocks noGrp="1"/>
          </p:cNvSpPr>
          <p:nvPr>
            <p:ph type="title" hasCustomPrompt="1"/>
          </p:nvPr>
        </p:nvSpPr>
        <p:spPr>
          <a:xfrm>
            <a:off x="264004" y="1375683"/>
            <a:ext cx="2432438" cy="816679"/>
          </a:xfrm>
        </p:spPr>
        <p:txBody>
          <a:bodyPr anchor="ctr">
            <a:noAutofit/>
          </a:bodyPr>
          <a:lstStyle>
            <a:lvl1pPr>
              <a:defRPr sz="2400">
                <a:solidFill>
                  <a:schemeClr val="bg1"/>
                </a:solidFill>
                <a:latin typeface="+mn-lt"/>
              </a:defRPr>
            </a:lvl1pPr>
          </a:lstStyle>
          <a:p>
            <a:r>
              <a:rPr lang="en-US" dirty="0"/>
              <a:t>Click to edit </a:t>
            </a:r>
            <a:br>
              <a:rPr lang="en-US" dirty="0"/>
            </a:br>
            <a:r>
              <a:rPr lang="en-US" dirty="0"/>
              <a:t>Master title style</a:t>
            </a:r>
          </a:p>
        </p:txBody>
      </p:sp>
      <p:sp>
        <p:nvSpPr>
          <p:cNvPr id="10" name="Text Placeholder 2">
            <a:extLst>
              <a:ext uri="{FF2B5EF4-FFF2-40B4-BE49-F238E27FC236}">
                <a16:creationId xmlns:a16="http://schemas.microsoft.com/office/drawing/2014/main" id="{5F3B229A-2A9F-D04C-936A-454E0EACFD1F}"/>
              </a:ext>
            </a:extLst>
          </p:cNvPr>
          <p:cNvSpPr>
            <a:spLocks noGrp="1"/>
          </p:cNvSpPr>
          <p:nvPr>
            <p:ph type="body" idx="1"/>
          </p:nvPr>
        </p:nvSpPr>
        <p:spPr>
          <a:xfrm>
            <a:off x="264003" y="2284723"/>
            <a:ext cx="2396071" cy="574053"/>
          </a:xfrm>
        </p:spPr>
        <p:txBody>
          <a:bodyPr anchor="ctr">
            <a:normAutofit/>
          </a:bodyPr>
          <a:lstStyle>
            <a:lvl1pPr marL="0" indent="0">
              <a:buNone/>
              <a:defRPr sz="1200">
                <a:solidFill>
                  <a:schemeClr val="bg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pic>
        <p:nvPicPr>
          <p:cNvPr id="12" name="Picture 11">
            <a:extLst>
              <a:ext uri="{FF2B5EF4-FFF2-40B4-BE49-F238E27FC236}">
                <a16:creationId xmlns:a16="http://schemas.microsoft.com/office/drawing/2014/main" id="{DCFE9222-19A2-054A-B829-914D7E6284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64003" y="262690"/>
            <a:ext cx="1017810" cy="595954"/>
          </a:xfrm>
          <a:prstGeom prst="rect">
            <a:avLst/>
          </a:prstGeom>
        </p:spPr>
      </p:pic>
    </p:spTree>
    <p:extLst>
      <p:ext uri="{BB962C8B-B14F-4D97-AF65-F5344CB8AC3E}">
        <p14:creationId xmlns:p14="http://schemas.microsoft.com/office/powerpoint/2010/main" val="308698071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A7B926-012D-E841-A190-9202C3CF2C4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9149E685-C017-7C41-BF21-A63DA7C487E1}"/>
              </a:ext>
            </a:extLst>
          </p:cNvPr>
          <p:cNvSpPr>
            <a:spLocks noGrp="1"/>
          </p:cNvSpPr>
          <p:nvPr>
            <p:ph type="title" hasCustomPrompt="1"/>
          </p:nvPr>
        </p:nvSpPr>
        <p:spPr>
          <a:xfrm>
            <a:off x="264004" y="1375683"/>
            <a:ext cx="2432438" cy="816679"/>
          </a:xfrm>
        </p:spPr>
        <p:txBody>
          <a:bodyPr anchor="ctr">
            <a:noAutofit/>
          </a:bodyPr>
          <a:lstStyle>
            <a:lvl1pPr>
              <a:defRPr sz="2400">
                <a:solidFill>
                  <a:schemeClr val="bg1"/>
                </a:solidFill>
                <a:latin typeface="+mn-lt"/>
              </a:defRPr>
            </a:lvl1pPr>
          </a:lstStyle>
          <a:p>
            <a:r>
              <a:rPr lang="en-US" dirty="0"/>
              <a:t>Click to edit </a:t>
            </a:r>
            <a:br>
              <a:rPr lang="en-US" dirty="0"/>
            </a:br>
            <a:r>
              <a:rPr lang="en-US" dirty="0"/>
              <a:t>Master title style</a:t>
            </a:r>
          </a:p>
        </p:txBody>
      </p:sp>
      <p:sp>
        <p:nvSpPr>
          <p:cNvPr id="10" name="Text Placeholder 2">
            <a:extLst>
              <a:ext uri="{FF2B5EF4-FFF2-40B4-BE49-F238E27FC236}">
                <a16:creationId xmlns:a16="http://schemas.microsoft.com/office/drawing/2014/main" id="{5F3B229A-2A9F-D04C-936A-454E0EACFD1F}"/>
              </a:ext>
            </a:extLst>
          </p:cNvPr>
          <p:cNvSpPr>
            <a:spLocks noGrp="1"/>
          </p:cNvSpPr>
          <p:nvPr>
            <p:ph type="body" idx="1"/>
          </p:nvPr>
        </p:nvSpPr>
        <p:spPr>
          <a:xfrm>
            <a:off x="264003" y="2284723"/>
            <a:ext cx="2396071" cy="574053"/>
          </a:xfrm>
        </p:spPr>
        <p:txBody>
          <a:bodyPr anchor="ctr">
            <a:normAutofit/>
          </a:bodyPr>
          <a:lstStyle>
            <a:lvl1pPr marL="0" indent="0">
              <a:buNone/>
              <a:defRPr sz="1200">
                <a:solidFill>
                  <a:schemeClr val="bg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pic>
        <p:nvPicPr>
          <p:cNvPr id="12" name="Picture 11">
            <a:extLst>
              <a:ext uri="{FF2B5EF4-FFF2-40B4-BE49-F238E27FC236}">
                <a16:creationId xmlns:a16="http://schemas.microsoft.com/office/drawing/2014/main" id="{DCFE9222-19A2-054A-B829-914D7E6284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64003" y="262690"/>
            <a:ext cx="1017810" cy="595954"/>
          </a:xfrm>
          <a:prstGeom prst="rect">
            <a:avLst/>
          </a:prstGeom>
        </p:spPr>
      </p:pic>
    </p:spTree>
    <p:extLst>
      <p:ext uri="{BB962C8B-B14F-4D97-AF65-F5344CB8AC3E}">
        <p14:creationId xmlns:p14="http://schemas.microsoft.com/office/powerpoint/2010/main" val="6430079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A7B926-012D-E841-A190-9202C3CF2C4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9149E685-C017-7C41-BF21-A63DA7C487E1}"/>
              </a:ext>
            </a:extLst>
          </p:cNvPr>
          <p:cNvSpPr>
            <a:spLocks noGrp="1"/>
          </p:cNvSpPr>
          <p:nvPr>
            <p:ph type="title" hasCustomPrompt="1"/>
          </p:nvPr>
        </p:nvSpPr>
        <p:spPr>
          <a:xfrm>
            <a:off x="264004" y="1375683"/>
            <a:ext cx="2432438" cy="816679"/>
          </a:xfrm>
        </p:spPr>
        <p:txBody>
          <a:bodyPr anchor="ctr">
            <a:noAutofit/>
          </a:bodyPr>
          <a:lstStyle>
            <a:lvl1pPr>
              <a:defRPr sz="2400">
                <a:solidFill>
                  <a:schemeClr val="bg1"/>
                </a:solidFill>
                <a:latin typeface="+mn-lt"/>
              </a:defRPr>
            </a:lvl1pPr>
          </a:lstStyle>
          <a:p>
            <a:r>
              <a:rPr lang="en-US" dirty="0"/>
              <a:t>Click to edit </a:t>
            </a:r>
            <a:br>
              <a:rPr lang="en-US" dirty="0"/>
            </a:br>
            <a:r>
              <a:rPr lang="en-US" dirty="0"/>
              <a:t>Master title style</a:t>
            </a:r>
          </a:p>
        </p:txBody>
      </p:sp>
      <p:sp>
        <p:nvSpPr>
          <p:cNvPr id="10" name="Text Placeholder 2">
            <a:extLst>
              <a:ext uri="{FF2B5EF4-FFF2-40B4-BE49-F238E27FC236}">
                <a16:creationId xmlns:a16="http://schemas.microsoft.com/office/drawing/2014/main" id="{5F3B229A-2A9F-D04C-936A-454E0EACFD1F}"/>
              </a:ext>
            </a:extLst>
          </p:cNvPr>
          <p:cNvSpPr>
            <a:spLocks noGrp="1"/>
          </p:cNvSpPr>
          <p:nvPr>
            <p:ph type="body" idx="1"/>
          </p:nvPr>
        </p:nvSpPr>
        <p:spPr>
          <a:xfrm>
            <a:off x="264003" y="2284723"/>
            <a:ext cx="2396071" cy="574053"/>
          </a:xfrm>
        </p:spPr>
        <p:txBody>
          <a:bodyPr anchor="ctr">
            <a:normAutofit/>
          </a:bodyPr>
          <a:lstStyle>
            <a:lvl1pPr marL="0" indent="0">
              <a:buNone/>
              <a:defRPr sz="1200">
                <a:solidFill>
                  <a:schemeClr val="bg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pic>
        <p:nvPicPr>
          <p:cNvPr id="12" name="Picture 11">
            <a:extLst>
              <a:ext uri="{FF2B5EF4-FFF2-40B4-BE49-F238E27FC236}">
                <a16:creationId xmlns:a16="http://schemas.microsoft.com/office/drawing/2014/main" id="{DCFE9222-19A2-054A-B829-914D7E6284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64003" y="262690"/>
            <a:ext cx="1017810" cy="595954"/>
          </a:xfrm>
          <a:prstGeom prst="rect">
            <a:avLst/>
          </a:prstGeom>
        </p:spPr>
      </p:pic>
    </p:spTree>
    <p:extLst>
      <p:ext uri="{BB962C8B-B14F-4D97-AF65-F5344CB8AC3E}">
        <p14:creationId xmlns:p14="http://schemas.microsoft.com/office/powerpoint/2010/main" val="155165902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86600" y="4869656"/>
            <a:ext cx="2057400" cy="273844"/>
          </a:xfrm>
        </p:spPr>
        <p:txBody>
          <a:bodyPr/>
          <a:lstStyle/>
          <a:p>
            <a:fld id="{77984534-C4A0-1744-A0AE-D418451B474A}" type="slidenum">
              <a:rPr lang="en-US" smtClean="0"/>
              <a:t>‹#›</a:t>
            </a:fld>
            <a:endParaRPr lang="en-US"/>
          </a:p>
        </p:txBody>
      </p:sp>
      <p:pic>
        <p:nvPicPr>
          <p:cNvPr id="6" name="Picture 5">
            <a:extLst>
              <a:ext uri="{FF2B5EF4-FFF2-40B4-BE49-F238E27FC236}">
                <a16:creationId xmlns:a16="http://schemas.microsoft.com/office/drawing/2014/main" id="{31A7BEE1-FC84-6C4F-83B5-40D6E3A1B4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41049" y="267561"/>
            <a:ext cx="1600505" cy="322324"/>
          </a:xfrm>
          <a:prstGeom prst="rect">
            <a:avLst/>
          </a:prstGeom>
        </p:spPr>
      </p:pic>
    </p:spTree>
    <p:extLst>
      <p:ext uri="{BB962C8B-B14F-4D97-AF65-F5344CB8AC3E}">
        <p14:creationId xmlns:p14="http://schemas.microsoft.com/office/powerpoint/2010/main" val="309185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86600" y="4869656"/>
            <a:ext cx="2057400" cy="273844"/>
          </a:xfrm>
        </p:spPr>
        <p:txBody>
          <a:bodyPr/>
          <a:lstStyle/>
          <a:p>
            <a:fld id="{77984534-C4A0-1744-A0AE-D418451B474A}" type="slidenum">
              <a:rPr lang="en-US" smtClean="0"/>
              <a:t>‹#›</a:t>
            </a:fld>
            <a:endParaRPr lang="en-US"/>
          </a:p>
        </p:txBody>
      </p:sp>
      <p:sp>
        <p:nvSpPr>
          <p:cNvPr id="2" name="Title 1">
            <a:extLst>
              <a:ext uri="{FF2B5EF4-FFF2-40B4-BE49-F238E27FC236}">
                <a16:creationId xmlns:a16="http://schemas.microsoft.com/office/drawing/2014/main" id="{AEB8AA7F-D0A5-5A42-9CC9-97FE64F0B4D3}"/>
              </a:ext>
            </a:extLst>
          </p:cNvPr>
          <p:cNvSpPr>
            <a:spLocks noGrp="1"/>
          </p:cNvSpPr>
          <p:nvPr>
            <p:ph type="title"/>
          </p:nvPr>
        </p:nvSpPr>
        <p:spPr>
          <a:xfrm>
            <a:off x="287827" y="199031"/>
            <a:ext cx="5040630" cy="374548"/>
          </a:xfrm>
        </p:spPr>
        <p:txBody>
          <a:bodyPr>
            <a:normAutofit/>
          </a:bodyPr>
          <a:lstStyle>
            <a:lvl1pPr>
              <a:defRPr sz="2400">
                <a:solidFill>
                  <a:schemeClr val="tx1"/>
                </a:solidFill>
              </a:defRPr>
            </a:lvl1pPr>
          </a:lstStyle>
          <a:p>
            <a:r>
              <a:rPr lang="en-US" dirty="0"/>
              <a:t>Click to edit Master title style</a:t>
            </a:r>
          </a:p>
        </p:txBody>
      </p:sp>
      <p:sp>
        <p:nvSpPr>
          <p:cNvPr id="7" name="Text Placeholder 2">
            <a:extLst>
              <a:ext uri="{FF2B5EF4-FFF2-40B4-BE49-F238E27FC236}">
                <a16:creationId xmlns:a16="http://schemas.microsoft.com/office/drawing/2014/main" id="{9874B27C-5679-5A49-A297-0FEF965A1A71}"/>
              </a:ext>
            </a:extLst>
          </p:cNvPr>
          <p:cNvSpPr>
            <a:spLocks noGrp="1"/>
          </p:cNvSpPr>
          <p:nvPr>
            <p:ph type="body" idx="1"/>
          </p:nvPr>
        </p:nvSpPr>
        <p:spPr>
          <a:xfrm>
            <a:off x="287827" y="581892"/>
            <a:ext cx="5040630" cy="311402"/>
          </a:xfrm>
        </p:spPr>
        <p:txBody>
          <a:bodyPr anchor="ctr">
            <a:normAutofit/>
          </a:bodyPr>
          <a:lstStyle>
            <a:lvl1pPr marL="0" indent="0">
              <a:buNone/>
              <a:defRPr sz="1600" b="0">
                <a:solidFill>
                  <a:schemeClr val="bg2">
                    <a:lumMod val="50000"/>
                  </a:schemeClr>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pic>
        <p:nvPicPr>
          <p:cNvPr id="10" name="Picture 9">
            <a:extLst>
              <a:ext uri="{FF2B5EF4-FFF2-40B4-BE49-F238E27FC236}">
                <a16:creationId xmlns:a16="http://schemas.microsoft.com/office/drawing/2014/main" id="{8A2E0239-3B24-3040-856F-E872E2FB6C9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41049" y="267561"/>
            <a:ext cx="1600505" cy="322324"/>
          </a:xfrm>
          <a:prstGeom prst="rect">
            <a:avLst/>
          </a:prstGeom>
        </p:spPr>
      </p:pic>
    </p:spTree>
    <p:extLst>
      <p:ext uri="{BB962C8B-B14F-4D97-AF65-F5344CB8AC3E}">
        <p14:creationId xmlns:p14="http://schemas.microsoft.com/office/powerpoint/2010/main" val="2957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31B10F-B3A0-3F44-ABF8-5BB4CA4EB1E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415" y="-22733"/>
            <a:ext cx="9184415" cy="5166233"/>
          </a:xfrm>
          <a:prstGeom prst="rect">
            <a:avLst/>
          </a:prstGeom>
        </p:spPr>
      </p:pic>
      <p:sp>
        <p:nvSpPr>
          <p:cNvPr id="6" name="CaixaDeTexto 5">
            <a:extLst>
              <a:ext uri="{FF2B5EF4-FFF2-40B4-BE49-F238E27FC236}">
                <a16:creationId xmlns:a16="http://schemas.microsoft.com/office/drawing/2014/main" id="{45F0F217-ABF1-2841-8A36-64B5EC8D756A}"/>
              </a:ext>
            </a:extLst>
          </p:cNvPr>
          <p:cNvSpPr txBox="1"/>
          <p:nvPr userDrawn="1"/>
        </p:nvSpPr>
        <p:spPr>
          <a:xfrm>
            <a:off x="5985169" y="385119"/>
            <a:ext cx="3158831" cy="294183"/>
          </a:xfrm>
          <a:prstGeom prst="rect">
            <a:avLst/>
          </a:prstGeom>
          <a:noFill/>
        </p:spPr>
        <p:txBody>
          <a:bodyPr wrap="square" rtlCol="0">
            <a:spAutoFit/>
          </a:bodyPr>
          <a:lstStyle/>
          <a:p>
            <a:pPr>
              <a:lnSpc>
                <a:spcPct val="80000"/>
              </a:lnSpc>
            </a:pPr>
            <a:r>
              <a:rPr lang="pt-BR" sz="1600" dirty="0" err="1">
                <a:solidFill>
                  <a:schemeClr val="bg1"/>
                </a:solidFill>
              </a:rPr>
              <a:t>Follow</a:t>
            </a:r>
            <a:r>
              <a:rPr lang="pt-BR" sz="1600" dirty="0">
                <a:solidFill>
                  <a:schemeClr val="bg1"/>
                </a:solidFill>
              </a:rPr>
              <a:t> </a:t>
            </a:r>
            <a:r>
              <a:rPr lang="pt-BR" sz="1600" dirty="0" err="1">
                <a:solidFill>
                  <a:schemeClr val="bg1"/>
                </a:solidFill>
              </a:rPr>
              <a:t>us</a:t>
            </a:r>
            <a:endParaRPr lang="pt-BR" sz="1600" dirty="0">
              <a:solidFill>
                <a:schemeClr val="bg1"/>
              </a:solidFill>
            </a:endParaRPr>
          </a:p>
        </p:txBody>
      </p:sp>
      <p:sp>
        <p:nvSpPr>
          <p:cNvPr id="7" name="CaixaDeTexto 6">
            <a:extLst>
              <a:ext uri="{FF2B5EF4-FFF2-40B4-BE49-F238E27FC236}">
                <a16:creationId xmlns:a16="http://schemas.microsoft.com/office/drawing/2014/main" id="{0209AC80-2F4B-CD49-B078-DB387CE5CF31}"/>
              </a:ext>
            </a:extLst>
          </p:cNvPr>
          <p:cNvSpPr txBox="1"/>
          <p:nvPr userDrawn="1"/>
        </p:nvSpPr>
        <p:spPr>
          <a:xfrm>
            <a:off x="6303803" y="3062499"/>
            <a:ext cx="9145068" cy="231154"/>
          </a:xfrm>
          <a:prstGeom prst="rect">
            <a:avLst/>
          </a:prstGeom>
          <a:noFill/>
        </p:spPr>
        <p:txBody>
          <a:bodyPr wrap="square" rtlCol="0">
            <a:spAutoFit/>
          </a:bodyPr>
          <a:lstStyle/>
          <a:p>
            <a:pPr>
              <a:lnSpc>
                <a:spcPct val="80000"/>
              </a:lnSpc>
            </a:pPr>
            <a:r>
              <a:rPr lang="pt-BR" sz="1100" b="1" dirty="0" err="1">
                <a:solidFill>
                  <a:schemeClr val="bg1"/>
                </a:solidFill>
              </a:rPr>
              <a:t>teleperformance.com</a:t>
            </a:r>
            <a:endParaRPr lang="pt-BR" sz="1100" b="1" dirty="0">
              <a:solidFill>
                <a:schemeClr val="bg1"/>
              </a:solidFill>
            </a:endParaRPr>
          </a:p>
        </p:txBody>
      </p:sp>
      <p:sp>
        <p:nvSpPr>
          <p:cNvPr id="9" name="CaixaDeTexto 8">
            <a:extLst>
              <a:ext uri="{FF2B5EF4-FFF2-40B4-BE49-F238E27FC236}">
                <a16:creationId xmlns:a16="http://schemas.microsoft.com/office/drawing/2014/main" id="{447C2488-E41F-3148-A4DD-1E474089C363}"/>
              </a:ext>
            </a:extLst>
          </p:cNvPr>
          <p:cNvSpPr txBox="1"/>
          <p:nvPr userDrawn="1"/>
        </p:nvSpPr>
        <p:spPr>
          <a:xfrm>
            <a:off x="6305600" y="852578"/>
            <a:ext cx="2427741" cy="231154"/>
          </a:xfrm>
          <a:prstGeom prst="rect">
            <a:avLst/>
          </a:prstGeom>
          <a:noFill/>
        </p:spPr>
        <p:txBody>
          <a:bodyPr wrap="square" rtlCol="0">
            <a:spAutoFit/>
          </a:bodyPr>
          <a:lstStyle/>
          <a:p>
            <a:pPr>
              <a:lnSpc>
                <a:spcPct val="80000"/>
              </a:lnSpc>
            </a:pPr>
            <a:r>
              <a:rPr lang="pt-BR" sz="1100" dirty="0">
                <a:solidFill>
                  <a:schemeClr val="bg1"/>
                </a:solidFill>
              </a:rPr>
              <a:t>/</a:t>
            </a:r>
            <a:r>
              <a:rPr lang="pt-BR" sz="1100" dirty="0" err="1">
                <a:solidFill>
                  <a:schemeClr val="bg1"/>
                </a:solidFill>
              </a:rPr>
              <a:t>company</a:t>
            </a:r>
            <a:r>
              <a:rPr lang="pt-BR" sz="1100" dirty="0">
                <a:solidFill>
                  <a:schemeClr val="bg1"/>
                </a:solidFill>
              </a:rPr>
              <a:t>/</a:t>
            </a:r>
            <a:r>
              <a:rPr lang="pt-BR" sz="1100" dirty="0" err="1">
                <a:solidFill>
                  <a:schemeClr val="bg1"/>
                </a:solidFill>
              </a:rPr>
              <a:t>teleperformance</a:t>
            </a:r>
            <a:endParaRPr lang="pt-BR" sz="1100" dirty="0">
              <a:solidFill>
                <a:schemeClr val="bg1"/>
              </a:solidFill>
            </a:endParaRPr>
          </a:p>
        </p:txBody>
      </p:sp>
      <p:sp>
        <p:nvSpPr>
          <p:cNvPr id="11" name="CaixaDeTexto 11">
            <a:extLst>
              <a:ext uri="{FF2B5EF4-FFF2-40B4-BE49-F238E27FC236}">
                <a16:creationId xmlns:a16="http://schemas.microsoft.com/office/drawing/2014/main" id="{C663EA3C-9289-A648-820B-F2FA1CEAFF05}"/>
              </a:ext>
            </a:extLst>
          </p:cNvPr>
          <p:cNvSpPr txBox="1"/>
          <p:nvPr userDrawn="1"/>
        </p:nvSpPr>
        <p:spPr>
          <a:xfrm>
            <a:off x="6305600" y="1189843"/>
            <a:ext cx="2427741" cy="231154"/>
          </a:xfrm>
          <a:prstGeom prst="rect">
            <a:avLst/>
          </a:prstGeom>
          <a:noFill/>
        </p:spPr>
        <p:txBody>
          <a:bodyPr wrap="square" rtlCol="0">
            <a:spAutoFit/>
          </a:bodyPr>
          <a:lstStyle/>
          <a:p>
            <a:pPr>
              <a:lnSpc>
                <a:spcPct val="80000"/>
              </a:lnSpc>
            </a:pPr>
            <a:r>
              <a:rPr lang="pt-BR" sz="1100" dirty="0">
                <a:solidFill>
                  <a:schemeClr val="bg1"/>
                </a:solidFill>
              </a:rPr>
              <a:t>/</a:t>
            </a:r>
            <a:r>
              <a:rPr lang="pt-BR" sz="1100" dirty="0" err="1">
                <a:solidFill>
                  <a:schemeClr val="bg1"/>
                </a:solidFill>
              </a:rPr>
              <a:t>teleperformanceglobal</a:t>
            </a:r>
            <a:endParaRPr lang="pt-BR" sz="1100" dirty="0">
              <a:solidFill>
                <a:schemeClr val="bg1"/>
              </a:solidFill>
            </a:endParaRPr>
          </a:p>
        </p:txBody>
      </p:sp>
      <p:sp>
        <p:nvSpPr>
          <p:cNvPr id="13" name="CaixaDeTexto 13">
            <a:extLst>
              <a:ext uri="{FF2B5EF4-FFF2-40B4-BE49-F238E27FC236}">
                <a16:creationId xmlns:a16="http://schemas.microsoft.com/office/drawing/2014/main" id="{75D7E63A-EFDF-B845-A0EE-E71F45D9BBEC}"/>
              </a:ext>
            </a:extLst>
          </p:cNvPr>
          <p:cNvSpPr txBox="1"/>
          <p:nvPr userDrawn="1"/>
        </p:nvSpPr>
        <p:spPr>
          <a:xfrm>
            <a:off x="6305600" y="1527108"/>
            <a:ext cx="2427741" cy="231154"/>
          </a:xfrm>
          <a:prstGeom prst="rect">
            <a:avLst/>
          </a:prstGeom>
          <a:noFill/>
        </p:spPr>
        <p:txBody>
          <a:bodyPr wrap="square" rtlCol="0">
            <a:spAutoFit/>
          </a:bodyPr>
          <a:lstStyle/>
          <a:p>
            <a:pPr>
              <a:lnSpc>
                <a:spcPct val="80000"/>
              </a:lnSpc>
            </a:pPr>
            <a:r>
              <a:rPr lang="pt-BR" sz="1100" dirty="0">
                <a:solidFill>
                  <a:schemeClr val="bg1"/>
                </a:solidFill>
              </a:rPr>
              <a:t>@</a:t>
            </a:r>
            <a:r>
              <a:rPr lang="pt-BR" sz="1100" dirty="0" err="1">
                <a:solidFill>
                  <a:schemeClr val="bg1"/>
                </a:solidFill>
              </a:rPr>
              <a:t>teleperformance</a:t>
            </a:r>
            <a:endParaRPr lang="pt-BR" sz="1100" dirty="0">
              <a:solidFill>
                <a:schemeClr val="bg1"/>
              </a:solidFill>
            </a:endParaRPr>
          </a:p>
        </p:txBody>
      </p:sp>
      <p:sp>
        <p:nvSpPr>
          <p:cNvPr id="15" name="CaixaDeTexto 15">
            <a:extLst>
              <a:ext uri="{FF2B5EF4-FFF2-40B4-BE49-F238E27FC236}">
                <a16:creationId xmlns:a16="http://schemas.microsoft.com/office/drawing/2014/main" id="{37A97396-8B30-984C-9A84-940372E43DB2}"/>
              </a:ext>
            </a:extLst>
          </p:cNvPr>
          <p:cNvSpPr txBox="1"/>
          <p:nvPr userDrawn="1"/>
        </p:nvSpPr>
        <p:spPr>
          <a:xfrm>
            <a:off x="6305600" y="1864373"/>
            <a:ext cx="2427741" cy="231154"/>
          </a:xfrm>
          <a:prstGeom prst="rect">
            <a:avLst/>
          </a:prstGeom>
          <a:noFill/>
        </p:spPr>
        <p:txBody>
          <a:bodyPr wrap="square" rtlCol="0">
            <a:spAutoFit/>
          </a:bodyPr>
          <a:lstStyle/>
          <a:p>
            <a:pPr>
              <a:lnSpc>
                <a:spcPct val="80000"/>
              </a:lnSpc>
            </a:pPr>
            <a:r>
              <a:rPr lang="pt-BR" sz="1100" dirty="0">
                <a:solidFill>
                  <a:schemeClr val="bg1"/>
                </a:solidFill>
              </a:rPr>
              <a:t>@</a:t>
            </a:r>
            <a:r>
              <a:rPr lang="pt-BR" sz="1100" dirty="0" err="1">
                <a:solidFill>
                  <a:schemeClr val="bg1"/>
                </a:solidFill>
              </a:rPr>
              <a:t>Teleperformance_group</a:t>
            </a:r>
            <a:endParaRPr lang="pt-BR" sz="1100" dirty="0">
              <a:solidFill>
                <a:schemeClr val="bg1"/>
              </a:solidFill>
            </a:endParaRPr>
          </a:p>
        </p:txBody>
      </p:sp>
      <p:sp>
        <p:nvSpPr>
          <p:cNvPr id="17" name="CaixaDeTexto 17">
            <a:extLst>
              <a:ext uri="{FF2B5EF4-FFF2-40B4-BE49-F238E27FC236}">
                <a16:creationId xmlns:a16="http://schemas.microsoft.com/office/drawing/2014/main" id="{1B1F7CFC-AE56-754C-B5A5-9D038453C0A8}"/>
              </a:ext>
            </a:extLst>
          </p:cNvPr>
          <p:cNvSpPr txBox="1"/>
          <p:nvPr userDrawn="1"/>
        </p:nvSpPr>
        <p:spPr>
          <a:xfrm>
            <a:off x="6305600" y="2201638"/>
            <a:ext cx="2427741" cy="231154"/>
          </a:xfrm>
          <a:prstGeom prst="rect">
            <a:avLst/>
          </a:prstGeom>
          <a:noFill/>
        </p:spPr>
        <p:txBody>
          <a:bodyPr wrap="square" rtlCol="0">
            <a:spAutoFit/>
          </a:bodyPr>
          <a:lstStyle/>
          <a:p>
            <a:pPr>
              <a:lnSpc>
                <a:spcPct val="80000"/>
              </a:lnSpc>
            </a:pPr>
            <a:r>
              <a:rPr lang="pt-BR" sz="1100" dirty="0">
                <a:solidFill>
                  <a:schemeClr val="bg1"/>
                </a:solidFill>
              </a:rPr>
              <a:t>/</a:t>
            </a:r>
            <a:r>
              <a:rPr lang="pt-BR" sz="1100" dirty="0" err="1">
                <a:solidFill>
                  <a:schemeClr val="bg1"/>
                </a:solidFill>
              </a:rPr>
              <a:t>teleperformance</a:t>
            </a:r>
            <a:endParaRPr lang="pt-BR" sz="1100" dirty="0">
              <a:solidFill>
                <a:schemeClr val="bg1"/>
              </a:solidFill>
            </a:endParaRPr>
          </a:p>
        </p:txBody>
      </p:sp>
      <p:sp>
        <p:nvSpPr>
          <p:cNvPr id="19" name="CaixaDeTexto 19">
            <a:extLst>
              <a:ext uri="{FF2B5EF4-FFF2-40B4-BE49-F238E27FC236}">
                <a16:creationId xmlns:a16="http://schemas.microsoft.com/office/drawing/2014/main" id="{EDA8A705-3C23-6441-BB8C-ADD1F315A0A2}"/>
              </a:ext>
            </a:extLst>
          </p:cNvPr>
          <p:cNvSpPr txBox="1"/>
          <p:nvPr userDrawn="1"/>
        </p:nvSpPr>
        <p:spPr>
          <a:xfrm>
            <a:off x="6305600" y="2538904"/>
            <a:ext cx="2427741" cy="231154"/>
          </a:xfrm>
          <a:prstGeom prst="rect">
            <a:avLst/>
          </a:prstGeom>
          <a:noFill/>
        </p:spPr>
        <p:txBody>
          <a:bodyPr wrap="square" rtlCol="0">
            <a:spAutoFit/>
          </a:bodyPr>
          <a:lstStyle/>
          <a:p>
            <a:pPr>
              <a:lnSpc>
                <a:spcPct val="80000"/>
              </a:lnSpc>
            </a:pPr>
            <a:r>
              <a:rPr lang="pt-BR" sz="1100" dirty="0" err="1">
                <a:solidFill>
                  <a:schemeClr val="bg1"/>
                </a:solidFill>
              </a:rPr>
              <a:t>Teleperformanceblog.com</a:t>
            </a:r>
            <a:endParaRPr lang="pt-BR" sz="1100" dirty="0">
              <a:solidFill>
                <a:schemeClr val="bg1"/>
              </a:solidFill>
            </a:endParaRPr>
          </a:p>
        </p:txBody>
      </p:sp>
      <p:sp>
        <p:nvSpPr>
          <p:cNvPr id="18" name="Freeform 1">
            <a:extLst>
              <a:ext uri="{FF2B5EF4-FFF2-40B4-BE49-F238E27FC236}">
                <a16:creationId xmlns:a16="http://schemas.microsoft.com/office/drawing/2014/main" id="{3C92230D-8C56-A845-8719-79A3F8355468}"/>
              </a:ext>
            </a:extLst>
          </p:cNvPr>
          <p:cNvSpPr>
            <a:spLocks noChangeArrowheads="1"/>
          </p:cNvSpPr>
          <p:nvPr userDrawn="1"/>
        </p:nvSpPr>
        <p:spPr bwMode="auto">
          <a:xfrm>
            <a:off x="6092640" y="862188"/>
            <a:ext cx="212790" cy="212790"/>
          </a:xfrm>
          <a:custGeom>
            <a:avLst/>
            <a:gdLst>
              <a:gd name="T0" fmla="*/ 2623 w 2879"/>
              <a:gd name="T1" fmla="*/ 0 h 2880"/>
              <a:gd name="T2" fmla="*/ 2623 w 2879"/>
              <a:gd name="T3" fmla="*/ 0 h 2880"/>
              <a:gd name="T4" fmla="*/ 256 w 2879"/>
              <a:gd name="T5" fmla="*/ 0 h 2880"/>
              <a:gd name="T6" fmla="*/ 0 w 2879"/>
              <a:gd name="T7" fmla="*/ 256 h 2880"/>
              <a:gd name="T8" fmla="*/ 0 w 2879"/>
              <a:gd name="T9" fmla="*/ 2623 h 2880"/>
              <a:gd name="T10" fmla="*/ 256 w 2879"/>
              <a:gd name="T11" fmla="*/ 2879 h 2880"/>
              <a:gd name="T12" fmla="*/ 2623 w 2879"/>
              <a:gd name="T13" fmla="*/ 2879 h 2880"/>
              <a:gd name="T14" fmla="*/ 2878 w 2879"/>
              <a:gd name="T15" fmla="*/ 2623 h 2880"/>
              <a:gd name="T16" fmla="*/ 2878 w 2879"/>
              <a:gd name="T17" fmla="*/ 256 h 2880"/>
              <a:gd name="T18" fmla="*/ 2623 w 2879"/>
              <a:gd name="T19" fmla="*/ 0 h 2880"/>
              <a:gd name="T20" fmla="*/ 895 w 2879"/>
              <a:gd name="T21" fmla="*/ 2495 h 2880"/>
              <a:gd name="T22" fmla="*/ 895 w 2879"/>
              <a:gd name="T23" fmla="*/ 2495 h 2880"/>
              <a:gd name="T24" fmla="*/ 816 w 2879"/>
              <a:gd name="T25" fmla="*/ 2559 h 2880"/>
              <a:gd name="T26" fmla="*/ 496 w 2879"/>
              <a:gd name="T27" fmla="*/ 2559 h 2880"/>
              <a:gd name="T28" fmla="*/ 416 w 2879"/>
              <a:gd name="T29" fmla="*/ 2495 h 2880"/>
              <a:gd name="T30" fmla="*/ 416 w 2879"/>
              <a:gd name="T31" fmla="*/ 1136 h 2880"/>
              <a:gd name="T32" fmla="*/ 496 w 2879"/>
              <a:gd name="T33" fmla="*/ 1056 h 2880"/>
              <a:gd name="T34" fmla="*/ 816 w 2879"/>
              <a:gd name="T35" fmla="*/ 1056 h 2880"/>
              <a:gd name="T36" fmla="*/ 895 w 2879"/>
              <a:gd name="T37" fmla="*/ 1136 h 2880"/>
              <a:gd name="T38" fmla="*/ 895 w 2879"/>
              <a:gd name="T39" fmla="*/ 2495 h 2880"/>
              <a:gd name="T40" fmla="*/ 656 w 2879"/>
              <a:gd name="T41" fmla="*/ 928 h 2880"/>
              <a:gd name="T42" fmla="*/ 656 w 2879"/>
              <a:gd name="T43" fmla="*/ 928 h 2880"/>
              <a:gd name="T44" fmla="*/ 352 w 2879"/>
              <a:gd name="T45" fmla="*/ 624 h 2880"/>
              <a:gd name="T46" fmla="*/ 656 w 2879"/>
              <a:gd name="T47" fmla="*/ 320 h 2880"/>
              <a:gd name="T48" fmla="*/ 959 w 2879"/>
              <a:gd name="T49" fmla="*/ 624 h 2880"/>
              <a:gd name="T50" fmla="*/ 656 w 2879"/>
              <a:gd name="T51" fmla="*/ 928 h 2880"/>
              <a:gd name="T52" fmla="*/ 2574 w 2879"/>
              <a:gd name="T53" fmla="*/ 2495 h 2880"/>
              <a:gd name="T54" fmla="*/ 2574 w 2879"/>
              <a:gd name="T55" fmla="*/ 2495 h 2880"/>
              <a:gd name="T56" fmla="*/ 2511 w 2879"/>
              <a:gd name="T57" fmla="*/ 2559 h 2880"/>
              <a:gd name="T58" fmla="*/ 2159 w 2879"/>
              <a:gd name="T59" fmla="*/ 2559 h 2880"/>
              <a:gd name="T60" fmla="*/ 2094 w 2879"/>
              <a:gd name="T61" fmla="*/ 2495 h 2880"/>
              <a:gd name="T62" fmla="*/ 2094 w 2879"/>
              <a:gd name="T63" fmla="*/ 1856 h 2880"/>
              <a:gd name="T64" fmla="*/ 1854 w 2879"/>
              <a:gd name="T65" fmla="*/ 1440 h 2880"/>
              <a:gd name="T66" fmla="*/ 1583 w 2879"/>
              <a:gd name="T67" fmla="*/ 1759 h 2880"/>
              <a:gd name="T68" fmla="*/ 1583 w 2879"/>
              <a:gd name="T69" fmla="*/ 2495 h 2880"/>
              <a:gd name="T70" fmla="*/ 1519 w 2879"/>
              <a:gd name="T71" fmla="*/ 2559 h 2880"/>
              <a:gd name="T72" fmla="*/ 1183 w 2879"/>
              <a:gd name="T73" fmla="*/ 2559 h 2880"/>
              <a:gd name="T74" fmla="*/ 1104 w 2879"/>
              <a:gd name="T75" fmla="*/ 2495 h 2880"/>
              <a:gd name="T76" fmla="*/ 1104 w 2879"/>
              <a:gd name="T77" fmla="*/ 1120 h 2880"/>
              <a:gd name="T78" fmla="*/ 1183 w 2879"/>
              <a:gd name="T79" fmla="*/ 1056 h 2880"/>
              <a:gd name="T80" fmla="*/ 1519 w 2879"/>
              <a:gd name="T81" fmla="*/ 1056 h 2880"/>
              <a:gd name="T82" fmla="*/ 1583 w 2879"/>
              <a:gd name="T83" fmla="*/ 1120 h 2880"/>
              <a:gd name="T84" fmla="*/ 1583 w 2879"/>
              <a:gd name="T85" fmla="*/ 1248 h 2880"/>
              <a:gd name="T86" fmla="*/ 2031 w 2879"/>
              <a:gd name="T87" fmla="*/ 1040 h 2880"/>
              <a:gd name="T88" fmla="*/ 2574 w 2879"/>
              <a:gd name="T89" fmla="*/ 1840 h 2880"/>
              <a:gd name="T90" fmla="*/ 2574 w 2879"/>
              <a:gd name="T91" fmla="*/ 249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79" h="2880">
                <a:moveTo>
                  <a:pt x="2623" y="0"/>
                </a:moveTo>
                <a:lnTo>
                  <a:pt x="2623" y="0"/>
                </a:lnTo>
                <a:cubicBezTo>
                  <a:pt x="256" y="0"/>
                  <a:pt x="256" y="0"/>
                  <a:pt x="256" y="0"/>
                </a:cubicBezTo>
                <a:cubicBezTo>
                  <a:pt x="113" y="0"/>
                  <a:pt x="0" y="113"/>
                  <a:pt x="0" y="256"/>
                </a:cubicBezTo>
                <a:cubicBezTo>
                  <a:pt x="0" y="2623"/>
                  <a:pt x="0" y="2623"/>
                  <a:pt x="0" y="2623"/>
                </a:cubicBezTo>
                <a:cubicBezTo>
                  <a:pt x="0" y="2767"/>
                  <a:pt x="113" y="2879"/>
                  <a:pt x="256" y="2879"/>
                </a:cubicBezTo>
                <a:cubicBezTo>
                  <a:pt x="2623" y="2879"/>
                  <a:pt x="2623" y="2879"/>
                  <a:pt x="2623" y="2879"/>
                </a:cubicBezTo>
                <a:cubicBezTo>
                  <a:pt x="2766" y="2879"/>
                  <a:pt x="2878" y="2767"/>
                  <a:pt x="2878" y="2623"/>
                </a:cubicBezTo>
                <a:cubicBezTo>
                  <a:pt x="2878" y="256"/>
                  <a:pt x="2878" y="256"/>
                  <a:pt x="2878" y="256"/>
                </a:cubicBezTo>
                <a:cubicBezTo>
                  <a:pt x="2878" y="113"/>
                  <a:pt x="2766" y="0"/>
                  <a:pt x="2623" y="0"/>
                </a:cubicBezTo>
                <a:close/>
                <a:moveTo>
                  <a:pt x="895" y="2495"/>
                </a:moveTo>
                <a:lnTo>
                  <a:pt x="895" y="2495"/>
                </a:lnTo>
                <a:cubicBezTo>
                  <a:pt x="895" y="2528"/>
                  <a:pt x="864" y="2559"/>
                  <a:pt x="816" y="2559"/>
                </a:cubicBezTo>
                <a:cubicBezTo>
                  <a:pt x="496" y="2559"/>
                  <a:pt x="496" y="2559"/>
                  <a:pt x="496" y="2559"/>
                </a:cubicBezTo>
                <a:cubicBezTo>
                  <a:pt x="448" y="2559"/>
                  <a:pt x="416" y="2528"/>
                  <a:pt x="416" y="2495"/>
                </a:cubicBezTo>
                <a:cubicBezTo>
                  <a:pt x="416" y="1136"/>
                  <a:pt x="416" y="1136"/>
                  <a:pt x="416" y="1136"/>
                </a:cubicBezTo>
                <a:cubicBezTo>
                  <a:pt x="416" y="1088"/>
                  <a:pt x="448" y="1056"/>
                  <a:pt x="496" y="1056"/>
                </a:cubicBezTo>
                <a:cubicBezTo>
                  <a:pt x="816" y="1056"/>
                  <a:pt x="816" y="1056"/>
                  <a:pt x="816" y="1056"/>
                </a:cubicBezTo>
                <a:cubicBezTo>
                  <a:pt x="864" y="1056"/>
                  <a:pt x="895" y="1088"/>
                  <a:pt x="895" y="1136"/>
                </a:cubicBezTo>
                <a:lnTo>
                  <a:pt x="895" y="2495"/>
                </a:lnTo>
                <a:close/>
                <a:moveTo>
                  <a:pt x="656" y="928"/>
                </a:moveTo>
                <a:lnTo>
                  <a:pt x="656" y="928"/>
                </a:lnTo>
                <a:cubicBezTo>
                  <a:pt x="480" y="928"/>
                  <a:pt x="352" y="800"/>
                  <a:pt x="352" y="624"/>
                </a:cubicBezTo>
                <a:cubicBezTo>
                  <a:pt x="352" y="448"/>
                  <a:pt x="480" y="320"/>
                  <a:pt x="656" y="320"/>
                </a:cubicBezTo>
                <a:cubicBezTo>
                  <a:pt x="832" y="320"/>
                  <a:pt x="959" y="448"/>
                  <a:pt x="959" y="624"/>
                </a:cubicBezTo>
                <a:cubicBezTo>
                  <a:pt x="959" y="800"/>
                  <a:pt x="832" y="928"/>
                  <a:pt x="656" y="928"/>
                </a:cubicBezTo>
                <a:close/>
                <a:moveTo>
                  <a:pt x="2574" y="2495"/>
                </a:moveTo>
                <a:lnTo>
                  <a:pt x="2574" y="2495"/>
                </a:lnTo>
                <a:cubicBezTo>
                  <a:pt x="2574" y="2528"/>
                  <a:pt x="2542" y="2559"/>
                  <a:pt x="2511" y="2559"/>
                </a:cubicBezTo>
                <a:cubicBezTo>
                  <a:pt x="2159" y="2559"/>
                  <a:pt x="2159" y="2559"/>
                  <a:pt x="2159" y="2559"/>
                </a:cubicBezTo>
                <a:cubicBezTo>
                  <a:pt x="2127" y="2559"/>
                  <a:pt x="2094" y="2528"/>
                  <a:pt x="2094" y="2495"/>
                </a:cubicBezTo>
                <a:cubicBezTo>
                  <a:pt x="2094" y="1856"/>
                  <a:pt x="2094" y="1856"/>
                  <a:pt x="2094" y="1856"/>
                </a:cubicBezTo>
                <a:cubicBezTo>
                  <a:pt x="2094" y="1759"/>
                  <a:pt x="2127" y="1440"/>
                  <a:pt x="1854" y="1440"/>
                </a:cubicBezTo>
                <a:cubicBezTo>
                  <a:pt x="1631" y="1440"/>
                  <a:pt x="1583" y="1664"/>
                  <a:pt x="1583" y="1759"/>
                </a:cubicBezTo>
                <a:cubicBezTo>
                  <a:pt x="1583" y="2495"/>
                  <a:pt x="1583" y="2495"/>
                  <a:pt x="1583" y="2495"/>
                </a:cubicBezTo>
                <a:cubicBezTo>
                  <a:pt x="1583" y="2528"/>
                  <a:pt x="1552" y="2559"/>
                  <a:pt x="1519" y="2559"/>
                </a:cubicBezTo>
                <a:cubicBezTo>
                  <a:pt x="1183" y="2559"/>
                  <a:pt x="1183" y="2559"/>
                  <a:pt x="1183" y="2559"/>
                </a:cubicBezTo>
                <a:cubicBezTo>
                  <a:pt x="1135" y="2559"/>
                  <a:pt x="1104" y="2528"/>
                  <a:pt x="1104" y="2495"/>
                </a:cubicBezTo>
                <a:cubicBezTo>
                  <a:pt x="1104" y="1120"/>
                  <a:pt x="1104" y="1120"/>
                  <a:pt x="1104" y="1120"/>
                </a:cubicBezTo>
                <a:cubicBezTo>
                  <a:pt x="1104" y="1088"/>
                  <a:pt x="1135" y="1056"/>
                  <a:pt x="1183" y="1056"/>
                </a:cubicBezTo>
                <a:cubicBezTo>
                  <a:pt x="1519" y="1056"/>
                  <a:pt x="1519" y="1056"/>
                  <a:pt x="1519" y="1056"/>
                </a:cubicBezTo>
                <a:cubicBezTo>
                  <a:pt x="1552" y="1056"/>
                  <a:pt x="1583" y="1088"/>
                  <a:pt x="1583" y="1120"/>
                </a:cubicBezTo>
                <a:cubicBezTo>
                  <a:pt x="1583" y="1248"/>
                  <a:pt x="1583" y="1248"/>
                  <a:pt x="1583" y="1248"/>
                </a:cubicBezTo>
                <a:cubicBezTo>
                  <a:pt x="1663" y="1120"/>
                  <a:pt x="1775" y="1040"/>
                  <a:pt x="2031" y="1040"/>
                </a:cubicBezTo>
                <a:cubicBezTo>
                  <a:pt x="2590" y="1040"/>
                  <a:pt x="2574" y="1551"/>
                  <a:pt x="2574" y="1840"/>
                </a:cubicBezTo>
                <a:cubicBezTo>
                  <a:pt x="2574" y="2495"/>
                  <a:pt x="2574" y="2495"/>
                  <a:pt x="2574" y="2495"/>
                </a:cubicBezTo>
                <a:close/>
              </a:path>
            </a:pathLst>
          </a:custGeom>
          <a:solidFill>
            <a:schemeClr val="bg1"/>
          </a:solidFill>
          <a:ln>
            <a:noFill/>
          </a:ln>
          <a:effectLst/>
        </p:spPr>
        <p:txBody>
          <a:bodyPr wrap="none" anchor="ctr"/>
          <a:lstStyle/>
          <a:p>
            <a:endParaRPr lang="en-US">
              <a:solidFill>
                <a:schemeClr val="tx1">
                  <a:lumMod val="75000"/>
                  <a:lumOff val="25000"/>
                </a:schemeClr>
              </a:solidFill>
            </a:endParaRPr>
          </a:p>
        </p:txBody>
      </p:sp>
      <p:sp>
        <p:nvSpPr>
          <p:cNvPr id="21" name="Freeform 2">
            <a:extLst>
              <a:ext uri="{FF2B5EF4-FFF2-40B4-BE49-F238E27FC236}">
                <a16:creationId xmlns:a16="http://schemas.microsoft.com/office/drawing/2014/main" id="{1D33D378-2ED4-1449-B7AB-1CF482A4964E}"/>
              </a:ext>
            </a:extLst>
          </p:cNvPr>
          <p:cNvSpPr>
            <a:spLocks noChangeArrowheads="1"/>
          </p:cNvSpPr>
          <p:nvPr userDrawn="1"/>
        </p:nvSpPr>
        <p:spPr bwMode="auto">
          <a:xfrm>
            <a:off x="6094913" y="2241552"/>
            <a:ext cx="211163" cy="150368"/>
          </a:xfrm>
          <a:custGeom>
            <a:avLst/>
            <a:gdLst>
              <a:gd name="T0" fmla="*/ 2286 w 2879"/>
              <a:gd name="T1" fmla="*/ 0 h 2049"/>
              <a:gd name="T2" fmla="*/ 2286 w 2879"/>
              <a:gd name="T3" fmla="*/ 0 h 2049"/>
              <a:gd name="T4" fmla="*/ 592 w 2879"/>
              <a:gd name="T5" fmla="*/ 0 h 2049"/>
              <a:gd name="T6" fmla="*/ 0 w 2879"/>
              <a:gd name="T7" fmla="*/ 609 h 2049"/>
              <a:gd name="T8" fmla="*/ 0 w 2879"/>
              <a:gd name="T9" fmla="*/ 1440 h 2049"/>
              <a:gd name="T10" fmla="*/ 592 w 2879"/>
              <a:gd name="T11" fmla="*/ 2048 h 2049"/>
              <a:gd name="T12" fmla="*/ 2286 w 2879"/>
              <a:gd name="T13" fmla="*/ 2048 h 2049"/>
              <a:gd name="T14" fmla="*/ 2878 w 2879"/>
              <a:gd name="T15" fmla="*/ 1440 h 2049"/>
              <a:gd name="T16" fmla="*/ 2878 w 2879"/>
              <a:gd name="T17" fmla="*/ 609 h 2049"/>
              <a:gd name="T18" fmla="*/ 2286 w 2879"/>
              <a:gd name="T19" fmla="*/ 0 h 2049"/>
              <a:gd name="T20" fmla="*/ 1887 w 2879"/>
              <a:gd name="T21" fmla="*/ 1072 h 2049"/>
              <a:gd name="T22" fmla="*/ 1887 w 2879"/>
              <a:gd name="T23" fmla="*/ 1072 h 2049"/>
              <a:gd name="T24" fmla="*/ 1087 w 2879"/>
              <a:gd name="T25" fmla="*/ 1440 h 2049"/>
              <a:gd name="T26" fmla="*/ 1040 w 2879"/>
              <a:gd name="T27" fmla="*/ 1408 h 2049"/>
              <a:gd name="T28" fmla="*/ 1040 w 2879"/>
              <a:gd name="T29" fmla="*/ 640 h 2049"/>
              <a:gd name="T30" fmla="*/ 1087 w 2879"/>
              <a:gd name="T31" fmla="*/ 609 h 2049"/>
              <a:gd name="T32" fmla="*/ 1887 w 2879"/>
              <a:gd name="T33" fmla="*/ 1008 h 2049"/>
              <a:gd name="T34" fmla="*/ 1887 w 2879"/>
              <a:gd name="T35" fmla="*/ 1072 h 2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79" h="2049">
                <a:moveTo>
                  <a:pt x="2286" y="0"/>
                </a:moveTo>
                <a:lnTo>
                  <a:pt x="2286" y="0"/>
                </a:lnTo>
                <a:cubicBezTo>
                  <a:pt x="592" y="0"/>
                  <a:pt x="592" y="0"/>
                  <a:pt x="592" y="0"/>
                </a:cubicBezTo>
                <a:cubicBezTo>
                  <a:pt x="272" y="0"/>
                  <a:pt x="0" y="273"/>
                  <a:pt x="0" y="609"/>
                </a:cubicBezTo>
                <a:cubicBezTo>
                  <a:pt x="0" y="1440"/>
                  <a:pt x="0" y="1440"/>
                  <a:pt x="0" y="1440"/>
                </a:cubicBezTo>
                <a:cubicBezTo>
                  <a:pt x="0" y="1776"/>
                  <a:pt x="272" y="2048"/>
                  <a:pt x="592" y="2048"/>
                </a:cubicBezTo>
                <a:cubicBezTo>
                  <a:pt x="2286" y="2048"/>
                  <a:pt x="2286" y="2048"/>
                  <a:pt x="2286" y="2048"/>
                </a:cubicBezTo>
                <a:cubicBezTo>
                  <a:pt x="2623" y="2048"/>
                  <a:pt x="2878" y="1776"/>
                  <a:pt x="2878" y="1440"/>
                </a:cubicBezTo>
                <a:cubicBezTo>
                  <a:pt x="2878" y="609"/>
                  <a:pt x="2878" y="609"/>
                  <a:pt x="2878" y="609"/>
                </a:cubicBezTo>
                <a:cubicBezTo>
                  <a:pt x="2878" y="273"/>
                  <a:pt x="2623" y="0"/>
                  <a:pt x="2286" y="0"/>
                </a:cubicBezTo>
                <a:close/>
                <a:moveTo>
                  <a:pt x="1887" y="1072"/>
                </a:moveTo>
                <a:lnTo>
                  <a:pt x="1887" y="1072"/>
                </a:lnTo>
                <a:cubicBezTo>
                  <a:pt x="1087" y="1440"/>
                  <a:pt x="1087" y="1440"/>
                  <a:pt x="1087" y="1440"/>
                </a:cubicBezTo>
                <a:cubicBezTo>
                  <a:pt x="1072" y="1456"/>
                  <a:pt x="1040" y="1440"/>
                  <a:pt x="1040" y="1408"/>
                </a:cubicBezTo>
                <a:cubicBezTo>
                  <a:pt x="1040" y="640"/>
                  <a:pt x="1040" y="640"/>
                  <a:pt x="1040" y="640"/>
                </a:cubicBezTo>
                <a:cubicBezTo>
                  <a:pt x="1040" y="609"/>
                  <a:pt x="1072" y="593"/>
                  <a:pt x="1087" y="609"/>
                </a:cubicBezTo>
                <a:cubicBezTo>
                  <a:pt x="1887" y="1008"/>
                  <a:pt x="1887" y="1008"/>
                  <a:pt x="1887" y="1008"/>
                </a:cubicBezTo>
                <a:cubicBezTo>
                  <a:pt x="1903" y="1024"/>
                  <a:pt x="1903" y="1056"/>
                  <a:pt x="1887" y="1072"/>
                </a:cubicBezTo>
                <a:close/>
              </a:path>
            </a:pathLst>
          </a:custGeom>
          <a:solidFill>
            <a:schemeClr val="bg1"/>
          </a:solidFill>
          <a:ln>
            <a:noFill/>
          </a:ln>
          <a:effectLst/>
        </p:spPr>
        <p:txBody>
          <a:bodyPr wrap="none" anchor="ctr"/>
          <a:lstStyle/>
          <a:p>
            <a:endParaRPr lang="en-US">
              <a:solidFill>
                <a:schemeClr val="tx1">
                  <a:lumMod val="75000"/>
                  <a:lumOff val="25000"/>
                </a:schemeClr>
              </a:solidFill>
            </a:endParaRPr>
          </a:p>
        </p:txBody>
      </p:sp>
      <p:sp>
        <p:nvSpPr>
          <p:cNvPr id="23" name="Freeform 3">
            <a:extLst>
              <a:ext uri="{FF2B5EF4-FFF2-40B4-BE49-F238E27FC236}">
                <a16:creationId xmlns:a16="http://schemas.microsoft.com/office/drawing/2014/main" id="{75C24DC3-9E65-9842-A720-BAECE664E798}"/>
              </a:ext>
            </a:extLst>
          </p:cNvPr>
          <p:cNvSpPr>
            <a:spLocks noChangeArrowheads="1"/>
          </p:cNvSpPr>
          <p:nvPr userDrawn="1"/>
        </p:nvSpPr>
        <p:spPr bwMode="auto">
          <a:xfrm>
            <a:off x="6092640" y="1557961"/>
            <a:ext cx="211163" cy="172358"/>
          </a:xfrm>
          <a:custGeom>
            <a:avLst/>
            <a:gdLst>
              <a:gd name="T0" fmla="*/ 2878 w 2879"/>
              <a:gd name="T1" fmla="*/ 288 h 2352"/>
              <a:gd name="T2" fmla="*/ 2878 w 2879"/>
              <a:gd name="T3" fmla="*/ 288 h 2352"/>
              <a:gd name="T4" fmla="*/ 2542 w 2879"/>
              <a:gd name="T5" fmla="*/ 368 h 2352"/>
              <a:gd name="T6" fmla="*/ 2798 w 2879"/>
              <a:gd name="T7" fmla="*/ 48 h 2352"/>
              <a:gd name="T8" fmla="*/ 2430 w 2879"/>
              <a:gd name="T9" fmla="*/ 193 h 2352"/>
              <a:gd name="T10" fmla="*/ 1999 w 2879"/>
              <a:gd name="T11" fmla="*/ 0 h 2352"/>
              <a:gd name="T12" fmla="*/ 1407 w 2879"/>
              <a:gd name="T13" fmla="*/ 592 h 2352"/>
              <a:gd name="T14" fmla="*/ 1423 w 2879"/>
              <a:gd name="T15" fmla="*/ 736 h 2352"/>
              <a:gd name="T16" fmla="*/ 192 w 2879"/>
              <a:gd name="T17" fmla="*/ 112 h 2352"/>
              <a:gd name="T18" fmla="*/ 112 w 2879"/>
              <a:gd name="T19" fmla="*/ 416 h 2352"/>
              <a:gd name="T20" fmla="*/ 384 w 2879"/>
              <a:gd name="T21" fmla="*/ 895 h 2352"/>
              <a:gd name="T22" fmla="*/ 112 w 2879"/>
              <a:gd name="T23" fmla="*/ 832 h 2352"/>
              <a:gd name="T24" fmla="*/ 112 w 2879"/>
              <a:gd name="T25" fmla="*/ 832 h 2352"/>
              <a:gd name="T26" fmla="*/ 592 w 2879"/>
              <a:gd name="T27" fmla="*/ 1423 h 2352"/>
              <a:gd name="T28" fmla="*/ 432 w 2879"/>
              <a:gd name="T29" fmla="*/ 1439 h 2352"/>
              <a:gd name="T30" fmla="*/ 320 w 2879"/>
              <a:gd name="T31" fmla="*/ 1423 h 2352"/>
              <a:gd name="T32" fmla="*/ 880 w 2879"/>
              <a:gd name="T33" fmla="*/ 1839 h 2352"/>
              <a:gd name="T34" fmla="*/ 144 w 2879"/>
              <a:gd name="T35" fmla="*/ 2095 h 2352"/>
              <a:gd name="T36" fmla="*/ 0 w 2879"/>
              <a:gd name="T37" fmla="*/ 2079 h 2352"/>
              <a:gd name="T38" fmla="*/ 912 w 2879"/>
              <a:gd name="T39" fmla="*/ 2351 h 2352"/>
              <a:gd name="T40" fmla="*/ 2590 w 2879"/>
              <a:gd name="T41" fmla="*/ 672 h 2352"/>
              <a:gd name="T42" fmla="*/ 2590 w 2879"/>
              <a:gd name="T43" fmla="*/ 592 h 2352"/>
              <a:gd name="T44" fmla="*/ 2878 w 2879"/>
              <a:gd name="T45" fmla="*/ 288 h 2352"/>
              <a:gd name="T46" fmla="*/ 2878 w 2879"/>
              <a:gd name="T47" fmla="*/ 288 h 2352"/>
              <a:gd name="T48" fmla="*/ 2878 w 2879"/>
              <a:gd name="T49" fmla="*/ 288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9" h="2352">
                <a:moveTo>
                  <a:pt x="2878" y="288"/>
                </a:moveTo>
                <a:lnTo>
                  <a:pt x="2878" y="288"/>
                </a:lnTo>
                <a:cubicBezTo>
                  <a:pt x="2782" y="336"/>
                  <a:pt x="2670" y="368"/>
                  <a:pt x="2542" y="368"/>
                </a:cubicBezTo>
                <a:cubicBezTo>
                  <a:pt x="2670" y="304"/>
                  <a:pt x="2766" y="193"/>
                  <a:pt x="2798" y="48"/>
                </a:cubicBezTo>
                <a:cubicBezTo>
                  <a:pt x="2686" y="112"/>
                  <a:pt x="2558" y="160"/>
                  <a:pt x="2430" y="193"/>
                </a:cubicBezTo>
                <a:cubicBezTo>
                  <a:pt x="2319" y="80"/>
                  <a:pt x="2158" y="0"/>
                  <a:pt x="1999" y="0"/>
                </a:cubicBezTo>
                <a:cubicBezTo>
                  <a:pt x="1662" y="0"/>
                  <a:pt x="1407" y="272"/>
                  <a:pt x="1407" y="592"/>
                </a:cubicBezTo>
                <a:cubicBezTo>
                  <a:pt x="1407" y="640"/>
                  <a:pt x="1407" y="688"/>
                  <a:pt x="1423" y="736"/>
                </a:cubicBezTo>
                <a:cubicBezTo>
                  <a:pt x="928" y="704"/>
                  <a:pt x="496" y="464"/>
                  <a:pt x="192" y="112"/>
                </a:cubicBezTo>
                <a:cubicBezTo>
                  <a:pt x="144" y="209"/>
                  <a:pt x="112" y="304"/>
                  <a:pt x="112" y="416"/>
                </a:cubicBezTo>
                <a:cubicBezTo>
                  <a:pt x="112" y="624"/>
                  <a:pt x="224" y="800"/>
                  <a:pt x="384" y="895"/>
                </a:cubicBezTo>
                <a:cubicBezTo>
                  <a:pt x="288" y="895"/>
                  <a:pt x="192" y="880"/>
                  <a:pt x="112" y="832"/>
                </a:cubicBezTo>
                <a:lnTo>
                  <a:pt x="112" y="832"/>
                </a:lnTo>
                <a:cubicBezTo>
                  <a:pt x="112" y="1120"/>
                  <a:pt x="320" y="1360"/>
                  <a:pt x="592" y="1423"/>
                </a:cubicBezTo>
                <a:cubicBezTo>
                  <a:pt x="544" y="1423"/>
                  <a:pt x="480" y="1439"/>
                  <a:pt x="432" y="1439"/>
                </a:cubicBezTo>
                <a:cubicBezTo>
                  <a:pt x="400" y="1439"/>
                  <a:pt x="352" y="1439"/>
                  <a:pt x="320" y="1423"/>
                </a:cubicBezTo>
                <a:cubicBezTo>
                  <a:pt x="400" y="1663"/>
                  <a:pt x="608" y="1839"/>
                  <a:pt x="880" y="1839"/>
                </a:cubicBezTo>
                <a:cubicBezTo>
                  <a:pt x="672" y="2000"/>
                  <a:pt x="416" y="2095"/>
                  <a:pt x="144" y="2095"/>
                </a:cubicBezTo>
                <a:cubicBezTo>
                  <a:pt x="96" y="2095"/>
                  <a:pt x="48" y="2095"/>
                  <a:pt x="0" y="2079"/>
                </a:cubicBezTo>
                <a:cubicBezTo>
                  <a:pt x="256" y="2255"/>
                  <a:pt x="576" y="2351"/>
                  <a:pt x="912" y="2351"/>
                </a:cubicBezTo>
                <a:cubicBezTo>
                  <a:pt x="1999" y="2351"/>
                  <a:pt x="2590" y="1439"/>
                  <a:pt x="2590" y="672"/>
                </a:cubicBezTo>
                <a:cubicBezTo>
                  <a:pt x="2590" y="592"/>
                  <a:pt x="2590" y="592"/>
                  <a:pt x="2590" y="592"/>
                </a:cubicBezTo>
                <a:cubicBezTo>
                  <a:pt x="2702" y="512"/>
                  <a:pt x="2798" y="400"/>
                  <a:pt x="2878" y="288"/>
                </a:cubicBezTo>
                <a:close/>
                <a:moveTo>
                  <a:pt x="2878" y="288"/>
                </a:moveTo>
                <a:lnTo>
                  <a:pt x="2878" y="288"/>
                </a:lnTo>
                <a:close/>
              </a:path>
            </a:pathLst>
          </a:custGeom>
          <a:solidFill>
            <a:schemeClr val="bg1"/>
          </a:solidFill>
          <a:ln>
            <a:noFill/>
          </a:ln>
          <a:effectLst/>
        </p:spPr>
        <p:txBody>
          <a:bodyPr wrap="none" anchor="ctr"/>
          <a:lstStyle/>
          <a:p>
            <a:endParaRPr lang="en-US">
              <a:solidFill>
                <a:schemeClr val="tx1">
                  <a:lumMod val="75000"/>
                  <a:lumOff val="25000"/>
                </a:schemeClr>
              </a:solidFill>
            </a:endParaRPr>
          </a:p>
        </p:txBody>
      </p:sp>
      <p:sp>
        <p:nvSpPr>
          <p:cNvPr id="25" name="Freeform 4">
            <a:extLst>
              <a:ext uri="{FF2B5EF4-FFF2-40B4-BE49-F238E27FC236}">
                <a16:creationId xmlns:a16="http://schemas.microsoft.com/office/drawing/2014/main" id="{D1D77D46-78E6-4E4B-AEEF-D7B9FED0E7CE}"/>
              </a:ext>
            </a:extLst>
          </p:cNvPr>
          <p:cNvSpPr>
            <a:spLocks noChangeArrowheads="1"/>
          </p:cNvSpPr>
          <p:nvPr userDrawn="1"/>
        </p:nvSpPr>
        <p:spPr bwMode="auto">
          <a:xfrm>
            <a:off x="6092640" y="1201082"/>
            <a:ext cx="211163" cy="212456"/>
          </a:xfrm>
          <a:custGeom>
            <a:avLst/>
            <a:gdLst>
              <a:gd name="T0" fmla="*/ 2494 w 2879"/>
              <a:gd name="T1" fmla="*/ 0 h 2896"/>
              <a:gd name="T2" fmla="*/ 2494 w 2879"/>
              <a:gd name="T3" fmla="*/ 0 h 2896"/>
              <a:gd name="T4" fmla="*/ 384 w 2879"/>
              <a:gd name="T5" fmla="*/ 0 h 2896"/>
              <a:gd name="T6" fmla="*/ 0 w 2879"/>
              <a:gd name="T7" fmla="*/ 399 h 2896"/>
              <a:gd name="T8" fmla="*/ 0 w 2879"/>
              <a:gd name="T9" fmla="*/ 2495 h 2896"/>
              <a:gd name="T10" fmla="*/ 384 w 2879"/>
              <a:gd name="T11" fmla="*/ 2895 h 2896"/>
              <a:gd name="T12" fmla="*/ 1423 w 2879"/>
              <a:gd name="T13" fmla="*/ 2895 h 2896"/>
              <a:gd name="T14" fmla="*/ 1423 w 2879"/>
              <a:gd name="T15" fmla="*/ 1855 h 2896"/>
              <a:gd name="T16" fmla="*/ 1168 w 2879"/>
              <a:gd name="T17" fmla="*/ 1855 h 2896"/>
              <a:gd name="T18" fmla="*/ 1104 w 2879"/>
              <a:gd name="T19" fmla="*/ 1791 h 2896"/>
              <a:gd name="T20" fmla="*/ 1104 w 2879"/>
              <a:gd name="T21" fmla="*/ 1471 h 2896"/>
              <a:gd name="T22" fmla="*/ 1168 w 2879"/>
              <a:gd name="T23" fmla="*/ 1407 h 2896"/>
              <a:gd name="T24" fmla="*/ 1423 w 2879"/>
              <a:gd name="T25" fmla="*/ 1407 h 2896"/>
              <a:gd name="T26" fmla="*/ 1423 w 2879"/>
              <a:gd name="T27" fmla="*/ 1071 h 2896"/>
              <a:gd name="T28" fmla="*/ 1983 w 2879"/>
              <a:gd name="T29" fmla="*/ 512 h 2896"/>
              <a:gd name="T30" fmla="*/ 2255 w 2879"/>
              <a:gd name="T31" fmla="*/ 512 h 2896"/>
              <a:gd name="T32" fmla="*/ 2319 w 2879"/>
              <a:gd name="T33" fmla="*/ 560 h 2896"/>
              <a:gd name="T34" fmla="*/ 2319 w 2879"/>
              <a:gd name="T35" fmla="*/ 847 h 2896"/>
              <a:gd name="T36" fmla="*/ 2255 w 2879"/>
              <a:gd name="T37" fmla="*/ 912 h 2896"/>
              <a:gd name="T38" fmla="*/ 2094 w 2879"/>
              <a:gd name="T39" fmla="*/ 912 h 2896"/>
              <a:gd name="T40" fmla="*/ 1871 w 2879"/>
              <a:gd name="T41" fmla="*/ 1120 h 2896"/>
              <a:gd name="T42" fmla="*/ 1871 w 2879"/>
              <a:gd name="T43" fmla="*/ 1407 h 2896"/>
              <a:gd name="T44" fmla="*/ 2271 w 2879"/>
              <a:gd name="T45" fmla="*/ 1407 h 2896"/>
              <a:gd name="T46" fmla="*/ 2334 w 2879"/>
              <a:gd name="T47" fmla="*/ 1471 h 2896"/>
              <a:gd name="T48" fmla="*/ 2302 w 2879"/>
              <a:gd name="T49" fmla="*/ 1807 h 2896"/>
              <a:gd name="T50" fmla="*/ 2239 w 2879"/>
              <a:gd name="T51" fmla="*/ 1855 h 2896"/>
              <a:gd name="T52" fmla="*/ 1871 w 2879"/>
              <a:gd name="T53" fmla="*/ 1855 h 2896"/>
              <a:gd name="T54" fmla="*/ 1871 w 2879"/>
              <a:gd name="T55" fmla="*/ 2895 h 2896"/>
              <a:gd name="T56" fmla="*/ 2494 w 2879"/>
              <a:gd name="T57" fmla="*/ 2895 h 2896"/>
              <a:gd name="T58" fmla="*/ 2878 w 2879"/>
              <a:gd name="T59" fmla="*/ 2495 h 2896"/>
              <a:gd name="T60" fmla="*/ 2878 w 2879"/>
              <a:gd name="T61" fmla="*/ 399 h 2896"/>
              <a:gd name="T62" fmla="*/ 2494 w 2879"/>
              <a:gd name="T63" fmla="*/ 0 h 2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79" h="2896">
                <a:moveTo>
                  <a:pt x="2494" y="0"/>
                </a:moveTo>
                <a:lnTo>
                  <a:pt x="2494" y="0"/>
                </a:lnTo>
                <a:cubicBezTo>
                  <a:pt x="384" y="0"/>
                  <a:pt x="384" y="0"/>
                  <a:pt x="384" y="0"/>
                </a:cubicBezTo>
                <a:cubicBezTo>
                  <a:pt x="176" y="0"/>
                  <a:pt x="0" y="176"/>
                  <a:pt x="0" y="399"/>
                </a:cubicBezTo>
                <a:cubicBezTo>
                  <a:pt x="0" y="2495"/>
                  <a:pt x="0" y="2495"/>
                  <a:pt x="0" y="2495"/>
                </a:cubicBezTo>
                <a:cubicBezTo>
                  <a:pt x="0" y="2719"/>
                  <a:pt x="176" y="2895"/>
                  <a:pt x="384" y="2895"/>
                </a:cubicBezTo>
                <a:cubicBezTo>
                  <a:pt x="1423" y="2895"/>
                  <a:pt x="1423" y="2895"/>
                  <a:pt x="1423" y="2895"/>
                </a:cubicBezTo>
                <a:cubicBezTo>
                  <a:pt x="1423" y="1855"/>
                  <a:pt x="1423" y="1855"/>
                  <a:pt x="1423" y="1855"/>
                </a:cubicBezTo>
                <a:cubicBezTo>
                  <a:pt x="1168" y="1855"/>
                  <a:pt x="1168" y="1855"/>
                  <a:pt x="1168" y="1855"/>
                </a:cubicBezTo>
                <a:cubicBezTo>
                  <a:pt x="1120" y="1855"/>
                  <a:pt x="1104" y="1824"/>
                  <a:pt x="1104" y="1791"/>
                </a:cubicBezTo>
                <a:cubicBezTo>
                  <a:pt x="1104" y="1471"/>
                  <a:pt x="1104" y="1471"/>
                  <a:pt x="1104" y="1471"/>
                </a:cubicBezTo>
                <a:cubicBezTo>
                  <a:pt x="1104" y="1423"/>
                  <a:pt x="1120" y="1407"/>
                  <a:pt x="1168" y="1407"/>
                </a:cubicBezTo>
                <a:cubicBezTo>
                  <a:pt x="1423" y="1407"/>
                  <a:pt x="1423" y="1407"/>
                  <a:pt x="1423" y="1407"/>
                </a:cubicBezTo>
                <a:cubicBezTo>
                  <a:pt x="1423" y="1071"/>
                  <a:pt x="1423" y="1071"/>
                  <a:pt x="1423" y="1071"/>
                </a:cubicBezTo>
                <a:cubicBezTo>
                  <a:pt x="1423" y="704"/>
                  <a:pt x="1662" y="512"/>
                  <a:pt x="1983" y="512"/>
                </a:cubicBezTo>
                <a:cubicBezTo>
                  <a:pt x="2255" y="512"/>
                  <a:pt x="2255" y="512"/>
                  <a:pt x="2255" y="512"/>
                </a:cubicBezTo>
                <a:cubicBezTo>
                  <a:pt x="2302" y="512"/>
                  <a:pt x="2319" y="528"/>
                  <a:pt x="2319" y="560"/>
                </a:cubicBezTo>
                <a:cubicBezTo>
                  <a:pt x="2319" y="847"/>
                  <a:pt x="2319" y="847"/>
                  <a:pt x="2319" y="847"/>
                </a:cubicBezTo>
                <a:cubicBezTo>
                  <a:pt x="2319" y="879"/>
                  <a:pt x="2302" y="912"/>
                  <a:pt x="2255" y="912"/>
                </a:cubicBezTo>
                <a:cubicBezTo>
                  <a:pt x="2094" y="912"/>
                  <a:pt x="2094" y="912"/>
                  <a:pt x="2094" y="912"/>
                </a:cubicBezTo>
                <a:cubicBezTo>
                  <a:pt x="1918" y="912"/>
                  <a:pt x="1871" y="992"/>
                  <a:pt x="1871" y="1120"/>
                </a:cubicBezTo>
                <a:cubicBezTo>
                  <a:pt x="1871" y="1407"/>
                  <a:pt x="1871" y="1407"/>
                  <a:pt x="1871" y="1407"/>
                </a:cubicBezTo>
                <a:cubicBezTo>
                  <a:pt x="2271" y="1407"/>
                  <a:pt x="2271" y="1407"/>
                  <a:pt x="2271" y="1407"/>
                </a:cubicBezTo>
                <a:cubicBezTo>
                  <a:pt x="2319" y="1407"/>
                  <a:pt x="2334" y="1440"/>
                  <a:pt x="2334" y="1471"/>
                </a:cubicBezTo>
                <a:cubicBezTo>
                  <a:pt x="2302" y="1807"/>
                  <a:pt x="2302" y="1807"/>
                  <a:pt x="2302" y="1807"/>
                </a:cubicBezTo>
                <a:cubicBezTo>
                  <a:pt x="2286" y="1839"/>
                  <a:pt x="2271" y="1855"/>
                  <a:pt x="2239" y="1855"/>
                </a:cubicBezTo>
                <a:cubicBezTo>
                  <a:pt x="1871" y="1855"/>
                  <a:pt x="1871" y="1855"/>
                  <a:pt x="1871" y="1855"/>
                </a:cubicBezTo>
                <a:cubicBezTo>
                  <a:pt x="1871" y="2895"/>
                  <a:pt x="1871" y="2895"/>
                  <a:pt x="1871" y="2895"/>
                </a:cubicBezTo>
                <a:cubicBezTo>
                  <a:pt x="2494" y="2895"/>
                  <a:pt x="2494" y="2895"/>
                  <a:pt x="2494" y="2895"/>
                </a:cubicBezTo>
                <a:cubicBezTo>
                  <a:pt x="2702" y="2895"/>
                  <a:pt x="2878" y="2719"/>
                  <a:pt x="2878" y="2495"/>
                </a:cubicBezTo>
                <a:cubicBezTo>
                  <a:pt x="2878" y="399"/>
                  <a:pt x="2878" y="399"/>
                  <a:pt x="2878" y="399"/>
                </a:cubicBezTo>
                <a:cubicBezTo>
                  <a:pt x="2878" y="176"/>
                  <a:pt x="2702" y="0"/>
                  <a:pt x="2494" y="0"/>
                </a:cubicBezTo>
              </a:path>
            </a:pathLst>
          </a:custGeom>
          <a:solidFill>
            <a:schemeClr val="bg1"/>
          </a:solidFill>
          <a:ln>
            <a:noFill/>
          </a:ln>
          <a:effectLst/>
        </p:spPr>
        <p:txBody>
          <a:bodyPr wrap="none" anchor="ctr"/>
          <a:lstStyle/>
          <a:p>
            <a:endParaRPr lang="en-US">
              <a:solidFill>
                <a:schemeClr val="tx1">
                  <a:lumMod val="75000"/>
                  <a:lumOff val="25000"/>
                </a:schemeClr>
              </a:solidFill>
            </a:endParaRPr>
          </a:p>
        </p:txBody>
      </p:sp>
      <p:grpSp>
        <p:nvGrpSpPr>
          <p:cNvPr id="27" name="Group 26">
            <a:extLst>
              <a:ext uri="{FF2B5EF4-FFF2-40B4-BE49-F238E27FC236}">
                <a16:creationId xmlns:a16="http://schemas.microsoft.com/office/drawing/2014/main" id="{008676E4-3536-804E-A406-4775CAA69FCF}"/>
              </a:ext>
            </a:extLst>
          </p:cNvPr>
          <p:cNvGrpSpPr/>
          <p:nvPr userDrawn="1"/>
        </p:nvGrpSpPr>
        <p:grpSpPr>
          <a:xfrm>
            <a:off x="6092640" y="1877428"/>
            <a:ext cx="211163" cy="211163"/>
            <a:chOff x="4606925" y="2565400"/>
            <a:chExt cx="1036638" cy="1036638"/>
          </a:xfrm>
          <a:solidFill>
            <a:schemeClr val="bg1"/>
          </a:solidFill>
        </p:grpSpPr>
        <p:sp>
          <p:nvSpPr>
            <p:cNvPr id="29" name="Freeform 5">
              <a:extLst>
                <a:ext uri="{FF2B5EF4-FFF2-40B4-BE49-F238E27FC236}">
                  <a16:creationId xmlns:a16="http://schemas.microsoft.com/office/drawing/2014/main" id="{D7685414-0AF6-044C-B900-47B37E03C6A9}"/>
                </a:ext>
              </a:extLst>
            </p:cNvPr>
            <p:cNvSpPr>
              <a:spLocks noChangeArrowheads="1"/>
            </p:cNvSpPr>
            <p:nvPr/>
          </p:nvSpPr>
          <p:spPr bwMode="auto">
            <a:xfrm>
              <a:off x="4606925" y="2565400"/>
              <a:ext cx="1036638" cy="1036638"/>
            </a:xfrm>
            <a:custGeom>
              <a:avLst/>
              <a:gdLst>
                <a:gd name="T0" fmla="*/ 2094 w 2879"/>
                <a:gd name="T1" fmla="*/ 0 h 2880"/>
                <a:gd name="T2" fmla="*/ 2094 w 2879"/>
                <a:gd name="T3" fmla="*/ 0 h 2880"/>
                <a:gd name="T4" fmla="*/ 800 w 2879"/>
                <a:gd name="T5" fmla="*/ 0 h 2880"/>
                <a:gd name="T6" fmla="*/ 0 w 2879"/>
                <a:gd name="T7" fmla="*/ 800 h 2880"/>
                <a:gd name="T8" fmla="*/ 0 w 2879"/>
                <a:gd name="T9" fmla="*/ 2095 h 2880"/>
                <a:gd name="T10" fmla="*/ 800 w 2879"/>
                <a:gd name="T11" fmla="*/ 2879 h 2880"/>
                <a:gd name="T12" fmla="*/ 2094 w 2879"/>
                <a:gd name="T13" fmla="*/ 2879 h 2880"/>
                <a:gd name="T14" fmla="*/ 2878 w 2879"/>
                <a:gd name="T15" fmla="*/ 2095 h 2880"/>
                <a:gd name="T16" fmla="*/ 2878 w 2879"/>
                <a:gd name="T17" fmla="*/ 800 h 2880"/>
                <a:gd name="T18" fmla="*/ 2094 w 2879"/>
                <a:gd name="T19" fmla="*/ 0 h 2880"/>
                <a:gd name="T20" fmla="*/ 2623 w 2879"/>
                <a:gd name="T21" fmla="*/ 2095 h 2880"/>
                <a:gd name="T22" fmla="*/ 2623 w 2879"/>
                <a:gd name="T23" fmla="*/ 2095 h 2880"/>
                <a:gd name="T24" fmla="*/ 2094 w 2879"/>
                <a:gd name="T25" fmla="*/ 2623 h 2880"/>
                <a:gd name="T26" fmla="*/ 800 w 2879"/>
                <a:gd name="T27" fmla="*/ 2623 h 2880"/>
                <a:gd name="T28" fmla="*/ 256 w 2879"/>
                <a:gd name="T29" fmla="*/ 2095 h 2880"/>
                <a:gd name="T30" fmla="*/ 256 w 2879"/>
                <a:gd name="T31" fmla="*/ 800 h 2880"/>
                <a:gd name="T32" fmla="*/ 800 w 2879"/>
                <a:gd name="T33" fmla="*/ 256 h 2880"/>
                <a:gd name="T34" fmla="*/ 2094 w 2879"/>
                <a:gd name="T35" fmla="*/ 256 h 2880"/>
                <a:gd name="T36" fmla="*/ 2623 w 2879"/>
                <a:gd name="T37" fmla="*/ 800 h 2880"/>
                <a:gd name="T38" fmla="*/ 2623 w 2879"/>
                <a:gd name="T39" fmla="*/ 2095 h 2880"/>
                <a:gd name="T40" fmla="*/ 2623 w 2879"/>
                <a:gd name="T41" fmla="*/ 2095 h 2880"/>
                <a:gd name="T42" fmla="*/ 2623 w 2879"/>
                <a:gd name="T43" fmla="*/ 209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9" h="2880">
                  <a:moveTo>
                    <a:pt x="2094" y="0"/>
                  </a:moveTo>
                  <a:lnTo>
                    <a:pt x="2094" y="0"/>
                  </a:lnTo>
                  <a:cubicBezTo>
                    <a:pt x="800" y="0"/>
                    <a:pt x="800" y="0"/>
                    <a:pt x="800" y="0"/>
                  </a:cubicBezTo>
                  <a:cubicBezTo>
                    <a:pt x="352" y="0"/>
                    <a:pt x="0" y="352"/>
                    <a:pt x="0" y="800"/>
                  </a:cubicBezTo>
                  <a:cubicBezTo>
                    <a:pt x="0" y="2095"/>
                    <a:pt x="0" y="2095"/>
                    <a:pt x="0" y="2095"/>
                  </a:cubicBezTo>
                  <a:cubicBezTo>
                    <a:pt x="0" y="2527"/>
                    <a:pt x="352" y="2879"/>
                    <a:pt x="800" y="2879"/>
                  </a:cubicBezTo>
                  <a:cubicBezTo>
                    <a:pt x="2094" y="2879"/>
                    <a:pt x="2094" y="2879"/>
                    <a:pt x="2094" y="2879"/>
                  </a:cubicBezTo>
                  <a:cubicBezTo>
                    <a:pt x="2526" y="2879"/>
                    <a:pt x="2878" y="2527"/>
                    <a:pt x="2878" y="2095"/>
                  </a:cubicBezTo>
                  <a:cubicBezTo>
                    <a:pt x="2878" y="800"/>
                    <a:pt x="2878" y="800"/>
                    <a:pt x="2878" y="800"/>
                  </a:cubicBezTo>
                  <a:cubicBezTo>
                    <a:pt x="2878" y="352"/>
                    <a:pt x="2526" y="0"/>
                    <a:pt x="2094" y="0"/>
                  </a:cubicBezTo>
                  <a:close/>
                  <a:moveTo>
                    <a:pt x="2623" y="2095"/>
                  </a:moveTo>
                  <a:lnTo>
                    <a:pt x="2623" y="2095"/>
                  </a:lnTo>
                  <a:cubicBezTo>
                    <a:pt x="2623" y="2383"/>
                    <a:pt x="2383" y="2623"/>
                    <a:pt x="2094" y="2623"/>
                  </a:cubicBezTo>
                  <a:cubicBezTo>
                    <a:pt x="800" y="2623"/>
                    <a:pt x="800" y="2623"/>
                    <a:pt x="800" y="2623"/>
                  </a:cubicBezTo>
                  <a:cubicBezTo>
                    <a:pt x="496" y="2623"/>
                    <a:pt x="256" y="2383"/>
                    <a:pt x="256" y="2095"/>
                  </a:cubicBezTo>
                  <a:cubicBezTo>
                    <a:pt x="256" y="800"/>
                    <a:pt x="256" y="800"/>
                    <a:pt x="256" y="800"/>
                  </a:cubicBezTo>
                  <a:cubicBezTo>
                    <a:pt x="256" y="496"/>
                    <a:pt x="496" y="256"/>
                    <a:pt x="800" y="256"/>
                  </a:cubicBezTo>
                  <a:cubicBezTo>
                    <a:pt x="2094" y="256"/>
                    <a:pt x="2094" y="256"/>
                    <a:pt x="2094" y="256"/>
                  </a:cubicBezTo>
                  <a:cubicBezTo>
                    <a:pt x="2383" y="256"/>
                    <a:pt x="2623" y="496"/>
                    <a:pt x="2623" y="800"/>
                  </a:cubicBezTo>
                  <a:lnTo>
                    <a:pt x="2623" y="2095"/>
                  </a:lnTo>
                  <a:close/>
                  <a:moveTo>
                    <a:pt x="2623" y="2095"/>
                  </a:moveTo>
                  <a:lnTo>
                    <a:pt x="2623" y="2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1">
                    <a:lumMod val="75000"/>
                    <a:lumOff val="25000"/>
                  </a:schemeClr>
                </a:solidFill>
              </a:endParaRPr>
            </a:p>
          </p:txBody>
        </p:sp>
        <p:sp>
          <p:nvSpPr>
            <p:cNvPr id="31" name="Freeform 6">
              <a:extLst>
                <a:ext uri="{FF2B5EF4-FFF2-40B4-BE49-F238E27FC236}">
                  <a16:creationId xmlns:a16="http://schemas.microsoft.com/office/drawing/2014/main" id="{05DC4FE2-06A7-D342-B560-F2349D160EBE}"/>
                </a:ext>
              </a:extLst>
            </p:cNvPr>
            <p:cNvSpPr>
              <a:spLocks noChangeArrowheads="1"/>
            </p:cNvSpPr>
            <p:nvPr/>
          </p:nvSpPr>
          <p:spPr bwMode="auto">
            <a:xfrm>
              <a:off x="4860925" y="2817813"/>
              <a:ext cx="536575" cy="534987"/>
            </a:xfrm>
            <a:custGeom>
              <a:avLst/>
              <a:gdLst>
                <a:gd name="T0" fmla="*/ 736 w 1489"/>
                <a:gd name="T1" fmla="*/ 0 h 1488"/>
                <a:gd name="T2" fmla="*/ 736 w 1489"/>
                <a:gd name="T3" fmla="*/ 0 h 1488"/>
                <a:gd name="T4" fmla="*/ 0 w 1489"/>
                <a:gd name="T5" fmla="*/ 736 h 1488"/>
                <a:gd name="T6" fmla="*/ 736 w 1489"/>
                <a:gd name="T7" fmla="*/ 1487 h 1488"/>
                <a:gd name="T8" fmla="*/ 1488 w 1489"/>
                <a:gd name="T9" fmla="*/ 736 h 1488"/>
                <a:gd name="T10" fmla="*/ 736 w 1489"/>
                <a:gd name="T11" fmla="*/ 0 h 1488"/>
                <a:gd name="T12" fmla="*/ 736 w 1489"/>
                <a:gd name="T13" fmla="*/ 1231 h 1488"/>
                <a:gd name="T14" fmla="*/ 736 w 1489"/>
                <a:gd name="T15" fmla="*/ 1231 h 1488"/>
                <a:gd name="T16" fmla="*/ 256 w 1489"/>
                <a:gd name="T17" fmla="*/ 736 h 1488"/>
                <a:gd name="T18" fmla="*/ 736 w 1489"/>
                <a:gd name="T19" fmla="*/ 256 h 1488"/>
                <a:gd name="T20" fmla="*/ 1232 w 1489"/>
                <a:gd name="T21" fmla="*/ 736 h 1488"/>
                <a:gd name="T22" fmla="*/ 736 w 1489"/>
                <a:gd name="T23" fmla="*/ 1231 h 1488"/>
                <a:gd name="T24" fmla="*/ 736 w 1489"/>
                <a:gd name="T25" fmla="*/ 1231 h 1488"/>
                <a:gd name="T26" fmla="*/ 736 w 1489"/>
                <a:gd name="T27" fmla="*/ 1231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9" h="1488">
                  <a:moveTo>
                    <a:pt x="736" y="0"/>
                  </a:moveTo>
                  <a:lnTo>
                    <a:pt x="736" y="0"/>
                  </a:lnTo>
                  <a:cubicBezTo>
                    <a:pt x="337" y="0"/>
                    <a:pt x="0" y="335"/>
                    <a:pt x="0" y="736"/>
                  </a:cubicBezTo>
                  <a:cubicBezTo>
                    <a:pt x="0" y="1151"/>
                    <a:pt x="337" y="1487"/>
                    <a:pt x="736" y="1487"/>
                  </a:cubicBezTo>
                  <a:cubicBezTo>
                    <a:pt x="1151" y="1487"/>
                    <a:pt x="1488" y="1151"/>
                    <a:pt x="1488" y="736"/>
                  </a:cubicBezTo>
                  <a:cubicBezTo>
                    <a:pt x="1488" y="335"/>
                    <a:pt x="1151" y="0"/>
                    <a:pt x="736" y="0"/>
                  </a:cubicBezTo>
                  <a:close/>
                  <a:moveTo>
                    <a:pt x="736" y="1231"/>
                  </a:moveTo>
                  <a:lnTo>
                    <a:pt x="736" y="1231"/>
                  </a:lnTo>
                  <a:cubicBezTo>
                    <a:pt x="480" y="1231"/>
                    <a:pt x="256" y="1007"/>
                    <a:pt x="256" y="736"/>
                  </a:cubicBezTo>
                  <a:cubicBezTo>
                    <a:pt x="256" y="464"/>
                    <a:pt x="480" y="256"/>
                    <a:pt x="736" y="256"/>
                  </a:cubicBezTo>
                  <a:cubicBezTo>
                    <a:pt x="1008" y="256"/>
                    <a:pt x="1232" y="464"/>
                    <a:pt x="1232" y="736"/>
                  </a:cubicBezTo>
                  <a:cubicBezTo>
                    <a:pt x="1232" y="1007"/>
                    <a:pt x="1008" y="1231"/>
                    <a:pt x="736" y="1231"/>
                  </a:cubicBezTo>
                  <a:close/>
                  <a:moveTo>
                    <a:pt x="736" y="1231"/>
                  </a:moveTo>
                  <a:lnTo>
                    <a:pt x="736" y="123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1">
                    <a:lumMod val="75000"/>
                    <a:lumOff val="25000"/>
                  </a:schemeClr>
                </a:solidFill>
              </a:endParaRPr>
            </a:p>
          </p:txBody>
        </p:sp>
        <p:sp>
          <p:nvSpPr>
            <p:cNvPr id="32" name="Freeform 7">
              <a:extLst>
                <a:ext uri="{FF2B5EF4-FFF2-40B4-BE49-F238E27FC236}">
                  <a16:creationId xmlns:a16="http://schemas.microsoft.com/office/drawing/2014/main" id="{D0299049-61BC-E24A-AB96-033A529D63EA}"/>
                </a:ext>
              </a:extLst>
            </p:cNvPr>
            <p:cNvSpPr>
              <a:spLocks noChangeArrowheads="1"/>
            </p:cNvSpPr>
            <p:nvPr/>
          </p:nvSpPr>
          <p:spPr bwMode="auto">
            <a:xfrm>
              <a:off x="5338763" y="2738438"/>
              <a:ext cx="133350" cy="138112"/>
            </a:xfrm>
            <a:custGeom>
              <a:avLst/>
              <a:gdLst>
                <a:gd name="T0" fmla="*/ 192 w 369"/>
                <a:gd name="T1" fmla="*/ 0 h 384"/>
                <a:gd name="T2" fmla="*/ 192 w 369"/>
                <a:gd name="T3" fmla="*/ 0 h 384"/>
                <a:gd name="T4" fmla="*/ 48 w 369"/>
                <a:gd name="T5" fmla="*/ 63 h 384"/>
                <a:gd name="T6" fmla="*/ 0 w 369"/>
                <a:gd name="T7" fmla="*/ 191 h 384"/>
                <a:gd name="T8" fmla="*/ 48 w 369"/>
                <a:gd name="T9" fmla="*/ 319 h 384"/>
                <a:gd name="T10" fmla="*/ 192 w 369"/>
                <a:gd name="T11" fmla="*/ 383 h 384"/>
                <a:gd name="T12" fmla="*/ 319 w 369"/>
                <a:gd name="T13" fmla="*/ 319 h 384"/>
                <a:gd name="T14" fmla="*/ 368 w 369"/>
                <a:gd name="T15" fmla="*/ 191 h 384"/>
                <a:gd name="T16" fmla="*/ 319 w 369"/>
                <a:gd name="T17" fmla="*/ 63 h 384"/>
                <a:gd name="T18" fmla="*/ 192 w 369"/>
                <a:gd name="T19" fmla="*/ 0 h 384"/>
                <a:gd name="T20" fmla="*/ 192 w 369"/>
                <a:gd name="T21" fmla="*/ 0 h 384"/>
                <a:gd name="T22" fmla="*/ 192 w 369"/>
                <a:gd name="T2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9" h="384">
                  <a:moveTo>
                    <a:pt x="192" y="0"/>
                  </a:moveTo>
                  <a:lnTo>
                    <a:pt x="192" y="0"/>
                  </a:lnTo>
                  <a:cubicBezTo>
                    <a:pt x="144" y="0"/>
                    <a:pt x="96" y="15"/>
                    <a:pt x="48" y="63"/>
                  </a:cubicBezTo>
                  <a:cubicBezTo>
                    <a:pt x="16" y="95"/>
                    <a:pt x="0" y="143"/>
                    <a:pt x="0" y="191"/>
                  </a:cubicBezTo>
                  <a:cubicBezTo>
                    <a:pt x="0" y="239"/>
                    <a:pt x="16" y="287"/>
                    <a:pt x="48" y="319"/>
                  </a:cubicBezTo>
                  <a:cubicBezTo>
                    <a:pt x="96" y="351"/>
                    <a:pt x="144" y="383"/>
                    <a:pt x="192" y="383"/>
                  </a:cubicBezTo>
                  <a:cubicBezTo>
                    <a:pt x="240" y="383"/>
                    <a:pt x="288" y="351"/>
                    <a:pt x="319" y="319"/>
                  </a:cubicBezTo>
                  <a:cubicBezTo>
                    <a:pt x="352" y="287"/>
                    <a:pt x="368" y="239"/>
                    <a:pt x="368" y="191"/>
                  </a:cubicBezTo>
                  <a:cubicBezTo>
                    <a:pt x="368" y="143"/>
                    <a:pt x="352" y="95"/>
                    <a:pt x="319" y="63"/>
                  </a:cubicBezTo>
                  <a:cubicBezTo>
                    <a:pt x="288" y="15"/>
                    <a:pt x="240" y="0"/>
                    <a:pt x="192" y="0"/>
                  </a:cubicBezTo>
                  <a:close/>
                  <a:moveTo>
                    <a:pt x="192" y="0"/>
                  </a:moveTo>
                  <a:lnTo>
                    <a:pt x="192"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1">
                    <a:lumMod val="75000"/>
                    <a:lumOff val="25000"/>
                  </a:schemeClr>
                </a:solidFill>
              </a:endParaRPr>
            </a:p>
          </p:txBody>
        </p:sp>
      </p:grpSp>
      <p:grpSp>
        <p:nvGrpSpPr>
          <p:cNvPr id="33" name="Group 32">
            <a:extLst>
              <a:ext uri="{FF2B5EF4-FFF2-40B4-BE49-F238E27FC236}">
                <a16:creationId xmlns:a16="http://schemas.microsoft.com/office/drawing/2014/main" id="{950C3DDC-B8B5-014B-A23D-338BB3D8938A}"/>
              </a:ext>
            </a:extLst>
          </p:cNvPr>
          <p:cNvGrpSpPr/>
          <p:nvPr userDrawn="1"/>
        </p:nvGrpSpPr>
        <p:grpSpPr>
          <a:xfrm>
            <a:off x="6092640" y="2546305"/>
            <a:ext cx="211163" cy="211163"/>
            <a:chOff x="4606925" y="5995988"/>
            <a:chExt cx="1036638" cy="1036637"/>
          </a:xfrm>
          <a:solidFill>
            <a:schemeClr val="bg1"/>
          </a:solidFill>
        </p:grpSpPr>
        <p:sp>
          <p:nvSpPr>
            <p:cNvPr id="34" name="Freeform 8">
              <a:extLst>
                <a:ext uri="{FF2B5EF4-FFF2-40B4-BE49-F238E27FC236}">
                  <a16:creationId xmlns:a16="http://schemas.microsoft.com/office/drawing/2014/main" id="{B311D4A2-9FEE-E645-A47C-F5EA80AE8C94}"/>
                </a:ext>
              </a:extLst>
            </p:cNvPr>
            <p:cNvSpPr>
              <a:spLocks noChangeArrowheads="1"/>
            </p:cNvSpPr>
            <p:nvPr/>
          </p:nvSpPr>
          <p:spPr bwMode="auto">
            <a:xfrm>
              <a:off x="5080000" y="6307138"/>
              <a:ext cx="155575" cy="149225"/>
            </a:xfrm>
            <a:custGeom>
              <a:avLst/>
              <a:gdLst>
                <a:gd name="T0" fmla="*/ 432 w 433"/>
                <a:gd name="T1" fmla="*/ 191 h 416"/>
                <a:gd name="T2" fmla="*/ 432 w 433"/>
                <a:gd name="T3" fmla="*/ 191 h 416"/>
                <a:gd name="T4" fmla="*/ 95 w 433"/>
                <a:gd name="T5" fmla="*/ 0 h 416"/>
                <a:gd name="T6" fmla="*/ 0 w 433"/>
                <a:gd name="T7" fmla="*/ 0 h 416"/>
                <a:gd name="T8" fmla="*/ 0 w 433"/>
                <a:gd name="T9" fmla="*/ 415 h 416"/>
                <a:gd name="T10" fmla="*/ 143 w 433"/>
                <a:gd name="T11" fmla="*/ 415 h 416"/>
                <a:gd name="T12" fmla="*/ 432 w 433"/>
                <a:gd name="T13" fmla="*/ 191 h 416"/>
              </a:gdLst>
              <a:ahLst/>
              <a:cxnLst>
                <a:cxn ang="0">
                  <a:pos x="T0" y="T1"/>
                </a:cxn>
                <a:cxn ang="0">
                  <a:pos x="T2" y="T3"/>
                </a:cxn>
                <a:cxn ang="0">
                  <a:pos x="T4" y="T5"/>
                </a:cxn>
                <a:cxn ang="0">
                  <a:pos x="T6" y="T7"/>
                </a:cxn>
                <a:cxn ang="0">
                  <a:pos x="T8" y="T9"/>
                </a:cxn>
                <a:cxn ang="0">
                  <a:pos x="T10" y="T11"/>
                </a:cxn>
                <a:cxn ang="0">
                  <a:pos x="T12" y="T13"/>
                </a:cxn>
              </a:cxnLst>
              <a:rect l="0" t="0" r="r" b="b"/>
              <a:pathLst>
                <a:path w="433" h="416">
                  <a:moveTo>
                    <a:pt x="432" y="191"/>
                  </a:moveTo>
                  <a:lnTo>
                    <a:pt x="432" y="191"/>
                  </a:lnTo>
                  <a:cubicBezTo>
                    <a:pt x="432" y="15"/>
                    <a:pt x="335" y="0"/>
                    <a:pt x="95" y="0"/>
                  </a:cubicBezTo>
                  <a:cubicBezTo>
                    <a:pt x="0" y="0"/>
                    <a:pt x="0" y="0"/>
                    <a:pt x="0" y="0"/>
                  </a:cubicBezTo>
                  <a:cubicBezTo>
                    <a:pt x="0" y="415"/>
                    <a:pt x="0" y="415"/>
                    <a:pt x="0" y="415"/>
                  </a:cubicBezTo>
                  <a:cubicBezTo>
                    <a:pt x="143" y="415"/>
                    <a:pt x="143" y="415"/>
                    <a:pt x="143" y="415"/>
                  </a:cubicBezTo>
                  <a:cubicBezTo>
                    <a:pt x="351" y="415"/>
                    <a:pt x="432" y="367"/>
                    <a:pt x="432"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1">
                    <a:lumMod val="75000"/>
                    <a:lumOff val="25000"/>
                  </a:schemeClr>
                </a:solidFill>
              </a:endParaRPr>
            </a:p>
          </p:txBody>
        </p:sp>
        <p:sp>
          <p:nvSpPr>
            <p:cNvPr id="35" name="Freeform 9">
              <a:extLst>
                <a:ext uri="{FF2B5EF4-FFF2-40B4-BE49-F238E27FC236}">
                  <a16:creationId xmlns:a16="http://schemas.microsoft.com/office/drawing/2014/main" id="{16ADEDE8-6E78-AB48-BB3E-C3D7F99AFE51}"/>
                </a:ext>
              </a:extLst>
            </p:cNvPr>
            <p:cNvSpPr>
              <a:spLocks noChangeArrowheads="1"/>
            </p:cNvSpPr>
            <p:nvPr/>
          </p:nvSpPr>
          <p:spPr bwMode="auto">
            <a:xfrm>
              <a:off x="5080000" y="6548438"/>
              <a:ext cx="173038" cy="166687"/>
            </a:xfrm>
            <a:custGeom>
              <a:avLst/>
              <a:gdLst>
                <a:gd name="T0" fmla="*/ 143 w 480"/>
                <a:gd name="T1" fmla="*/ 0 h 464"/>
                <a:gd name="T2" fmla="*/ 143 w 480"/>
                <a:gd name="T3" fmla="*/ 0 h 464"/>
                <a:gd name="T4" fmla="*/ 0 w 480"/>
                <a:gd name="T5" fmla="*/ 0 h 464"/>
                <a:gd name="T6" fmla="*/ 0 w 480"/>
                <a:gd name="T7" fmla="*/ 463 h 464"/>
                <a:gd name="T8" fmla="*/ 111 w 480"/>
                <a:gd name="T9" fmla="*/ 463 h 464"/>
                <a:gd name="T10" fmla="*/ 479 w 480"/>
                <a:gd name="T11" fmla="*/ 240 h 464"/>
                <a:gd name="T12" fmla="*/ 143 w 480"/>
                <a:gd name="T13" fmla="*/ 0 h 464"/>
              </a:gdLst>
              <a:ahLst/>
              <a:cxnLst>
                <a:cxn ang="0">
                  <a:pos x="T0" y="T1"/>
                </a:cxn>
                <a:cxn ang="0">
                  <a:pos x="T2" y="T3"/>
                </a:cxn>
                <a:cxn ang="0">
                  <a:pos x="T4" y="T5"/>
                </a:cxn>
                <a:cxn ang="0">
                  <a:pos x="T6" y="T7"/>
                </a:cxn>
                <a:cxn ang="0">
                  <a:pos x="T8" y="T9"/>
                </a:cxn>
                <a:cxn ang="0">
                  <a:pos x="T10" y="T11"/>
                </a:cxn>
                <a:cxn ang="0">
                  <a:pos x="T12" y="T13"/>
                </a:cxn>
              </a:cxnLst>
              <a:rect l="0" t="0" r="r" b="b"/>
              <a:pathLst>
                <a:path w="480" h="464">
                  <a:moveTo>
                    <a:pt x="143" y="0"/>
                  </a:moveTo>
                  <a:lnTo>
                    <a:pt x="143" y="0"/>
                  </a:lnTo>
                  <a:cubicBezTo>
                    <a:pt x="0" y="0"/>
                    <a:pt x="0" y="0"/>
                    <a:pt x="0" y="0"/>
                  </a:cubicBezTo>
                  <a:cubicBezTo>
                    <a:pt x="0" y="463"/>
                    <a:pt x="0" y="463"/>
                    <a:pt x="0" y="463"/>
                  </a:cubicBezTo>
                  <a:cubicBezTo>
                    <a:pt x="111" y="463"/>
                    <a:pt x="111" y="463"/>
                    <a:pt x="111" y="463"/>
                  </a:cubicBezTo>
                  <a:cubicBezTo>
                    <a:pt x="383" y="463"/>
                    <a:pt x="479" y="432"/>
                    <a:pt x="479" y="240"/>
                  </a:cubicBezTo>
                  <a:cubicBezTo>
                    <a:pt x="479" y="32"/>
                    <a:pt x="367" y="0"/>
                    <a:pt x="14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1">
                    <a:lumMod val="75000"/>
                    <a:lumOff val="25000"/>
                  </a:schemeClr>
                </a:solidFill>
              </a:endParaRPr>
            </a:p>
          </p:txBody>
        </p:sp>
        <p:sp>
          <p:nvSpPr>
            <p:cNvPr id="36" name="Freeform 10">
              <a:extLst>
                <a:ext uri="{FF2B5EF4-FFF2-40B4-BE49-F238E27FC236}">
                  <a16:creationId xmlns:a16="http://schemas.microsoft.com/office/drawing/2014/main" id="{9B353BC7-964D-E945-805E-637E63E7FC0C}"/>
                </a:ext>
              </a:extLst>
            </p:cNvPr>
            <p:cNvSpPr>
              <a:spLocks noChangeArrowheads="1"/>
            </p:cNvSpPr>
            <p:nvPr/>
          </p:nvSpPr>
          <p:spPr bwMode="auto">
            <a:xfrm>
              <a:off x="4606925" y="5995988"/>
              <a:ext cx="1036638" cy="1036637"/>
            </a:xfrm>
            <a:custGeom>
              <a:avLst/>
              <a:gdLst>
                <a:gd name="T0" fmla="*/ 2878 w 2879"/>
                <a:gd name="T1" fmla="*/ 1439 h 2879"/>
                <a:gd name="T2" fmla="*/ 2878 w 2879"/>
                <a:gd name="T3" fmla="*/ 1439 h 2879"/>
                <a:gd name="T4" fmla="*/ 1439 w 2879"/>
                <a:gd name="T5" fmla="*/ 0 h 2879"/>
                <a:gd name="T6" fmla="*/ 0 w 2879"/>
                <a:gd name="T7" fmla="*/ 1439 h 2879"/>
                <a:gd name="T8" fmla="*/ 1439 w 2879"/>
                <a:gd name="T9" fmla="*/ 2878 h 2879"/>
                <a:gd name="T10" fmla="*/ 2255 w 2879"/>
                <a:gd name="T11" fmla="*/ 2623 h 2879"/>
                <a:gd name="T12" fmla="*/ 2878 w 2879"/>
                <a:gd name="T13" fmla="*/ 2878 h 2879"/>
                <a:gd name="T14" fmla="*/ 2623 w 2879"/>
                <a:gd name="T15" fmla="*/ 2254 h 2879"/>
                <a:gd name="T16" fmla="*/ 2878 w 2879"/>
                <a:gd name="T17" fmla="*/ 1439 h 2879"/>
                <a:gd name="T18" fmla="*/ 1407 w 2879"/>
                <a:gd name="T19" fmla="*/ 2238 h 2879"/>
                <a:gd name="T20" fmla="*/ 1407 w 2879"/>
                <a:gd name="T21" fmla="*/ 2238 h 2879"/>
                <a:gd name="T22" fmla="*/ 959 w 2879"/>
                <a:gd name="T23" fmla="*/ 2238 h 2879"/>
                <a:gd name="T24" fmla="*/ 959 w 2879"/>
                <a:gd name="T25" fmla="*/ 608 h 2879"/>
                <a:gd name="T26" fmla="*/ 1407 w 2879"/>
                <a:gd name="T27" fmla="*/ 608 h 2879"/>
                <a:gd name="T28" fmla="*/ 2094 w 2879"/>
                <a:gd name="T29" fmla="*/ 1023 h 2879"/>
                <a:gd name="T30" fmla="*/ 1807 w 2879"/>
                <a:gd name="T31" fmla="*/ 1391 h 2879"/>
                <a:gd name="T32" fmla="*/ 2143 w 2879"/>
                <a:gd name="T33" fmla="*/ 1775 h 2879"/>
                <a:gd name="T34" fmla="*/ 1407 w 2879"/>
                <a:gd name="T35" fmla="*/ 2238 h 2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79" h="2879">
                  <a:moveTo>
                    <a:pt x="2878" y="1439"/>
                  </a:moveTo>
                  <a:lnTo>
                    <a:pt x="2878" y="1439"/>
                  </a:lnTo>
                  <a:cubicBezTo>
                    <a:pt x="2878" y="639"/>
                    <a:pt x="2239" y="0"/>
                    <a:pt x="1439" y="0"/>
                  </a:cubicBezTo>
                  <a:cubicBezTo>
                    <a:pt x="656" y="0"/>
                    <a:pt x="0" y="639"/>
                    <a:pt x="0" y="1439"/>
                  </a:cubicBezTo>
                  <a:cubicBezTo>
                    <a:pt x="0" y="2223"/>
                    <a:pt x="656" y="2878"/>
                    <a:pt x="1439" y="2878"/>
                  </a:cubicBezTo>
                  <a:cubicBezTo>
                    <a:pt x="1744" y="2878"/>
                    <a:pt x="2031" y="2782"/>
                    <a:pt x="2255" y="2623"/>
                  </a:cubicBezTo>
                  <a:cubicBezTo>
                    <a:pt x="2878" y="2878"/>
                    <a:pt x="2878" y="2878"/>
                    <a:pt x="2878" y="2878"/>
                  </a:cubicBezTo>
                  <a:cubicBezTo>
                    <a:pt x="2623" y="2254"/>
                    <a:pt x="2623" y="2254"/>
                    <a:pt x="2623" y="2254"/>
                  </a:cubicBezTo>
                  <a:cubicBezTo>
                    <a:pt x="2782" y="2031"/>
                    <a:pt x="2878" y="1743"/>
                    <a:pt x="2878" y="1439"/>
                  </a:cubicBezTo>
                  <a:close/>
                  <a:moveTo>
                    <a:pt x="1407" y="2238"/>
                  </a:moveTo>
                  <a:lnTo>
                    <a:pt x="1407" y="2238"/>
                  </a:lnTo>
                  <a:cubicBezTo>
                    <a:pt x="959" y="2238"/>
                    <a:pt x="959" y="2238"/>
                    <a:pt x="959" y="2238"/>
                  </a:cubicBezTo>
                  <a:cubicBezTo>
                    <a:pt x="959" y="608"/>
                    <a:pt x="959" y="608"/>
                    <a:pt x="959" y="608"/>
                  </a:cubicBezTo>
                  <a:cubicBezTo>
                    <a:pt x="1407" y="608"/>
                    <a:pt x="1407" y="608"/>
                    <a:pt x="1407" y="608"/>
                  </a:cubicBezTo>
                  <a:cubicBezTo>
                    <a:pt x="1807" y="608"/>
                    <a:pt x="2094" y="639"/>
                    <a:pt x="2094" y="1023"/>
                  </a:cubicBezTo>
                  <a:cubicBezTo>
                    <a:pt x="2094" y="1279"/>
                    <a:pt x="1951" y="1359"/>
                    <a:pt x="1807" y="1391"/>
                  </a:cubicBezTo>
                  <a:cubicBezTo>
                    <a:pt x="1983" y="1423"/>
                    <a:pt x="2143" y="1503"/>
                    <a:pt x="2143" y="1775"/>
                  </a:cubicBezTo>
                  <a:cubicBezTo>
                    <a:pt x="2143" y="2207"/>
                    <a:pt x="1839" y="2238"/>
                    <a:pt x="1407" y="2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1">
                    <a:lumMod val="75000"/>
                    <a:lumOff val="25000"/>
                  </a:schemeClr>
                </a:solidFill>
              </a:endParaRPr>
            </a:p>
          </p:txBody>
        </p:sp>
      </p:grpSp>
      <p:pic>
        <p:nvPicPr>
          <p:cNvPr id="5" name="Picture 4">
            <a:extLst>
              <a:ext uri="{FF2B5EF4-FFF2-40B4-BE49-F238E27FC236}">
                <a16:creationId xmlns:a16="http://schemas.microsoft.com/office/drawing/2014/main" id="{8E3D61B5-D1C3-4545-A105-D0D195BA537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09330" y="385119"/>
            <a:ext cx="1051214" cy="615513"/>
          </a:xfrm>
          <a:prstGeom prst="rect">
            <a:avLst/>
          </a:prstGeom>
        </p:spPr>
      </p:pic>
    </p:spTree>
    <p:extLst>
      <p:ext uri="{BB962C8B-B14F-4D97-AF65-F5344CB8AC3E}">
        <p14:creationId xmlns:p14="http://schemas.microsoft.com/office/powerpoint/2010/main" val="80340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984534-C4A0-1744-A0AE-D418451B474A}" type="slidenum">
              <a:rPr lang="en-US" smtClean="0"/>
              <a:t>‹#›</a:t>
            </a:fld>
            <a:endParaRPr lang="en-US"/>
          </a:p>
        </p:txBody>
      </p:sp>
    </p:spTree>
    <p:extLst>
      <p:ext uri="{BB962C8B-B14F-4D97-AF65-F5344CB8AC3E}">
        <p14:creationId xmlns:p14="http://schemas.microsoft.com/office/powerpoint/2010/main" val="5154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086600" y="4869656"/>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7984534-C4A0-1744-A0AE-D418451B474A}" type="slidenum">
              <a:rPr lang="en-US" smtClean="0"/>
              <a:t>‹#›</a:t>
            </a:fld>
            <a:endParaRPr lang="en-US"/>
          </a:p>
        </p:txBody>
      </p:sp>
    </p:spTree>
    <p:extLst>
      <p:ext uri="{BB962C8B-B14F-4D97-AF65-F5344CB8AC3E}">
        <p14:creationId xmlns:p14="http://schemas.microsoft.com/office/powerpoint/2010/main" val="395681001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79" r:id="rId5"/>
    <p:sldLayoutId id="2147483690" r:id="rId6"/>
    <p:sldLayoutId id="2147483689" r:id="rId7"/>
    <p:sldLayoutId id="2147483667" r:id="rId8"/>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B1567-0B2C-BC4C-99F2-1EB99116D271}"/>
              </a:ext>
            </a:extLst>
          </p:cNvPr>
          <p:cNvSpPr>
            <a:spLocks noGrp="1"/>
          </p:cNvSpPr>
          <p:nvPr>
            <p:ph type="title"/>
          </p:nvPr>
        </p:nvSpPr>
        <p:spPr/>
        <p:txBody>
          <a:bodyPr/>
          <a:lstStyle/>
          <a:p>
            <a:r>
              <a:rPr lang="en-US" dirty="0" err="1"/>
              <a:t>Nómina</a:t>
            </a:r>
            <a:r>
              <a:rPr lang="en-US" dirty="0"/>
              <a:t> Manual</a:t>
            </a:r>
          </a:p>
        </p:txBody>
      </p:sp>
      <p:sp>
        <p:nvSpPr>
          <p:cNvPr id="5" name="Text Placeholder 4">
            <a:extLst>
              <a:ext uri="{FF2B5EF4-FFF2-40B4-BE49-F238E27FC236}">
                <a16:creationId xmlns:a16="http://schemas.microsoft.com/office/drawing/2014/main" id="{75824D5E-4BA2-B74C-8734-E51B051505D5}"/>
              </a:ext>
            </a:extLst>
          </p:cNvPr>
          <p:cNvSpPr>
            <a:spLocks noGrp="1"/>
          </p:cNvSpPr>
          <p:nvPr>
            <p:ph type="body" idx="1"/>
          </p:nvPr>
        </p:nvSpPr>
        <p:spPr/>
        <p:txBody>
          <a:bodyPr/>
          <a:lstStyle/>
          <a:p>
            <a:r>
              <a:rPr lang="en-US" dirty="0" err="1"/>
              <a:t>Nómina</a:t>
            </a:r>
            <a:r>
              <a:rPr lang="en-US" dirty="0"/>
              <a:t> </a:t>
            </a:r>
            <a:r>
              <a:rPr lang="en-US" dirty="0" err="1"/>
              <a:t>Ordinaria</a:t>
            </a:r>
            <a:r>
              <a:rPr lang="en-US" dirty="0"/>
              <a:t> 12</a:t>
            </a:r>
          </a:p>
          <a:p>
            <a:r>
              <a:rPr lang="en-US" dirty="0" err="1"/>
              <a:t>Junio</a:t>
            </a:r>
            <a:r>
              <a:rPr lang="en-US" dirty="0"/>
              <a:t>, 2020</a:t>
            </a:r>
          </a:p>
        </p:txBody>
      </p:sp>
    </p:spTree>
    <p:extLst>
      <p:ext uri="{BB962C8B-B14F-4D97-AF65-F5344CB8AC3E}">
        <p14:creationId xmlns:p14="http://schemas.microsoft.com/office/powerpoint/2010/main" val="4243116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4649E2-996C-F64F-B4DE-DF1F2611EF60}"/>
              </a:ext>
            </a:extLst>
          </p:cNvPr>
          <p:cNvSpPr>
            <a:spLocks noGrp="1"/>
          </p:cNvSpPr>
          <p:nvPr>
            <p:ph type="sldNum" sz="quarter" idx="12"/>
          </p:nvPr>
        </p:nvSpPr>
        <p:spPr/>
        <p:txBody>
          <a:bodyPr/>
          <a:lstStyle/>
          <a:p>
            <a:fld id="{77984534-C4A0-1744-A0AE-D418451B474A}" type="slidenum">
              <a:rPr lang="en-US" smtClean="0"/>
              <a:t>2</a:t>
            </a:fld>
            <a:endParaRPr lang="en-US"/>
          </a:p>
        </p:txBody>
      </p:sp>
      <p:sp>
        <p:nvSpPr>
          <p:cNvPr id="3" name="Title 2">
            <a:extLst>
              <a:ext uri="{FF2B5EF4-FFF2-40B4-BE49-F238E27FC236}">
                <a16:creationId xmlns:a16="http://schemas.microsoft.com/office/drawing/2014/main" id="{0C272C26-66CB-0B48-B57D-D2CE96E18681}"/>
              </a:ext>
            </a:extLst>
          </p:cNvPr>
          <p:cNvSpPr>
            <a:spLocks noGrp="1"/>
          </p:cNvSpPr>
          <p:nvPr>
            <p:ph type="title"/>
          </p:nvPr>
        </p:nvSpPr>
        <p:spPr/>
        <p:txBody>
          <a:bodyPr>
            <a:normAutofit fontScale="90000"/>
          </a:bodyPr>
          <a:lstStyle/>
          <a:p>
            <a:r>
              <a:rPr lang="en-US" dirty="0" err="1"/>
              <a:t>Nómina</a:t>
            </a:r>
            <a:r>
              <a:rPr lang="en-US" dirty="0"/>
              <a:t> Manual</a:t>
            </a:r>
          </a:p>
        </p:txBody>
      </p:sp>
      <p:sp>
        <p:nvSpPr>
          <p:cNvPr id="4" name="Text Placeholder 3">
            <a:extLst>
              <a:ext uri="{FF2B5EF4-FFF2-40B4-BE49-F238E27FC236}">
                <a16:creationId xmlns:a16="http://schemas.microsoft.com/office/drawing/2014/main" id="{A5882483-BD75-1943-9B64-A48DE2CFCAE3}"/>
              </a:ext>
            </a:extLst>
          </p:cNvPr>
          <p:cNvSpPr>
            <a:spLocks noGrp="1"/>
          </p:cNvSpPr>
          <p:nvPr>
            <p:ph type="body" idx="1"/>
          </p:nvPr>
        </p:nvSpPr>
        <p:spPr/>
        <p:txBody>
          <a:bodyPr/>
          <a:lstStyle/>
          <a:p>
            <a:r>
              <a:rPr lang="es-MX" dirty="0" smtClean="0"/>
              <a:t>Histórico de Hallazgos de funcionalidad</a:t>
            </a:r>
            <a:endParaRPr lang="en-US" dirty="0"/>
          </a:p>
        </p:txBody>
      </p:sp>
      <p:sp>
        <p:nvSpPr>
          <p:cNvPr id="6" name="Arrow: Right 11">
            <a:extLst>
              <a:ext uri="{FF2B5EF4-FFF2-40B4-BE49-F238E27FC236}">
                <a16:creationId xmlns:a16="http://schemas.microsoft.com/office/drawing/2014/main" id="{F515D080-DF65-D442-A9A8-B0DDE49D094C}"/>
              </a:ext>
            </a:extLst>
          </p:cNvPr>
          <p:cNvSpPr/>
          <p:nvPr/>
        </p:nvSpPr>
        <p:spPr>
          <a:xfrm>
            <a:off x="6495822" y="1545785"/>
            <a:ext cx="2007221" cy="419839"/>
          </a:xfrm>
          <a:prstGeom prst="rightArrow">
            <a:avLst>
              <a:gd name="adj1" fmla="val 100000"/>
              <a:gd name="adj2" fmla="val 50000"/>
            </a:avLst>
          </a:prstGeom>
          <a:gradFill>
            <a:gsLst>
              <a:gs pos="0">
                <a:srgbClr val="7030A0"/>
              </a:gs>
              <a:gs pos="100000">
                <a:srgbClr val="F82B7E"/>
              </a:gs>
            </a:gsLst>
            <a:lin ang="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Catorcena</a:t>
            </a:r>
            <a:r>
              <a:rPr lang="en-US" sz="1200" b="1" dirty="0"/>
              <a:t> 12</a:t>
            </a:r>
          </a:p>
        </p:txBody>
      </p:sp>
      <p:sp>
        <p:nvSpPr>
          <p:cNvPr id="7" name="Arrow: Right 8">
            <a:extLst>
              <a:ext uri="{FF2B5EF4-FFF2-40B4-BE49-F238E27FC236}">
                <a16:creationId xmlns:a16="http://schemas.microsoft.com/office/drawing/2014/main" id="{556DDCDB-D798-4144-A017-4ED5B469E5B6}"/>
              </a:ext>
            </a:extLst>
          </p:cNvPr>
          <p:cNvSpPr/>
          <p:nvPr/>
        </p:nvSpPr>
        <p:spPr>
          <a:xfrm>
            <a:off x="4544358" y="1545785"/>
            <a:ext cx="2007221" cy="419839"/>
          </a:xfrm>
          <a:prstGeom prst="rightArrow">
            <a:avLst>
              <a:gd name="adj1" fmla="val 100000"/>
              <a:gd name="adj2" fmla="val 50000"/>
            </a:avLst>
          </a:prstGeom>
          <a:gradFill>
            <a:gsLst>
              <a:gs pos="0">
                <a:srgbClr val="7030A0"/>
              </a:gs>
              <a:gs pos="100000">
                <a:srgbClr val="F82B7E"/>
              </a:gs>
            </a:gsLst>
            <a:lin ang="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Catorcena</a:t>
            </a:r>
            <a:r>
              <a:rPr lang="en-US" sz="1200" b="1" dirty="0"/>
              <a:t> 11</a:t>
            </a:r>
          </a:p>
        </p:txBody>
      </p:sp>
      <p:sp>
        <p:nvSpPr>
          <p:cNvPr id="8" name="Arrow: Right 7">
            <a:extLst>
              <a:ext uri="{FF2B5EF4-FFF2-40B4-BE49-F238E27FC236}">
                <a16:creationId xmlns:a16="http://schemas.microsoft.com/office/drawing/2014/main" id="{C87F8C46-CDE7-F746-989A-8ED690B2CDC6}"/>
              </a:ext>
            </a:extLst>
          </p:cNvPr>
          <p:cNvSpPr/>
          <p:nvPr/>
        </p:nvSpPr>
        <p:spPr>
          <a:xfrm>
            <a:off x="2604657" y="1556509"/>
            <a:ext cx="2007221" cy="419839"/>
          </a:xfrm>
          <a:prstGeom prst="rightArrow">
            <a:avLst>
              <a:gd name="adj1" fmla="val 100000"/>
              <a:gd name="adj2" fmla="val 50000"/>
            </a:avLst>
          </a:prstGeom>
          <a:gradFill>
            <a:gsLst>
              <a:gs pos="0">
                <a:srgbClr val="7030A0"/>
              </a:gs>
              <a:gs pos="100000">
                <a:srgbClr val="F82B7E"/>
              </a:gs>
            </a:gsLst>
            <a:lin ang="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1"/>
              <a:t>Catorcena 10</a:t>
            </a:r>
            <a:endParaRPr lang="en-US" sz="1200" b="1" dirty="0"/>
          </a:p>
        </p:txBody>
      </p:sp>
      <p:sp>
        <p:nvSpPr>
          <p:cNvPr id="9" name="Arrow: Right 4">
            <a:extLst>
              <a:ext uri="{FF2B5EF4-FFF2-40B4-BE49-F238E27FC236}">
                <a16:creationId xmlns:a16="http://schemas.microsoft.com/office/drawing/2014/main" id="{F3DE8234-9C44-E24D-AD48-2440EC6D33EB}"/>
              </a:ext>
            </a:extLst>
          </p:cNvPr>
          <p:cNvSpPr/>
          <p:nvPr/>
        </p:nvSpPr>
        <p:spPr>
          <a:xfrm>
            <a:off x="641430" y="1545785"/>
            <a:ext cx="2007221" cy="419839"/>
          </a:xfrm>
          <a:prstGeom prst="rightArrow">
            <a:avLst>
              <a:gd name="adj1" fmla="val 100000"/>
              <a:gd name="adj2" fmla="val 50000"/>
            </a:avLst>
          </a:prstGeom>
          <a:gradFill>
            <a:gsLst>
              <a:gs pos="0">
                <a:srgbClr val="7030A0"/>
              </a:gs>
              <a:gs pos="100000">
                <a:srgbClr val="F82B7E"/>
              </a:gs>
            </a:gsLst>
            <a:lin ang="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1"/>
              <a:t>Catorcena 09</a:t>
            </a:r>
            <a:endParaRPr lang="en-US" sz="1200" b="1" dirty="0"/>
          </a:p>
        </p:txBody>
      </p:sp>
      <p:sp>
        <p:nvSpPr>
          <p:cNvPr id="12" name="Retângulo 977">
            <a:extLst>
              <a:ext uri="{FF2B5EF4-FFF2-40B4-BE49-F238E27FC236}">
                <a16:creationId xmlns:a16="http://schemas.microsoft.com/office/drawing/2014/main" id="{41ED51AE-A51F-EF4E-854C-EDF21559FB5B}"/>
              </a:ext>
            </a:extLst>
          </p:cNvPr>
          <p:cNvSpPr/>
          <p:nvPr/>
        </p:nvSpPr>
        <p:spPr>
          <a:xfrm>
            <a:off x="795036" y="2089436"/>
            <a:ext cx="1700008" cy="2092881"/>
          </a:xfrm>
          <a:prstGeom prst="rect">
            <a:avLst/>
          </a:prstGeom>
        </p:spPr>
        <p:txBody>
          <a:bodyPr wrap="square" anchor="t">
            <a:spAutoFit/>
          </a:bodyPr>
          <a:lstStyle/>
          <a:p>
            <a:pPr marL="171450" indent="-171450">
              <a:buFont typeface="Arial" panose="020B0604020202020204" pitchFamily="34" charset="0"/>
              <a:buChar char="•"/>
            </a:pPr>
            <a:r>
              <a:rPr lang="en-US" sz="1000" noProof="1">
                <a:solidFill>
                  <a:schemeClr val="bg1">
                    <a:lumMod val="50000"/>
                  </a:schemeClr>
                </a:solidFill>
              </a:rPr>
              <a:t>No funcionó la creación archivo SFTP.</a:t>
            </a:r>
          </a:p>
          <a:p>
            <a:pPr marL="171450" indent="-171450">
              <a:buFont typeface="Arial" panose="020B0604020202020204" pitchFamily="34" charset="0"/>
              <a:buChar char="•"/>
            </a:pPr>
            <a:r>
              <a:rPr lang="en-US" sz="1000" noProof="1">
                <a:solidFill>
                  <a:schemeClr val="bg1">
                    <a:lumMod val="50000"/>
                  </a:schemeClr>
                </a:solidFill>
              </a:rPr>
              <a:t>Fechas de corte de captura de incidencias.</a:t>
            </a:r>
          </a:p>
          <a:p>
            <a:pPr marL="171450" indent="-171450">
              <a:buFont typeface="Arial" panose="020B0604020202020204" pitchFamily="34" charset="0"/>
              <a:buChar char="•"/>
            </a:pPr>
            <a:r>
              <a:rPr lang="en-US" sz="1000" noProof="1">
                <a:solidFill>
                  <a:schemeClr val="bg1">
                    <a:lumMod val="50000"/>
                  </a:schemeClr>
                </a:solidFill>
              </a:rPr>
              <a:t>Autorizacion total por documentos.</a:t>
            </a:r>
          </a:p>
          <a:p>
            <a:pPr marL="171450" indent="-171450">
              <a:buFont typeface="Arial" panose="020B0604020202020204" pitchFamily="34" charset="0"/>
              <a:buChar char="•"/>
            </a:pPr>
            <a:r>
              <a:rPr lang="en-US" sz="1000" noProof="1">
                <a:solidFill>
                  <a:schemeClr val="bg1">
                    <a:lumMod val="50000"/>
                  </a:schemeClr>
                </a:solidFill>
              </a:rPr>
              <a:t>Solicitudes autorizadas en automatico al capturarse. </a:t>
            </a:r>
          </a:p>
          <a:p>
            <a:pPr marL="171450" indent="-171450">
              <a:buFont typeface="Arial" panose="020B0604020202020204" pitchFamily="34" charset="0"/>
              <a:buChar char="•"/>
            </a:pPr>
            <a:r>
              <a:rPr lang="en-US" sz="1000" noProof="1">
                <a:solidFill>
                  <a:schemeClr val="bg1">
                    <a:lumMod val="50000"/>
                  </a:schemeClr>
                </a:solidFill>
              </a:rPr>
              <a:t>Habilitar un filtro para el rol responsable para la descarga previo ala generacion del archivo SFTP.</a:t>
            </a:r>
          </a:p>
        </p:txBody>
      </p:sp>
      <p:sp>
        <p:nvSpPr>
          <p:cNvPr id="13" name="Retângulo 977">
            <a:extLst>
              <a:ext uri="{FF2B5EF4-FFF2-40B4-BE49-F238E27FC236}">
                <a16:creationId xmlns:a16="http://schemas.microsoft.com/office/drawing/2014/main" id="{37F0863A-626C-D046-A0E9-E2013B951F49}"/>
              </a:ext>
            </a:extLst>
          </p:cNvPr>
          <p:cNvSpPr/>
          <p:nvPr/>
        </p:nvSpPr>
        <p:spPr>
          <a:xfrm>
            <a:off x="2609520" y="2089436"/>
            <a:ext cx="1713821" cy="2246769"/>
          </a:xfrm>
          <a:prstGeom prst="rect">
            <a:avLst/>
          </a:prstGeom>
        </p:spPr>
        <p:txBody>
          <a:bodyPr wrap="square" anchor="t">
            <a:spAutoFit/>
          </a:bodyPr>
          <a:lstStyle/>
          <a:p>
            <a:pPr marL="171450" indent="-171450">
              <a:buFont typeface="Arial" panose="020B0604020202020204" pitchFamily="34" charset="0"/>
              <a:buChar char="•"/>
            </a:pPr>
            <a:r>
              <a:rPr lang="en-US" sz="1000" noProof="1">
                <a:solidFill>
                  <a:schemeClr val="bg1">
                    <a:lumMod val="50000"/>
                  </a:schemeClr>
                </a:solidFill>
              </a:rPr>
              <a:t>No funcionó la creación archivo SFTP.</a:t>
            </a:r>
          </a:p>
          <a:p>
            <a:pPr marL="171450" indent="-171450">
              <a:buFont typeface="Arial" panose="020B0604020202020204" pitchFamily="34" charset="0"/>
              <a:buChar char="•"/>
            </a:pPr>
            <a:r>
              <a:rPr lang="es-ES" sz="1000" noProof="1"/>
              <a:t>Crear una interfase para que el rol responsable envie el archivo SFTP hacia la carpeta People Soft.</a:t>
            </a:r>
          </a:p>
          <a:p>
            <a:pPr marL="171450" indent="-171450">
              <a:buFont typeface="Arial" panose="020B0604020202020204" pitchFamily="34" charset="0"/>
              <a:buChar char="•"/>
            </a:pPr>
            <a:r>
              <a:rPr lang="en-US" sz="1000" noProof="1">
                <a:solidFill>
                  <a:schemeClr val="bg1">
                    <a:lumMod val="50000"/>
                  </a:schemeClr>
                </a:solidFill>
              </a:rPr>
              <a:t>Validación de la regla de captura de incidencia del mismo concepto en 2 diferentes documentos (Suma, Sustituye ó reemplaza).</a:t>
            </a:r>
            <a:r>
              <a:rPr lang="es-MX" sz="1000" noProof="1">
                <a:solidFill>
                  <a:schemeClr val="bg1">
                    <a:lumMod val="50000"/>
                  </a:schemeClr>
                </a:solidFill>
              </a:rPr>
              <a:t>a Iniciar el proceso SFTP</a:t>
            </a:r>
            <a:endParaRPr lang="en-US" sz="1000" noProof="1">
              <a:solidFill>
                <a:schemeClr val="bg1">
                  <a:lumMod val="50000"/>
                </a:schemeClr>
              </a:solidFill>
            </a:endParaRPr>
          </a:p>
        </p:txBody>
      </p:sp>
      <p:sp>
        <p:nvSpPr>
          <p:cNvPr id="14" name="Retângulo 977">
            <a:extLst>
              <a:ext uri="{FF2B5EF4-FFF2-40B4-BE49-F238E27FC236}">
                <a16:creationId xmlns:a16="http://schemas.microsoft.com/office/drawing/2014/main" id="{927D9F3F-EC71-BE40-B80E-109C5CC38392}"/>
              </a:ext>
            </a:extLst>
          </p:cNvPr>
          <p:cNvSpPr/>
          <p:nvPr/>
        </p:nvSpPr>
        <p:spPr>
          <a:xfrm>
            <a:off x="4433169" y="1976348"/>
            <a:ext cx="2001417" cy="2554545"/>
          </a:xfrm>
          <a:prstGeom prst="rect">
            <a:avLst/>
          </a:prstGeom>
        </p:spPr>
        <p:txBody>
          <a:bodyPr wrap="square" anchor="t">
            <a:spAutoFit/>
          </a:bodyPr>
          <a:lstStyle/>
          <a:p>
            <a:pPr marL="171450" indent="-171450">
              <a:buFont typeface="Arial" panose="020B0604020202020204" pitchFamily="34" charset="0"/>
              <a:buChar char="•"/>
            </a:pPr>
            <a:r>
              <a:rPr lang="en-US" sz="1000" noProof="1"/>
              <a:t> </a:t>
            </a:r>
            <a:r>
              <a:rPr lang="en-US" sz="1000" noProof="1">
                <a:solidFill>
                  <a:schemeClr val="bg1">
                    <a:lumMod val="50000"/>
                  </a:schemeClr>
                </a:solidFill>
              </a:rPr>
              <a:t>La Herramienta desplego la nomina 1 por default y algunas solicitudes se fueron a esta nomina, se pidio moverlas a la nomina 11</a:t>
            </a:r>
          </a:p>
          <a:p>
            <a:pPr marL="171450" indent="-171450">
              <a:buFont typeface="Arial" panose="020B0604020202020204" pitchFamily="34" charset="0"/>
              <a:buChar char="•"/>
            </a:pPr>
            <a:r>
              <a:rPr lang="es-MX" sz="1000" noProof="1"/>
              <a:t>Cuando el autorizante entraba a autorizar las solicitudes aparecían en la nomina 26 </a:t>
            </a:r>
            <a:endParaRPr lang="en-US" sz="1000" noProof="1"/>
          </a:p>
          <a:p>
            <a:pPr marL="171450" indent="-171450">
              <a:buFont typeface="Arial" panose="020B0604020202020204" pitchFamily="34" charset="0"/>
              <a:buChar char="•"/>
            </a:pPr>
            <a:r>
              <a:rPr lang="es-MX" sz="1000" noProof="1">
                <a:solidFill>
                  <a:schemeClr val="bg1">
                    <a:lumMod val="50000"/>
                  </a:schemeClr>
                </a:solidFill>
              </a:rPr>
              <a:t>En una solicitud puso dos autrizantes como autorizante 1</a:t>
            </a:r>
          </a:p>
          <a:p>
            <a:pPr marL="171450" indent="-171450">
              <a:buFont typeface="Arial" panose="020B0604020202020204" pitchFamily="34" charset="0"/>
              <a:buChar char="•"/>
            </a:pPr>
            <a:r>
              <a:rPr lang="es-ES" sz="1000" noProof="1">
                <a:solidFill>
                  <a:schemeClr val="bg1">
                    <a:lumMod val="50000"/>
                  </a:schemeClr>
                </a:solidFill>
              </a:rPr>
              <a:t>Crear una interfase para que el rol responsable envie el archivo SFTP hacia la carpeta People Soft.</a:t>
            </a:r>
          </a:p>
          <a:p>
            <a:pPr marL="171450" indent="-171450">
              <a:buFont typeface="Arial" panose="020B0604020202020204" pitchFamily="34" charset="0"/>
              <a:buChar char="•"/>
            </a:pPr>
            <a:endParaRPr lang="es-MX" sz="1000" noProof="1"/>
          </a:p>
          <a:p>
            <a:pPr marL="171450" indent="-171450">
              <a:buFont typeface="Arial" panose="020B0604020202020204" pitchFamily="34" charset="0"/>
              <a:buChar char="•"/>
            </a:pPr>
            <a:endParaRPr lang="en-US" sz="1000" noProof="1"/>
          </a:p>
        </p:txBody>
      </p:sp>
      <p:sp>
        <p:nvSpPr>
          <p:cNvPr id="5" name="TextBox 4"/>
          <p:cNvSpPr txBox="1"/>
          <p:nvPr/>
        </p:nvSpPr>
        <p:spPr>
          <a:xfrm>
            <a:off x="717847" y="1075867"/>
            <a:ext cx="1725097" cy="415498"/>
          </a:xfrm>
          <a:prstGeom prst="rect">
            <a:avLst/>
          </a:prstGeom>
          <a:noFill/>
        </p:spPr>
        <p:txBody>
          <a:bodyPr wrap="square" rtlCol="0">
            <a:spAutoFit/>
          </a:bodyPr>
          <a:lstStyle/>
          <a:p>
            <a:pPr algn="ctr"/>
            <a:r>
              <a:rPr lang="en-US" sz="1050" b="1" dirty="0" err="1">
                <a:solidFill>
                  <a:schemeClr val="accent4">
                    <a:lumMod val="75000"/>
                  </a:schemeClr>
                </a:solidFill>
              </a:rPr>
              <a:t>Entrega</a:t>
            </a:r>
            <a:r>
              <a:rPr lang="en-US" sz="1050" b="1" dirty="0">
                <a:solidFill>
                  <a:schemeClr val="accent4">
                    <a:lumMod val="75000"/>
                  </a:schemeClr>
                </a:solidFill>
              </a:rPr>
              <a:t> archive (180 </a:t>
            </a:r>
            <a:r>
              <a:rPr lang="en-US" sz="1050" b="1" dirty="0" err="1">
                <a:solidFill>
                  <a:schemeClr val="accent4">
                    <a:lumMod val="75000"/>
                  </a:schemeClr>
                </a:solidFill>
              </a:rPr>
              <a:t>lineas</a:t>
            </a:r>
            <a:r>
              <a:rPr lang="en-US" sz="1050" b="1" dirty="0">
                <a:solidFill>
                  <a:schemeClr val="accent4">
                    <a:lumMod val="75000"/>
                  </a:schemeClr>
                </a:solidFill>
              </a:rPr>
              <a:t>)</a:t>
            </a:r>
          </a:p>
          <a:p>
            <a:pPr algn="ctr"/>
            <a:r>
              <a:rPr lang="en-US" sz="1050" b="1" dirty="0">
                <a:solidFill>
                  <a:schemeClr val="accent4">
                    <a:lumMod val="75000"/>
                  </a:schemeClr>
                </a:solidFill>
              </a:rPr>
              <a:t> </a:t>
            </a:r>
            <a:r>
              <a:rPr lang="en-US" sz="1050" b="1" dirty="0" err="1">
                <a:solidFill>
                  <a:schemeClr val="accent4">
                    <a:lumMod val="75000"/>
                  </a:schemeClr>
                </a:solidFill>
              </a:rPr>
              <a:t>Martes</a:t>
            </a:r>
            <a:r>
              <a:rPr lang="en-US" sz="1050" b="1" dirty="0">
                <a:solidFill>
                  <a:schemeClr val="accent4">
                    <a:lumMod val="75000"/>
                  </a:schemeClr>
                </a:solidFill>
              </a:rPr>
              <a:t>  a las 5:15 PM</a:t>
            </a:r>
          </a:p>
        </p:txBody>
      </p:sp>
      <p:sp>
        <p:nvSpPr>
          <p:cNvPr id="16" name="TextBox 15"/>
          <p:cNvSpPr txBox="1"/>
          <p:nvPr/>
        </p:nvSpPr>
        <p:spPr>
          <a:xfrm>
            <a:off x="2723638" y="1073013"/>
            <a:ext cx="1769257" cy="415498"/>
          </a:xfrm>
          <a:prstGeom prst="rect">
            <a:avLst/>
          </a:prstGeom>
          <a:noFill/>
        </p:spPr>
        <p:txBody>
          <a:bodyPr wrap="square" rtlCol="0">
            <a:spAutoFit/>
          </a:bodyPr>
          <a:lstStyle/>
          <a:p>
            <a:pPr algn="ctr"/>
            <a:r>
              <a:rPr lang="en-US" sz="1050" b="1" dirty="0" err="1">
                <a:solidFill>
                  <a:schemeClr val="accent4">
                    <a:lumMod val="75000"/>
                  </a:schemeClr>
                </a:solidFill>
              </a:rPr>
              <a:t>Entrega</a:t>
            </a:r>
            <a:r>
              <a:rPr lang="en-US" sz="1050" b="1" dirty="0">
                <a:solidFill>
                  <a:schemeClr val="accent4">
                    <a:lumMod val="75000"/>
                  </a:schemeClr>
                </a:solidFill>
              </a:rPr>
              <a:t> </a:t>
            </a:r>
            <a:r>
              <a:rPr lang="en-US" sz="1050" b="1" dirty="0" err="1">
                <a:solidFill>
                  <a:schemeClr val="accent4">
                    <a:lumMod val="75000"/>
                  </a:schemeClr>
                </a:solidFill>
              </a:rPr>
              <a:t>archivo</a:t>
            </a:r>
            <a:r>
              <a:rPr lang="en-US" sz="1050" b="1" dirty="0">
                <a:solidFill>
                  <a:schemeClr val="accent4">
                    <a:lumMod val="75000"/>
                  </a:schemeClr>
                </a:solidFill>
              </a:rPr>
              <a:t> (177 </a:t>
            </a:r>
            <a:r>
              <a:rPr lang="en-US" sz="1050" b="1" dirty="0" err="1">
                <a:solidFill>
                  <a:schemeClr val="accent4">
                    <a:lumMod val="75000"/>
                  </a:schemeClr>
                </a:solidFill>
              </a:rPr>
              <a:t>lineas</a:t>
            </a:r>
            <a:r>
              <a:rPr lang="en-US" sz="1050" b="1" dirty="0">
                <a:solidFill>
                  <a:schemeClr val="accent4">
                    <a:lumMod val="75000"/>
                  </a:schemeClr>
                </a:solidFill>
              </a:rPr>
              <a:t>)</a:t>
            </a:r>
          </a:p>
          <a:p>
            <a:pPr algn="ctr"/>
            <a:r>
              <a:rPr lang="en-US" sz="1050" b="1" dirty="0">
                <a:solidFill>
                  <a:schemeClr val="accent4">
                    <a:lumMod val="75000"/>
                  </a:schemeClr>
                </a:solidFill>
              </a:rPr>
              <a:t> </a:t>
            </a:r>
            <a:r>
              <a:rPr lang="en-US" sz="1050" b="1" dirty="0" err="1">
                <a:solidFill>
                  <a:schemeClr val="accent4">
                    <a:lumMod val="75000"/>
                  </a:schemeClr>
                </a:solidFill>
              </a:rPr>
              <a:t>Martes</a:t>
            </a:r>
            <a:r>
              <a:rPr lang="en-US" sz="1050" b="1" dirty="0">
                <a:solidFill>
                  <a:schemeClr val="accent4">
                    <a:lumMod val="75000"/>
                  </a:schemeClr>
                </a:solidFill>
              </a:rPr>
              <a:t>  a las 4:00 PM</a:t>
            </a:r>
          </a:p>
        </p:txBody>
      </p:sp>
      <p:sp>
        <p:nvSpPr>
          <p:cNvPr id="17" name="TextBox 16"/>
          <p:cNvSpPr txBox="1"/>
          <p:nvPr/>
        </p:nvSpPr>
        <p:spPr>
          <a:xfrm>
            <a:off x="4492895" y="1083737"/>
            <a:ext cx="1746189" cy="415498"/>
          </a:xfrm>
          <a:prstGeom prst="rect">
            <a:avLst/>
          </a:prstGeom>
          <a:noFill/>
        </p:spPr>
        <p:txBody>
          <a:bodyPr wrap="square" rtlCol="0">
            <a:spAutoFit/>
          </a:bodyPr>
          <a:lstStyle/>
          <a:p>
            <a:pPr algn="ctr"/>
            <a:r>
              <a:rPr lang="en-US" sz="1050" b="1" dirty="0" err="1">
                <a:solidFill>
                  <a:schemeClr val="accent4">
                    <a:lumMod val="75000"/>
                  </a:schemeClr>
                </a:solidFill>
              </a:rPr>
              <a:t>Entrega</a:t>
            </a:r>
            <a:r>
              <a:rPr lang="en-US" sz="1050" b="1" dirty="0">
                <a:solidFill>
                  <a:schemeClr val="accent4">
                    <a:lumMod val="75000"/>
                  </a:schemeClr>
                </a:solidFill>
              </a:rPr>
              <a:t> archive (423 </a:t>
            </a:r>
            <a:r>
              <a:rPr lang="en-US" sz="1050" b="1" dirty="0" err="1">
                <a:solidFill>
                  <a:schemeClr val="accent4">
                    <a:lumMod val="75000"/>
                  </a:schemeClr>
                </a:solidFill>
              </a:rPr>
              <a:t>lineas</a:t>
            </a:r>
            <a:r>
              <a:rPr lang="en-US" sz="1050" b="1" dirty="0">
                <a:solidFill>
                  <a:schemeClr val="accent4">
                    <a:lumMod val="75000"/>
                  </a:schemeClr>
                </a:solidFill>
              </a:rPr>
              <a:t>)</a:t>
            </a:r>
          </a:p>
          <a:p>
            <a:pPr algn="ctr"/>
            <a:r>
              <a:rPr lang="en-US" sz="1050" b="1" dirty="0">
                <a:solidFill>
                  <a:schemeClr val="accent4">
                    <a:lumMod val="75000"/>
                  </a:schemeClr>
                </a:solidFill>
              </a:rPr>
              <a:t> </a:t>
            </a:r>
            <a:r>
              <a:rPr lang="en-US" sz="1050" b="1" dirty="0" err="1">
                <a:solidFill>
                  <a:schemeClr val="accent4">
                    <a:lumMod val="75000"/>
                  </a:schemeClr>
                </a:solidFill>
              </a:rPr>
              <a:t>Martes</a:t>
            </a:r>
            <a:r>
              <a:rPr lang="en-US" sz="1050" b="1" dirty="0">
                <a:solidFill>
                  <a:schemeClr val="accent4">
                    <a:lumMod val="75000"/>
                  </a:schemeClr>
                </a:solidFill>
              </a:rPr>
              <a:t> a las 3:00 PM</a:t>
            </a:r>
          </a:p>
        </p:txBody>
      </p:sp>
      <p:sp>
        <p:nvSpPr>
          <p:cNvPr id="19" name="Rectangle 18"/>
          <p:cNvSpPr/>
          <p:nvPr/>
        </p:nvSpPr>
        <p:spPr>
          <a:xfrm>
            <a:off x="6434586" y="1965624"/>
            <a:ext cx="2068457" cy="2092881"/>
          </a:xfrm>
          <a:prstGeom prst="rect">
            <a:avLst/>
          </a:prstGeom>
        </p:spPr>
        <p:txBody>
          <a:bodyPr wrap="square">
            <a:spAutoFit/>
          </a:bodyPr>
          <a:lstStyle/>
          <a:p>
            <a:pPr marL="171450" indent="-171450">
              <a:buFont typeface="Arial" panose="020B0604020202020204" pitchFamily="34" charset="0"/>
              <a:buChar char="•"/>
            </a:pPr>
            <a:r>
              <a:rPr lang="es-ES" sz="1000" dirty="0"/>
              <a:t>Crear una </a:t>
            </a:r>
            <a:r>
              <a:rPr lang="es-ES" sz="1000" dirty="0" err="1"/>
              <a:t>interfase</a:t>
            </a:r>
            <a:r>
              <a:rPr lang="es-ES" sz="1000" dirty="0"/>
              <a:t> para que el rol responsable </a:t>
            </a:r>
            <a:r>
              <a:rPr lang="es-ES" sz="1000" dirty="0" err="1"/>
              <a:t>envie</a:t>
            </a:r>
            <a:r>
              <a:rPr lang="es-ES" sz="1000" dirty="0"/>
              <a:t> el archivo SFTP hacia la carpeta </a:t>
            </a:r>
            <a:r>
              <a:rPr lang="es-ES" sz="1000" dirty="0" err="1"/>
              <a:t>People</a:t>
            </a:r>
            <a:r>
              <a:rPr lang="es-ES" sz="1000" dirty="0"/>
              <a:t> </a:t>
            </a:r>
            <a:r>
              <a:rPr lang="es-ES" sz="1000" dirty="0" err="1"/>
              <a:t>Soft</a:t>
            </a:r>
            <a:r>
              <a:rPr lang="es-ES" sz="1000" dirty="0"/>
              <a:t>.</a:t>
            </a:r>
          </a:p>
          <a:p>
            <a:pPr marL="171450" indent="-171450">
              <a:buFont typeface="Arial" panose="020B0604020202020204" pitchFamily="34" charset="0"/>
              <a:buChar char="•"/>
            </a:pPr>
            <a:r>
              <a:rPr lang="es-MX" sz="1000" dirty="0"/>
              <a:t>Contraseñas y usuarios no tienen candado en Producción</a:t>
            </a:r>
          </a:p>
          <a:p>
            <a:pPr marL="171450" indent="-171450">
              <a:buFont typeface="Arial" panose="020B0604020202020204" pitchFamily="34" charset="0"/>
              <a:buChar char="•"/>
            </a:pPr>
            <a:r>
              <a:rPr lang="es-MX" sz="1000" dirty="0"/>
              <a:t>Separación Folios de empresas HTG/SHT</a:t>
            </a:r>
          </a:p>
          <a:p>
            <a:pPr marL="171450" indent="-171450">
              <a:buFont typeface="Arial" panose="020B0604020202020204" pitchFamily="34" charset="0"/>
              <a:buChar char="•"/>
            </a:pPr>
            <a:r>
              <a:rPr lang="es-MX" sz="1000" dirty="0"/>
              <a:t>Editar solicitudes y que se guarden los cambios</a:t>
            </a:r>
          </a:p>
          <a:p>
            <a:pPr marL="171450" indent="-171450">
              <a:buFont typeface="Arial" panose="020B0604020202020204" pitchFamily="34" charset="0"/>
              <a:buChar char="•"/>
            </a:pPr>
            <a:r>
              <a:rPr lang="es-MX" sz="1000" dirty="0"/>
              <a:t>El comedor de HTG MTY no se visualizo en el periodo de la catorcena procesada</a:t>
            </a:r>
          </a:p>
        </p:txBody>
      </p:sp>
      <p:sp>
        <p:nvSpPr>
          <p:cNvPr id="22" name="TextBox 21"/>
          <p:cNvSpPr txBox="1"/>
          <p:nvPr/>
        </p:nvSpPr>
        <p:spPr>
          <a:xfrm>
            <a:off x="6434586" y="1075867"/>
            <a:ext cx="1746189" cy="415498"/>
          </a:xfrm>
          <a:prstGeom prst="rect">
            <a:avLst/>
          </a:prstGeom>
          <a:noFill/>
        </p:spPr>
        <p:txBody>
          <a:bodyPr wrap="square" rtlCol="0">
            <a:spAutoFit/>
          </a:bodyPr>
          <a:lstStyle/>
          <a:p>
            <a:pPr algn="ctr"/>
            <a:r>
              <a:rPr lang="en-US" sz="1050" b="1" dirty="0" err="1">
                <a:solidFill>
                  <a:schemeClr val="accent4">
                    <a:lumMod val="75000"/>
                  </a:schemeClr>
                </a:solidFill>
              </a:rPr>
              <a:t>Entrega</a:t>
            </a:r>
            <a:r>
              <a:rPr lang="en-US" sz="1050" b="1" dirty="0">
                <a:solidFill>
                  <a:schemeClr val="accent4">
                    <a:lumMod val="75000"/>
                  </a:schemeClr>
                </a:solidFill>
              </a:rPr>
              <a:t> archive (142 </a:t>
            </a:r>
            <a:r>
              <a:rPr lang="en-US" sz="1050" b="1" dirty="0" err="1">
                <a:solidFill>
                  <a:schemeClr val="accent4">
                    <a:lumMod val="75000"/>
                  </a:schemeClr>
                </a:solidFill>
              </a:rPr>
              <a:t>lineas</a:t>
            </a:r>
            <a:r>
              <a:rPr lang="en-US" sz="1050" b="1" dirty="0">
                <a:solidFill>
                  <a:schemeClr val="accent4">
                    <a:lumMod val="75000"/>
                  </a:schemeClr>
                </a:solidFill>
              </a:rPr>
              <a:t>)</a:t>
            </a:r>
          </a:p>
          <a:p>
            <a:pPr algn="ctr"/>
            <a:r>
              <a:rPr lang="en-US" sz="1050" b="1" dirty="0">
                <a:solidFill>
                  <a:schemeClr val="accent4">
                    <a:lumMod val="75000"/>
                  </a:schemeClr>
                </a:solidFill>
              </a:rPr>
              <a:t> </a:t>
            </a:r>
            <a:r>
              <a:rPr lang="en-US" sz="1050" b="1" dirty="0" err="1">
                <a:solidFill>
                  <a:schemeClr val="accent4">
                    <a:lumMod val="75000"/>
                  </a:schemeClr>
                </a:solidFill>
              </a:rPr>
              <a:t>Martes</a:t>
            </a:r>
            <a:r>
              <a:rPr lang="en-US" sz="1050" b="1" dirty="0">
                <a:solidFill>
                  <a:schemeClr val="accent4">
                    <a:lumMod val="75000"/>
                  </a:schemeClr>
                </a:solidFill>
              </a:rPr>
              <a:t> a las 5:00 PM</a:t>
            </a:r>
          </a:p>
        </p:txBody>
      </p:sp>
    </p:spTree>
    <p:extLst>
      <p:ext uri="{BB962C8B-B14F-4D97-AF65-F5344CB8AC3E}">
        <p14:creationId xmlns:p14="http://schemas.microsoft.com/office/powerpoint/2010/main" val="4313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E5D641-E6E2-8D49-B733-866257C7A984}"/>
              </a:ext>
            </a:extLst>
          </p:cNvPr>
          <p:cNvSpPr>
            <a:spLocks noGrp="1"/>
          </p:cNvSpPr>
          <p:nvPr>
            <p:ph type="sldNum" sz="quarter" idx="12"/>
          </p:nvPr>
        </p:nvSpPr>
        <p:spPr/>
        <p:txBody>
          <a:bodyPr/>
          <a:lstStyle/>
          <a:p>
            <a:fld id="{77984534-C4A0-1744-A0AE-D418451B474A}" type="slidenum">
              <a:rPr lang="en-US" smtClean="0"/>
              <a:t>3</a:t>
            </a:fld>
            <a:endParaRPr lang="en-US"/>
          </a:p>
        </p:txBody>
      </p:sp>
      <p:sp>
        <p:nvSpPr>
          <p:cNvPr id="3" name="Title 2">
            <a:extLst>
              <a:ext uri="{FF2B5EF4-FFF2-40B4-BE49-F238E27FC236}">
                <a16:creationId xmlns:a16="http://schemas.microsoft.com/office/drawing/2014/main" id="{51864280-8F28-CC45-94DF-A87F13ED614C}"/>
              </a:ext>
            </a:extLst>
          </p:cNvPr>
          <p:cNvSpPr>
            <a:spLocks noGrp="1"/>
          </p:cNvSpPr>
          <p:nvPr>
            <p:ph type="title"/>
          </p:nvPr>
        </p:nvSpPr>
        <p:spPr/>
        <p:txBody>
          <a:bodyPr>
            <a:normAutofit fontScale="90000"/>
          </a:bodyPr>
          <a:lstStyle/>
          <a:p>
            <a:r>
              <a:rPr lang="en-US" dirty="0" smtClean="0"/>
              <a:t>Nómina Manual	</a:t>
            </a:r>
            <a:endParaRPr lang="en-US" dirty="0"/>
          </a:p>
        </p:txBody>
      </p:sp>
      <p:sp>
        <p:nvSpPr>
          <p:cNvPr id="4" name="Text Placeholder 3">
            <a:extLst>
              <a:ext uri="{FF2B5EF4-FFF2-40B4-BE49-F238E27FC236}">
                <a16:creationId xmlns:a16="http://schemas.microsoft.com/office/drawing/2014/main" id="{0550CEFB-B7FA-C244-A541-4C87A13CCA57}"/>
              </a:ext>
            </a:extLst>
          </p:cNvPr>
          <p:cNvSpPr>
            <a:spLocks noGrp="1"/>
          </p:cNvSpPr>
          <p:nvPr>
            <p:ph type="body" idx="1"/>
          </p:nvPr>
        </p:nvSpPr>
        <p:spPr>
          <a:xfrm>
            <a:off x="287826" y="581892"/>
            <a:ext cx="6894023" cy="311402"/>
          </a:xfrm>
        </p:spPr>
        <p:txBody>
          <a:bodyPr>
            <a:normAutofit/>
          </a:bodyPr>
          <a:lstStyle/>
          <a:p>
            <a:r>
              <a:rPr lang="en-US" dirty="0" err="1" smtClean="0"/>
              <a:t>Requerimientos</a:t>
            </a:r>
            <a:r>
              <a:rPr lang="en-US" dirty="0" smtClean="0"/>
              <a:t> </a:t>
            </a:r>
            <a:r>
              <a:rPr lang="en-US" dirty="0" err="1" smtClean="0"/>
              <a:t>criticos</a:t>
            </a:r>
            <a:r>
              <a:rPr lang="en-US" dirty="0"/>
              <a:t> </a:t>
            </a:r>
            <a:r>
              <a:rPr lang="en-US" dirty="0" err="1" smtClean="0"/>
              <a:t>en</a:t>
            </a:r>
            <a:r>
              <a:rPr lang="en-US" dirty="0" smtClean="0"/>
              <a:t> la </a:t>
            </a:r>
            <a:r>
              <a:rPr lang="en-US" dirty="0" err="1" smtClean="0"/>
              <a:t>funcionalidad</a:t>
            </a:r>
            <a:r>
              <a:rPr lang="en-US" dirty="0"/>
              <a:t> </a:t>
            </a:r>
            <a:r>
              <a:rPr lang="en-US" dirty="0" smtClean="0"/>
              <a:t>de la </a:t>
            </a:r>
            <a:r>
              <a:rPr lang="en-US" dirty="0" err="1" smtClean="0"/>
              <a:t>herramienta</a:t>
            </a:r>
            <a:r>
              <a:rPr lang="en-US" dirty="0" smtClean="0"/>
              <a:t>.</a:t>
            </a:r>
            <a:endParaRPr lang="en-US" dirty="0"/>
          </a:p>
        </p:txBody>
      </p:sp>
      <p:sp>
        <p:nvSpPr>
          <p:cNvPr id="5" name="Oval 4">
            <a:extLst>
              <a:ext uri="{FF2B5EF4-FFF2-40B4-BE49-F238E27FC236}">
                <a16:creationId xmlns:a16="http://schemas.microsoft.com/office/drawing/2014/main" id="{8F121D39-CBCB-9047-BE28-F8662A6992D7}"/>
              </a:ext>
            </a:extLst>
          </p:cNvPr>
          <p:cNvSpPr/>
          <p:nvPr/>
        </p:nvSpPr>
        <p:spPr>
          <a:xfrm>
            <a:off x="3601474" y="2172469"/>
            <a:ext cx="1431128" cy="14311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bject 21">
            <a:extLst>
              <a:ext uri="{FF2B5EF4-FFF2-40B4-BE49-F238E27FC236}">
                <a16:creationId xmlns:a16="http://schemas.microsoft.com/office/drawing/2014/main" id="{D225C72D-D331-394A-8C42-87198C39BAC7}"/>
              </a:ext>
            </a:extLst>
          </p:cNvPr>
          <p:cNvSpPr/>
          <p:nvPr/>
        </p:nvSpPr>
        <p:spPr>
          <a:xfrm>
            <a:off x="4669328" y="1776419"/>
            <a:ext cx="609082" cy="2222498"/>
          </a:xfrm>
          <a:custGeom>
            <a:avLst/>
            <a:gdLst/>
            <a:ahLst/>
            <a:cxnLst/>
            <a:rect l="l" t="t" r="r" b="b"/>
            <a:pathLst>
              <a:path w="477520" h="1742439">
                <a:moveTo>
                  <a:pt x="77558" y="1741932"/>
                </a:moveTo>
                <a:lnTo>
                  <a:pt x="0" y="1552295"/>
                </a:lnTo>
                <a:lnTo>
                  <a:pt x="47029" y="1532385"/>
                </a:lnTo>
                <a:lnTo>
                  <a:pt x="92142" y="1509657"/>
                </a:lnTo>
                <a:lnTo>
                  <a:pt x="135245" y="1484244"/>
                </a:lnTo>
                <a:lnTo>
                  <a:pt x="176243" y="1456278"/>
                </a:lnTo>
                <a:lnTo>
                  <a:pt x="215045" y="1425893"/>
                </a:lnTo>
                <a:lnTo>
                  <a:pt x="251555" y="1393221"/>
                </a:lnTo>
                <a:lnTo>
                  <a:pt x="285682" y="1358396"/>
                </a:lnTo>
                <a:lnTo>
                  <a:pt x="317331" y="1321548"/>
                </a:lnTo>
                <a:lnTo>
                  <a:pt x="346409" y="1282812"/>
                </a:lnTo>
                <a:lnTo>
                  <a:pt x="372823" y="1242320"/>
                </a:lnTo>
                <a:lnTo>
                  <a:pt x="396480" y="1200205"/>
                </a:lnTo>
                <a:lnTo>
                  <a:pt x="417285" y="1156599"/>
                </a:lnTo>
                <a:lnTo>
                  <a:pt x="435145" y="1111635"/>
                </a:lnTo>
                <a:lnTo>
                  <a:pt x="449968" y="1065446"/>
                </a:lnTo>
                <a:lnTo>
                  <a:pt x="461659" y="1018165"/>
                </a:lnTo>
                <a:lnTo>
                  <a:pt x="470126" y="969923"/>
                </a:lnTo>
                <a:lnTo>
                  <a:pt x="475275" y="920855"/>
                </a:lnTo>
                <a:lnTo>
                  <a:pt x="477012" y="871093"/>
                </a:lnTo>
                <a:lnTo>
                  <a:pt x="475275" y="821290"/>
                </a:lnTo>
                <a:lnTo>
                  <a:pt x="470126" y="772186"/>
                </a:lnTo>
                <a:lnTo>
                  <a:pt x="461659" y="723913"/>
                </a:lnTo>
                <a:lnTo>
                  <a:pt x="449968" y="676604"/>
                </a:lnTo>
                <a:lnTo>
                  <a:pt x="435145" y="630392"/>
                </a:lnTo>
                <a:lnTo>
                  <a:pt x="417285" y="585407"/>
                </a:lnTo>
                <a:lnTo>
                  <a:pt x="396480" y="541784"/>
                </a:lnTo>
                <a:lnTo>
                  <a:pt x="372823" y="499654"/>
                </a:lnTo>
                <a:lnTo>
                  <a:pt x="346409" y="459151"/>
                </a:lnTo>
                <a:lnTo>
                  <a:pt x="317331" y="420405"/>
                </a:lnTo>
                <a:lnTo>
                  <a:pt x="285682" y="383550"/>
                </a:lnTo>
                <a:lnTo>
                  <a:pt x="251555" y="348719"/>
                </a:lnTo>
                <a:lnTo>
                  <a:pt x="215045" y="316043"/>
                </a:lnTo>
                <a:lnTo>
                  <a:pt x="176243" y="285656"/>
                </a:lnTo>
                <a:lnTo>
                  <a:pt x="135245" y="257689"/>
                </a:lnTo>
                <a:lnTo>
                  <a:pt x="92142" y="232275"/>
                </a:lnTo>
                <a:lnTo>
                  <a:pt x="47029" y="209546"/>
                </a:lnTo>
                <a:lnTo>
                  <a:pt x="0" y="189636"/>
                </a:lnTo>
                <a:lnTo>
                  <a:pt x="77558" y="0"/>
                </a:lnTo>
              </a:path>
            </a:pathLst>
          </a:custGeom>
          <a:ln w="57150">
            <a:solidFill>
              <a:srgbClr val="D9D9D9"/>
            </a:solidFill>
          </a:ln>
        </p:spPr>
        <p:txBody>
          <a:bodyPr wrap="square" lIns="0" tIns="0" rIns="0" bIns="0" rtlCol="0"/>
          <a:lstStyle/>
          <a:p>
            <a:endParaRPr sz="1800"/>
          </a:p>
        </p:txBody>
      </p:sp>
      <p:sp>
        <p:nvSpPr>
          <p:cNvPr id="11" name="object 22">
            <a:extLst>
              <a:ext uri="{FF2B5EF4-FFF2-40B4-BE49-F238E27FC236}">
                <a16:creationId xmlns:a16="http://schemas.microsoft.com/office/drawing/2014/main" id="{29198F5D-C75E-C747-A9C2-3423C426BA89}"/>
              </a:ext>
            </a:extLst>
          </p:cNvPr>
          <p:cNvSpPr/>
          <p:nvPr/>
        </p:nvSpPr>
        <p:spPr>
          <a:xfrm>
            <a:off x="5212638" y="2451918"/>
            <a:ext cx="247845" cy="96384"/>
          </a:xfrm>
          <a:custGeom>
            <a:avLst/>
            <a:gdLst/>
            <a:ahLst/>
            <a:cxnLst/>
            <a:rect l="l" t="t" r="r" b="b"/>
            <a:pathLst>
              <a:path w="194310" h="75564">
                <a:moveTo>
                  <a:pt x="0" y="75437"/>
                </a:moveTo>
                <a:lnTo>
                  <a:pt x="194310" y="0"/>
                </a:lnTo>
              </a:path>
            </a:pathLst>
          </a:custGeom>
          <a:ln w="57150">
            <a:solidFill>
              <a:srgbClr val="D9D9D9"/>
            </a:solidFill>
          </a:ln>
        </p:spPr>
        <p:txBody>
          <a:bodyPr wrap="square" lIns="0" tIns="0" rIns="0" bIns="0" rtlCol="0"/>
          <a:lstStyle/>
          <a:p>
            <a:endParaRPr sz="1800"/>
          </a:p>
        </p:txBody>
      </p:sp>
      <p:sp>
        <p:nvSpPr>
          <p:cNvPr id="12" name="object 23">
            <a:extLst>
              <a:ext uri="{FF2B5EF4-FFF2-40B4-BE49-F238E27FC236}">
                <a16:creationId xmlns:a16="http://schemas.microsoft.com/office/drawing/2014/main" id="{EC8C8D63-5A02-B94C-8957-8B499A7593C0}"/>
              </a:ext>
            </a:extLst>
          </p:cNvPr>
          <p:cNvSpPr/>
          <p:nvPr/>
        </p:nvSpPr>
        <p:spPr>
          <a:xfrm>
            <a:off x="5214580" y="3224610"/>
            <a:ext cx="247845" cy="96384"/>
          </a:xfrm>
          <a:custGeom>
            <a:avLst/>
            <a:gdLst/>
            <a:ahLst/>
            <a:cxnLst/>
            <a:rect l="l" t="t" r="r" b="b"/>
            <a:pathLst>
              <a:path w="194310" h="75564">
                <a:moveTo>
                  <a:pt x="0" y="0"/>
                </a:moveTo>
                <a:lnTo>
                  <a:pt x="194310" y="75438"/>
                </a:lnTo>
              </a:path>
            </a:pathLst>
          </a:custGeom>
          <a:ln w="57150">
            <a:solidFill>
              <a:srgbClr val="D9D9D9"/>
            </a:solidFill>
          </a:ln>
        </p:spPr>
        <p:txBody>
          <a:bodyPr wrap="square" lIns="0" tIns="0" rIns="0" bIns="0" rtlCol="0"/>
          <a:lstStyle/>
          <a:p>
            <a:endParaRPr sz="1800"/>
          </a:p>
        </p:txBody>
      </p:sp>
      <p:sp>
        <p:nvSpPr>
          <p:cNvPr id="13" name="Oval 12">
            <a:extLst>
              <a:ext uri="{FF2B5EF4-FFF2-40B4-BE49-F238E27FC236}">
                <a16:creationId xmlns:a16="http://schemas.microsoft.com/office/drawing/2014/main" id="{054955B2-CBFF-C844-9FFF-B4BBB31DE8FB}"/>
              </a:ext>
            </a:extLst>
          </p:cNvPr>
          <p:cNvSpPr/>
          <p:nvPr/>
        </p:nvSpPr>
        <p:spPr>
          <a:xfrm>
            <a:off x="4669328" y="1607312"/>
            <a:ext cx="226977" cy="226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Oval 13">
            <a:extLst>
              <a:ext uri="{FF2B5EF4-FFF2-40B4-BE49-F238E27FC236}">
                <a16:creationId xmlns:a16="http://schemas.microsoft.com/office/drawing/2014/main" id="{C7B11A95-3939-1742-9331-B969BEC55BA0}"/>
              </a:ext>
            </a:extLst>
          </p:cNvPr>
          <p:cNvSpPr/>
          <p:nvPr/>
        </p:nvSpPr>
        <p:spPr>
          <a:xfrm>
            <a:off x="5353079" y="2331138"/>
            <a:ext cx="226977" cy="226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Oval 14">
            <a:extLst>
              <a:ext uri="{FF2B5EF4-FFF2-40B4-BE49-F238E27FC236}">
                <a16:creationId xmlns:a16="http://schemas.microsoft.com/office/drawing/2014/main" id="{CBCA0A8C-5761-194F-915A-CA001FE94962}"/>
              </a:ext>
            </a:extLst>
          </p:cNvPr>
          <p:cNvSpPr/>
          <p:nvPr/>
        </p:nvSpPr>
        <p:spPr>
          <a:xfrm>
            <a:off x="5399637" y="3200582"/>
            <a:ext cx="226977" cy="226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Oval 15">
            <a:extLst>
              <a:ext uri="{FF2B5EF4-FFF2-40B4-BE49-F238E27FC236}">
                <a16:creationId xmlns:a16="http://schemas.microsoft.com/office/drawing/2014/main" id="{E6711FDE-EC60-0747-8F0E-7E967BF27A10}"/>
              </a:ext>
            </a:extLst>
          </p:cNvPr>
          <p:cNvSpPr/>
          <p:nvPr/>
        </p:nvSpPr>
        <p:spPr>
          <a:xfrm>
            <a:off x="4701266" y="3954236"/>
            <a:ext cx="226977" cy="226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object 21">
            <a:extLst>
              <a:ext uri="{FF2B5EF4-FFF2-40B4-BE49-F238E27FC236}">
                <a16:creationId xmlns:a16="http://schemas.microsoft.com/office/drawing/2014/main" id="{CA96A7E6-4813-6647-AF74-5AD9516E9351}"/>
              </a:ext>
            </a:extLst>
          </p:cNvPr>
          <p:cNvSpPr/>
          <p:nvPr/>
        </p:nvSpPr>
        <p:spPr>
          <a:xfrm flipH="1">
            <a:off x="3346475" y="1764361"/>
            <a:ext cx="609082" cy="2222498"/>
          </a:xfrm>
          <a:custGeom>
            <a:avLst/>
            <a:gdLst/>
            <a:ahLst/>
            <a:cxnLst/>
            <a:rect l="l" t="t" r="r" b="b"/>
            <a:pathLst>
              <a:path w="477520" h="1742439">
                <a:moveTo>
                  <a:pt x="77558" y="1741932"/>
                </a:moveTo>
                <a:lnTo>
                  <a:pt x="0" y="1552295"/>
                </a:lnTo>
                <a:lnTo>
                  <a:pt x="47029" y="1532385"/>
                </a:lnTo>
                <a:lnTo>
                  <a:pt x="92142" y="1509657"/>
                </a:lnTo>
                <a:lnTo>
                  <a:pt x="135245" y="1484244"/>
                </a:lnTo>
                <a:lnTo>
                  <a:pt x="176243" y="1456278"/>
                </a:lnTo>
                <a:lnTo>
                  <a:pt x="215045" y="1425893"/>
                </a:lnTo>
                <a:lnTo>
                  <a:pt x="251555" y="1393221"/>
                </a:lnTo>
                <a:lnTo>
                  <a:pt x="285682" y="1358396"/>
                </a:lnTo>
                <a:lnTo>
                  <a:pt x="317331" y="1321548"/>
                </a:lnTo>
                <a:lnTo>
                  <a:pt x="346409" y="1282812"/>
                </a:lnTo>
                <a:lnTo>
                  <a:pt x="372823" y="1242320"/>
                </a:lnTo>
                <a:lnTo>
                  <a:pt x="396480" y="1200205"/>
                </a:lnTo>
                <a:lnTo>
                  <a:pt x="417285" y="1156599"/>
                </a:lnTo>
                <a:lnTo>
                  <a:pt x="435145" y="1111635"/>
                </a:lnTo>
                <a:lnTo>
                  <a:pt x="449968" y="1065446"/>
                </a:lnTo>
                <a:lnTo>
                  <a:pt x="461659" y="1018165"/>
                </a:lnTo>
                <a:lnTo>
                  <a:pt x="470126" y="969923"/>
                </a:lnTo>
                <a:lnTo>
                  <a:pt x="475275" y="920855"/>
                </a:lnTo>
                <a:lnTo>
                  <a:pt x="477012" y="871093"/>
                </a:lnTo>
                <a:lnTo>
                  <a:pt x="475275" y="821290"/>
                </a:lnTo>
                <a:lnTo>
                  <a:pt x="470126" y="772186"/>
                </a:lnTo>
                <a:lnTo>
                  <a:pt x="461659" y="723913"/>
                </a:lnTo>
                <a:lnTo>
                  <a:pt x="449968" y="676604"/>
                </a:lnTo>
                <a:lnTo>
                  <a:pt x="435145" y="630392"/>
                </a:lnTo>
                <a:lnTo>
                  <a:pt x="417285" y="585407"/>
                </a:lnTo>
                <a:lnTo>
                  <a:pt x="396480" y="541784"/>
                </a:lnTo>
                <a:lnTo>
                  <a:pt x="372823" y="499654"/>
                </a:lnTo>
                <a:lnTo>
                  <a:pt x="346409" y="459151"/>
                </a:lnTo>
                <a:lnTo>
                  <a:pt x="317331" y="420405"/>
                </a:lnTo>
                <a:lnTo>
                  <a:pt x="285682" y="383550"/>
                </a:lnTo>
                <a:lnTo>
                  <a:pt x="251555" y="348719"/>
                </a:lnTo>
                <a:lnTo>
                  <a:pt x="215045" y="316043"/>
                </a:lnTo>
                <a:lnTo>
                  <a:pt x="176243" y="285656"/>
                </a:lnTo>
                <a:lnTo>
                  <a:pt x="135245" y="257689"/>
                </a:lnTo>
                <a:lnTo>
                  <a:pt x="92142" y="232275"/>
                </a:lnTo>
                <a:lnTo>
                  <a:pt x="47029" y="209546"/>
                </a:lnTo>
                <a:lnTo>
                  <a:pt x="0" y="189636"/>
                </a:lnTo>
                <a:lnTo>
                  <a:pt x="77558" y="0"/>
                </a:lnTo>
              </a:path>
            </a:pathLst>
          </a:custGeom>
          <a:ln w="57150">
            <a:solidFill>
              <a:srgbClr val="D9D9D9"/>
            </a:solidFill>
          </a:ln>
        </p:spPr>
        <p:txBody>
          <a:bodyPr wrap="square" lIns="0" tIns="0" rIns="0" bIns="0" rtlCol="0"/>
          <a:lstStyle/>
          <a:p>
            <a:endParaRPr sz="1800"/>
          </a:p>
        </p:txBody>
      </p:sp>
      <p:sp>
        <p:nvSpPr>
          <p:cNvPr id="18" name="object 22">
            <a:extLst>
              <a:ext uri="{FF2B5EF4-FFF2-40B4-BE49-F238E27FC236}">
                <a16:creationId xmlns:a16="http://schemas.microsoft.com/office/drawing/2014/main" id="{FF6AE1F4-A2B1-4D41-BDD9-23EFF258BA11}"/>
              </a:ext>
            </a:extLst>
          </p:cNvPr>
          <p:cNvSpPr/>
          <p:nvPr/>
        </p:nvSpPr>
        <p:spPr>
          <a:xfrm flipH="1">
            <a:off x="3164401" y="2439861"/>
            <a:ext cx="247845" cy="96384"/>
          </a:xfrm>
          <a:custGeom>
            <a:avLst/>
            <a:gdLst/>
            <a:ahLst/>
            <a:cxnLst/>
            <a:rect l="l" t="t" r="r" b="b"/>
            <a:pathLst>
              <a:path w="194310" h="75564">
                <a:moveTo>
                  <a:pt x="0" y="75437"/>
                </a:moveTo>
                <a:lnTo>
                  <a:pt x="194310" y="0"/>
                </a:lnTo>
              </a:path>
            </a:pathLst>
          </a:custGeom>
          <a:ln w="57150">
            <a:solidFill>
              <a:srgbClr val="D9D9D9"/>
            </a:solidFill>
          </a:ln>
        </p:spPr>
        <p:txBody>
          <a:bodyPr wrap="square" lIns="0" tIns="0" rIns="0" bIns="0" rtlCol="0"/>
          <a:lstStyle/>
          <a:p>
            <a:endParaRPr sz="1800"/>
          </a:p>
        </p:txBody>
      </p:sp>
      <p:sp>
        <p:nvSpPr>
          <p:cNvPr id="19" name="object 23">
            <a:extLst>
              <a:ext uri="{FF2B5EF4-FFF2-40B4-BE49-F238E27FC236}">
                <a16:creationId xmlns:a16="http://schemas.microsoft.com/office/drawing/2014/main" id="{4B9CD025-9C3B-2E41-A0A8-9F8B65ED59EE}"/>
              </a:ext>
            </a:extLst>
          </p:cNvPr>
          <p:cNvSpPr/>
          <p:nvPr/>
        </p:nvSpPr>
        <p:spPr>
          <a:xfrm flipH="1">
            <a:off x="3162459" y="3212552"/>
            <a:ext cx="247845" cy="96384"/>
          </a:xfrm>
          <a:custGeom>
            <a:avLst/>
            <a:gdLst/>
            <a:ahLst/>
            <a:cxnLst/>
            <a:rect l="l" t="t" r="r" b="b"/>
            <a:pathLst>
              <a:path w="194310" h="75564">
                <a:moveTo>
                  <a:pt x="0" y="0"/>
                </a:moveTo>
                <a:lnTo>
                  <a:pt x="194310" y="75438"/>
                </a:lnTo>
              </a:path>
            </a:pathLst>
          </a:custGeom>
          <a:ln w="57150">
            <a:solidFill>
              <a:srgbClr val="D9D9D9"/>
            </a:solidFill>
          </a:ln>
        </p:spPr>
        <p:txBody>
          <a:bodyPr wrap="square" lIns="0" tIns="0" rIns="0" bIns="0" rtlCol="0"/>
          <a:lstStyle/>
          <a:p>
            <a:endParaRPr sz="1800"/>
          </a:p>
        </p:txBody>
      </p:sp>
      <p:sp>
        <p:nvSpPr>
          <p:cNvPr id="20" name="Oval 19">
            <a:extLst>
              <a:ext uri="{FF2B5EF4-FFF2-40B4-BE49-F238E27FC236}">
                <a16:creationId xmlns:a16="http://schemas.microsoft.com/office/drawing/2014/main" id="{9B54CC62-DFD6-B749-B890-329F6A0D87ED}"/>
              </a:ext>
            </a:extLst>
          </p:cNvPr>
          <p:cNvSpPr/>
          <p:nvPr/>
        </p:nvSpPr>
        <p:spPr>
          <a:xfrm flipH="1">
            <a:off x="3728579" y="1595255"/>
            <a:ext cx="226977" cy="226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Oval 20">
            <a:extLst>
              <a:ext uri="{FF2B5EF4-FFF2-40B4-BE49-F238E27FC236}">
                <a16:creationId xmlns:a16="http://schemas.microsoft.com/office/drawing/2014/main" id="{3477225E-1232-0D41-A1E3-F4FF724B447E}"/>
              </a:ext>
            </a:extLst>
          </p:cNvPr>
          <p:cNvSpPr/>
          <p:nvPr/>
        </p:nvSpPr>
        <p:spPr>
          <a:xfrm flipH="1">
            <a:off x="3044828" y="2319081"/>
            <a:ext cx="226977" cy="226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Oval 21">
            <a:extLst>
              <a:ext uri="{FF2B5EF4-FFF2-40B4-BE49-F238E27FC236}">
                <a16:creationId xmlns:a16="http://schemas.microsoft.com/office/drawing/2014/main" id="{A84253B7-CDD7-1F4A-88A0-23FBAC2EE540}"/>
              </a:ext>
            </a:extLst>
          </p:cNvPr>
          <p:cNvSpPr/>
          <p:nvPr/>
        </p:nvSpPr>
        <p:spPr>
          <a:xfrm flipH="1">
            <a:off x="2998270" y="3188524"/>
            <a:ext cx="226977" cy="226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Oval 22">
            <a:extLst>
              <a:ext uri="{FF2B5EF4-FFF2-40B4-BE49-F238E27FC236}">
                <a16:creationId xmlns:a16="http://schemas.microsoft.com/office/drawing/2014/main" id="{56029A0F-D618-C04A-B973-9A0BF100FADC}"/>
              </a:ext>
            </a:extLst>
          </p:cNvPr>
          <p:cNvSpPr/>
          <p:nvPr/>
        </p:nvSpPr>
        <p:spPr>
          <a:xfrm flipH="1">
            <a:off x="3696642" y="3942178"/>
            <a:ext cx="226977" cy="226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43">
            <a:extLst>
              <a:ext uri="{FF2B5EF4-FFF2-40B4-BE49-F238E27FC236}">
                <a16:creationId xmlns:a16="http://schemas.microsoft.com/office/drawing/2014/main" id="{E3A0811D-89B8-1440-813D-151A589A62E6}"/>
              </a:ext>
            </a:extLst>
          </p:cNvPr>
          <p:cNvSpPr txBox="1"/>
          <p:nvPr/>
        </p:nvSpPr>
        <p:spPr>
          <a:xfrm>
            <a:off x="1022671" y="1382950"/>
            <a:ext cx="2560070" cy="646331"/>
          </a:xfrm>
          <a:prstGeom prst="rect">
            <a:avLst/>
          </a:prstGeom>
          <a:noFill/>
        </p:spPr>
        <p:txBody>
          <a:bodyPr wrap="square" rtlCol="0">
            <a:spAutoFit/>
          </a:bodyPr>
          <a:lstStyle/>
          <a:p>
            <a:pPr algn="r"/>
            <a:r>
              <a:rPr lang="es-ES" sz="1200" noProof="1" smtClean="0"/>
              <a:t>Crear </a:t>
            </a:r>
            <a:r>
              <a:rPr lang="es-ES" sz="1200" noProof="1"/>
              <a:t>una interfase para </a:t>
            </a:r>
            <a:r>
              <a:rPr lang="es-ES" sz="1200" noProof="1" smtClean="0"/>
              <a:t>el </a:t>
            </a:r>
            <a:r>
              <a:rPr lang="es-ES" sz="1200" noProof="1"/>
              <a:t>rol responsable </a:t>
            </a:r>
            <a:r>
              <a:rPr lang="es-ES" sz="1200" noProof="1" smtClean="0"/>
              <a:t>pueda generar y enviar </a:t>
            </a:r>
            <a:r>
              <a:rPr lang="es-ES" sz="1200" noProof="1"/>
              <a:t>el archivo SFTP </a:t>
            </a:r>
            <a:r>
              <a:rPr lang="es-ES" sz="1200" noProof="1" smtClean="0"/>
              <a:t>para People </a:t>
            </a:r>
            <a:r>
              <a:rPr lang="es-ES" sz="1200" noProof="1"/>
              <a:t>Soft</a:t>
            </a:r>
            <a:r>
              <a:rPr lang="es-ES" sz="1200" noProof="1" smtClean="0"/>
              <a:t>.</a:t>
            </a:r>
            <a:endParaRPr lang="es-ES" sz="1200" noProof="1"/>
          </a:p>
        </p:txBody>
      </p:sp>
      <p:sp>
        <p:nvSpPr>
          <p:cNvPr id="28" name="Retângulo 6">
            <a:extLst>
              <a:ext uri="{FF2B5EF4-FFF2-40B4-BE49-F238E27FC236}">
                <a16:creationId xmlns:a16="http://schemas.microsoft.com/office/drawing/2014/main" id="{5D76937A-8EFA-3B4E-9D2A-47C8EA599599}"/>
              </a:ext>
            </a:extLst>
          </p:cNvPr>
          <p:cNvSpPr/>
          <p:nvPr/>
        </p:nvSpPr>
        <p:spPr>
          <a:xfrm>
            <a:off x="5023481" y="2409830"/>
            <a:ext cx="290750" cy="382757"/>
          </a:xfrm>
          <a:prstGeom prst="rect">
            <a:avLst/>
          </a:prstGeom>
        </p:spPr>
        <p:txBody>
          <a:bodyPr wrap="none">
            <a:spAutoFit/>
          </a:bodyPr>
          <a:lstStyle/>
          <a:p>
            <a:r>
              <a:rPr lang="pt-BR" dirty="0">
                <a:solidFill>
                  <a:srgbClr val="000000"/>
                </a:solidFill>
                <a:latin typeface="Times" pitchFamily="2" charset="0"/>
              </a:rPr>
              <a:t> </a:t>
            </a:r>
            <a:endParaRPr lang="pt-BR" dirty="0"/>
          </a:p>
        </p:txBody>
      </p:sp>
      <p:sp>
        <p:nvSpPr>
          <p:cNvPr id="29" name="CaixaDeTexto 9">
            <a:extLst>
              <a:ext uri="{FF2B5EF4-FFF2-40B4-BE49-F238E27FC236}">
                <a16:creationId xmlns:a16="http://schemas.microsoft.com/office/drawing/2014/main" id="{7F00D026-BBB6-4748-A67B-20A1ECD59DE9}"/>
              </a:ext>
            </a:extLst>
          </p:cNvPr>
          <p:cNvSpPr txBox="1"/>
          <p:nvPr/>
        </p:nvSpPr>
        <p:spPr>
          <a:xfrm>
            <a:off x="3573924" y="2628510"/>
            <a:ext cx="1486228" cy="692497"/>
          </a:xfrm>
          <a:prstGeom prst="rect">
            <a:avLst/>
          </a:prstGeom>
          <a:noFill/>
        </p:spPr>
        <p:txBody>
          <a:bodyPr wrap="square" rtlCol="0">
            <a:spAutoFit/>
          </a:bodyPr>
          <a:lstStyle/>
          <a:p>
            <a:pPr algn="ctr">
              <a:buClr>
                <a:schemeClr val="accent2"/>
              </a:buClr>
              <a:defRPr/>
            </a:pPr>
            <a:r>
              <a:rPr lang="en-US" sz="1300" b="1" dirty="0" smtClean="0">
                <a:solidFill>
                  <a:schemeClr val="bg1"/>
                </a:solidFill>
                <a:ea typeface="+mn-lt"/>
                <a:cs typeface="+mn-lt"/>
              </a:rPr>
              <a:t>Herramienta Nómina Manual</a:t>
            </a:r>
          </a:p>
          <a:p>
            <a:pPr algn="ctr">
              <a:buClr>
                <a:schemeClr val="accent2"/>
              </a:buClr>
              <a:defRPr/>
            </a:pPr>
            <a:endParaRPr lang="en-US" sz="1300" b="1" dirty="0">
              <a:solidFill>
                <a:schemeClr val="bg1"/>
              </a:solidFill>
              <a:ea typeface="+mn-lt"/>
              <a:cs typeface="+mn-lt"/>
            </a:endParaRPr>
          </a:p>
        </p:txBody>
      </p:sp>
      <p:sp>
        <p:nvSpPr>
          <p:cNvPr id="30" name="TextBox 43">
            <a:extLst>
              <a:ext uri="{FF2B5EF4-FFF2-40B4-BE49-F238E27FC236}">
                <a16:creationId xmlns:a16="http://schemas.microsoft.com/office/drawing/2014/main" id="{02941786-C168-E445-8D81-8561483E780F}"/>
              </a:ext>
            </a:extLst>
          </p:cNvPr>
          <p:cNvSpPr txBox="1"/>
          <p:nvPr/>
        </p:nvSpPr>
        <p:spPr>
          <a:xfrm>
            <a:off x="873611" y="3024106"/>
            <a:ext cx="2014994" cy="646331"/>
          </a:xfrm>
          <a:prstGeom prst="rect">
            <a:avLst/>
          </a:prstGeom>
          <a:noFill/>
        </p:spPr>
        <p:txBody>
          <a:bodyPr wrap="square" rtlCol="0">
            <a:spAutoFit/>
          </a:bodyPr>
          <a:lstStyle/>
          <a:p>
            <a:pPr algn="r"/>
            <a:r>
              <a:rPr lang="es-MX" sz="1200" dirty="0" smtClean="0"/>
              <a:t>Separación </a:t>
            </a:r>
            <a:r>
              <a:rPr lang="es-MX" sz="1200" dirty="0"/>
              <a:t>folios por </a:t>
            </a:r>
            <a:r>
              <a:rPr lang="es-MX" sz="1200" dirty="0" smtClean="0"/>
              <a:t>contrato/empresa, ejemplo: HTC/SHT </a:t>
            </a:r>
            <a:r>
              <a:rPr lang="es-MX" sz="1200" dirty="0"/>
              <a:t>y </a:t>
            </a:r>
            <a:r>
              <a:rPr lang="es-MX" sz="1200" dirty="0" smtClean="0"/>
              <a:t>HTGMTY</a:t>
            </a:r>
            <a:endParaRPr lang="es-MX" sz="1200" dirty="0"/>
          </a:p>
        </p:txBody>
      </p:sp>
      <p:sp>
        <p:nvSpPr>
          <p:cNvPr id="31" name="TextBox 43">
            <a:extLst>
              <a:ext uri="{FF2B5EF4-FFF2-40B4-BE49-F238E27FC236}">
                <a16:creationId xmlns:a16="http://schemas.microsoft.com/office/drawing/2014/main" id="{130D4149-6F90-4043-8C30-68FBE693A4FE}"/>
              </a:ext>
            </a:extLst>
          </p:cNvPr>
          <p:cNvSpPr txBox="1"/>
          <p:nvPr/>
        </p:nvSpPr>
        <p:spPr>
          <a:xfrm>
            <a:off x="691679" y="2109403"/>
            <a:ext cx="2271129" cy="646331"/>
          </a:xfrm>
          <a:prstGeom prst="rect">
            <a:avLst/>
          </a:prstGeom>
          <a:noFill/>
        </p:spPr>
        <p:txBody>
          <a:bodyPr wrap="square" rtlCol="0">
            <a:spAutoFit/>
          </a:bodyPr>
          <a:lstStyle/>
          <a:p>
            <a:pPr algn="r"/>
            <a:r>
              <a:rPr lang="en-US" sz="1200" noProof="1" smtClean="0"/>
              <a:t>Habilitar en la creacion de los perfiles, una seleccion de  2 ó mas clientes.</a:t>
            </a:r>
            <a:endParaRPr lang="en-US" sz="1200" noProof="1"/>
          </a:p>
        </p:txBody>
      </p:sp>
      <p:sp>
        <p:nvSpPr>
          <p:cNvPr id="32" name="TextBox 43">
            <a:extLst>
              <a:ext uri="{FF2B5EF4-FFF2-40B4-BE49-F238E27FC236}">
                <a16:creationId xmlns:a16="http://schemas.microsoft.com/office/drawing/2014/main" id="{38B88D82-9640-164E-9ADE-760679655AA7}"/>
              </a:ext>
            </a:extLst>
          </p:cNvPr>
          <p:cNvSpPr txBox="1"/>
          <p:nvPr/>
        </p:nvSpPr>
        <p:spPr>
          <a:xfrm>
            <a:off x="951250" y="3830342"/>
            <a:ext cx="2669786" cy="646331"/>
          </a:xfrm>
          <a:prstGeom prst="rect">
            <a:avLst/>
          </a:prstGeom>
          <a:noFill/>
        </p:spPr>
        <p:txBody>
          <a:bodyPr wrap="square" rtlCol="0">
            <a:spAutoFit/>
          </a:bodyPr>
          <a:lstStyle/>
          <a:p>
            <a:pPr algn="r"/>
            <a:r>
              <a:rPr lang="es-MX" sz="1200" dirty="0" smtClean="0"/>
              <a:t>Edición de  </a:t>
            </a:r>
            <a:r>
              <a:rPr lang="es-MX" sz="1200" dirty="0"/>
              <a:t>solicitudes </a:t>
            </a:r>
            <a:r>
              <a:rPr lang="es-MX" sz="1200" dirty="0" smtClean="0"/>
              <a:t>no guarda </a:t>
            </a:r>
            <a:r>
              <a:rPr lang="es-MX" sz="1200" dirty="0"/>
              <a:t>los </a:t>
            </a:r>
            <a:r>
              <a:rPr lang="es-MX" sz="1200" dirty="0" smtClean="0"/>
              <a:t>cambios antes de envió para autorización.</a:t>
            </a:r>
            <a:endParaRPr lang="es-MX" sz="1200" dirty="0"/>
          </a:p>
        </p:txBody>
      </p:sp>
      <p:sp>
        <p:nvSpPr>
          <p:cNvPr id="33" name="TextBox 43">
            <a:extLst>
              <a:ext uri="{FF2B5EF4-FFF2-40B4-BE49-F238E27FC236}">
                <a16:creationId xmlns:a16="http://schemas.microsoft.com/office/drawing/2014/main" id="{DD5F8D33-F24C-554C-8039-FDEE03266E0A}"/>
              </a:ext>
            </a:extLst>
          </p:cNvPr>
          <p:cNvSpPr txBox="1"/>
          <p:nvPr/>
        </p:nvSpPr>
        <p:spPr>
          <a:xfrm>
            <a:off x="4997672" y="1348766"/>
            <a:ext cx="2664928" cy="646331"/>
          </a:xfrm>
          <a:prstGeom prst="rect">
            <a:avLst/>
          </a:prstGeom>
          <a:noFill/>
        </p:spPr>
        <p:txBody>
          <a:bodyPr wrap="square" rtlCol="0">
            <a:spAutoFit/>
          </a:bodyPr>
          <a:lstStyle/>
          <a:p>
            <a:r>
              <a:rPr lang="es-MX" sz="1200" dirty="0" smtClean="0"/>
              <a:t>La incidencia de </a:t>
            </a:r>
            <a:r>
              <a:rPr lang="es-MX" sz="1200" dirty="0"/>
              <a:t>comedor de HTG MTY no se </a:t>
            </a:r>
            <a:r>
              <a:rPr lang="es-MX" sz="1200" dirty="0" smtClean="0"/>
              <a:t>visualizó </a:t>
            </a:r>
            <a:r>
              <a:rPr lang="es-MX" sz="1200" dirty="0"/>
              <a:t>en el </a:t>
            </a:r>
            <a:r>
              <a:rPr lang="es-MX" sz="1200" dirty="0" smtClean="0"/>
              <a:t>período </a:t>
            </a:r>
            <a:r>
              <a:rPr lang="es-MX" sz="1200" dirty="0"/>
              <a:t>de la catorcena </a:t>
            </a:r>
            <a:r>
              <a:rPr lang="es-MX" sz="1200" dirty="0" smtClean="0"/>
              <a:t>procesada.</a:t>
            </a:r>
            <a:endParaRPr lang="es-MX" sz="1200" dirty="0"/>
          </a:p>
        </p:txBody>
      </p:sp>
      <p:sp>
        <p:nvSpPr>
          <p:cNvPr id="34" name="TextBox 43">
            <a:extLst>
              <a:ext uri="{FF2B5EF4-FFF2-40B4-BE49-F238E27FC236}">
                <a16:creationId xmlns:a16="http://schemas.microsoft.com/office/drawing/2014/main" id="{45F0D09A-68B3-8446-956B-54D0F98FAF54}"/>
              </a:ext>
            </a:extLst>
          </p:cNvPr>
          <p:cNvSpPr txBox="1"/>
          <p:nvPr/>
        </p:nvSpPr>
        <p:spPr>
          <a:xfrm>
            <a:off x="5679678" y="2911568"/>
            <a:ext cx="2643931" cy="830997"/>
          </a:xfrm>
          <a:prstGeom prst="rect">
            <a:avLst/>
          </a:prstGeom>
          <a:noFill/>
        </p:spPr>
        <p:txBody>
          <a:bodyPr wrap="square" rtlCol="0">
            <a:spAutoFit/>
          </a:bodyPr>
          <a:lstStyle/>
          <a:p>
            <a:r>
              <a:rPr lang="en-US" sz="1200" noProof="1" smtClean="0"/>
              <a:t>Congelar la </a:t>
            </a:r>
            <a:r>
              <a:rPr lang="en-US" sz="1200" noProof="1"/>
              <a:t>incidencia capturada, cuando exista cambio en CCMS de contrato. Regla de cambios TP Lunes inicio de catorcena.</a:t>
            </a:r>
          </a:p>
        </p:txBody>
      </p:sp>
      <p:sp>
        <p:nvSpPr>
          <p:cNvPr id="35" name="TextBox 43">
            <a:extLst>
              <a:ext uri="{FF2B5EF4-FFF2-40B4-BE49-F238E27FC236}">
                <a16:creationId xmlns:a16="http://schemas.microsoft.com/office/drawing/2014/main" id="{897B7EE4-53FB-1049-AD24-5223E90340CE}"/>
              </a:ext>
            </a:extLst>
          </p:cNvPr>
          <p:cNvSpPr txBox="1"/>
          <p:nvPr/>
        </p:nvSpPr>
        <p:spPr>
          <a:xfrm>
            <a:off x="5650366" y="2194863"/>
            <a:ext cx="2271129" cy="461665"/>
          </a:xfrm>
          <a:prstGeom prst="rect">
            <a:avLst/>
          </a:prstGeom>
          <a:noFill/>
        </p:spPr>
        <p:txBody>
          <a:bodyPr wrap="square" rtlCol="0">
            <a:spAutoFit/>
          </a:bodyPr>
          <a:lstStyle/>
          <a:p>
            <a:pPr algn="just"/>
            <a:r>
              <a:rPr lang="es-MX" sz="1200" noProof="1" smtClean="0"/>
              <a:t>Asegurar lleguen </a:t>
            </a:r>
            <a:r>
              <a:rPr lang="es-MX" sz="1200" noProof="1"/>
              <a:t>las alertas de </a:t>
            </a:r>
            <a:r>
              <a:rPr lang="es-MX" sz="1200" noProof="1" smtClean="0"/>
              <a:t>email</a:t>
            </a:r>
            <a:r>
              <a:rPr lang="es-MX" sz="1200" noProof="1"/>
              <a:t>, </a:t>
            </a:r>
            <a:r>
              <a:rPr lang="es-MX" sz="1200" noProof="1" smtClean="0"/>
              <a:t>para los autorizantes.</a:t>
            </a:r>
            <a:endParaRPr lang="en-US" sz="1200" noProof="1">
              <a:solidFill>
                <a:schemeClr val="bg1"/>
              </a:solidFill>
            </a:endParaRPr>
          </a:p>
        </p:txBody>
      </p:sp>
      <p:sp>
        <p:nvSpPr>
          <p:cNvPr id="36" name="TextBox 43">
            <a:extLst>
              <a:ext uri="{FF2B5EF4-FFF2-40B4-BE49-F238E27FC236}">
                <a16:creationId xmlns:a16="http://schemas.microsoft.com/office/drawing/2014/main" id="{547E2D5A-791C-E94E-BDD4-6AB6D35BFF09}"/>
              </a:ext>
            </a:extLst>
          </p:cNvPr>
          <p:cNvSpPr txBox="1"/>
          <p:nvPr/>
        </p:nvSpPr>
        <p:spPr>
          <a:xfrm>
            <a:off x="5035967" y="3830342"/>
            <a:ext cx="2566248" cy="646331"/>
          </a:xfrm>
          <a:prstGeom prst="rect">
            <a:avLst/>
          </a:prstGeom>
          <a:noFill/>
        </p:spPr>
        <p:txBody>
          <a:bodyPr wrap="square" rtlCol="0">
            <a:spAutoFit/>
          </a:bodyPr>
          <a:lstStyle/>
          <a:p>
            <a:r>
              <a:rPr lang="es-MX" sz="1200" dirty="0"/>
              <a:t>Aplicar la seguridad (</a:t>
            </a:r>
            <a:r>
              <a:rPr lang="es-MX" sz="1200" dirty="0" smtClean="0"/>
              <a:t>Contraseña </a:t>
            </a:r>
            <a:r>
              <a:rPr lang="es-MX" sz="1200" dirty="0"/>
              <a:t>de </a:t>
            </a:r>
            <a:r>
              <a:rPr lang="es-MX" sz="1200" dirty="0" smtClean="0"/>
              <a:t>usuario) </a:t>
            </a:r>
            <a:r>
              <a:rPr lang="es-MX" sz="1200" dirty="0"/>
              <a:t>en el ambiente de producción</a:t>
            </a:r>
            <a:r>
              <a:rPr lang="es-MX" sz="1200" dirty="0" smtClean="0"/>
              <a:t>.</a:t>
            </a:r>
            <a:endParaRPr lang="en-US" sz="1200" noProof="1"/>
          </a:p>
        </p:txBody>
      </p:sp>
    </p:spTree>
    <p:extLst>
      <p:ext uri="{BB962C8B-B14F-4D97-AF65-F5344CB8AC3E}">
        <p14:creationId xmlns:p14="http://schemas.microsoft.com/office/powerpoint/2010/main" val="271065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07AFBF-FB30-AE40-BF05-2B93A19DA279}"/>
              </a:ext>
            </a:extLst>
          </p:cNvPr>
          <p:cNvSpPr>
            <a:spLocks noGrp="1"/>
          </p:cNvSpPr>
          <p:nvPr>
            <p:ph type="sldNum" sz="quarter" idx="12"/>
          </p:nvPr>
        </p:nvSpPr>
        <p:spPr/>
        <p:txBody>
          <a:bodyPr/>
          <a:lstStyle/>
          <a:p>
            <a:fld id="{77984534-C4A0-1744-A0AE-D418451B474A}" type="slidenum">
              <a:rPr lang="en-US" smtClean="0"/>
              <a:t>4</a:t>
            </a:fld>
            <a:endParaRPr lang="en-US"/>
          </a:p>
        </p:txBody>
      </p:sp>
      <p:sp>
        <p:nvSpPr>
          <p:cNvPr id="3" name="Title 2">
            <a:extLst>
              <a:ext uri="{FF2B5EF4-FFF2-40B4-BE49-F238E27FC236}">
                <a16:creationId xmlns:a16="http://schemas.microsoft.com/office/drawing/2014/main" id="{5A076E22-765D-F945-8EDF-A287137F7ABF}"/>
              </a:ext>
            </a:extLst>
          </p:cNvPr>
          <p:cNvSpPr>
            <a:spLocks noGrp="1"/>
          </p:cNvSpPr>
          <p:nvPr>
            <p:ph type="title"/>
          </p:nvPr>
        </p:nvSpPr>
        <p:spPr/>
        <p:txBody>
          <a:bodyPr>
            <a:normAutofit fontScale="90000"/>
          </a:bodyPr>
          <a:lstStyle/>
          <a:p>
            <a:r>
              <a:rPr lang="en-US" dirty="0" err="1"/>
              <a:t>Nómina</a:t>
            </a:r>
            <a:r>
              <a:rPr lang="en-US" dirty="0"/>
              <a:t> Manual</a:t>
            </a:r>
          </a:p>
        </p:txBody>
      </p:sp>
      <p:sp>
        <p:nvSpPr>
          <p:cNvPr id="4" name="Text Placeholder 3">
            <a:extLst>
              <a:ext uri="{FF2B5EF4-FFF2-40B4-BE49-F238E27FC236}">
                <a16:creationId xmlns:a16="http://schemas.microsoft.com/office/drawing/2014/main" id="{30C7E819-6897-3042-AE15-EE1CB5763746}"/>
              </a:ext>
            </a:extLst>
          </p:cNvPr>
          <p:cNvSpPr>
            <a:spLocks noGrp="1"/>
          </p:cNvSpPr>
          <p:nvPr>
            <p:ph type="body" idx="1"/>
          </p:nvPr>
        </p:nvSpPr>
        <p:spPr>
          <a:xfrm>
            <a:off x="287827" y="586537"/>
            <a:ext cx="5827838" cy="311402"/>
          </a:xfrm>
        </p:spPr>
        <p:txBody>
          <a:bodyPr/>
          <a:lstStyle/>
          <a:p>
            <a:r>
              <a:rPr lang="en-US" dirty="0" err="1" smtClean="0"/>
              <a:t>Modificaciones</a:t>
            </a:r>
            <a:r>
              <a:rPr lang="en-US" dirty="0" smtClean="0"/>
              <a:t> </a:t>
            </a:r>
            <a:r>
              <a:rPr lang="en-US" dirty="0" err="1" smtClean="0"/>
              <a:t>críticas</a:t>
            </a:r>
            <a:r>
              <a:rPr lang="en-US" dirty="0" smtClean="0"/>
              <a:t> </a:t>
            </a:r>
            <a:r>
              <a:rPr lang="en-US" dirty="0" err="1"/>
              <a:t>en</a:t>
            </a:r>
            <a:r>
              <a:rPr lang="en-US" dirty="0"/>
              <a:t> la </a:t>
            </a:r>
            <a:r>
              <a:rPr lang="en-US" dirty="0" err="1"/>
              <a:t>herramienta</a:t>
            </a:r>
            <a:r>
              <a:rPr lang="en-US" dirty="0"/>
              <a:t>.</a:t>
            </a:r>
          </a:p>
        </p:txBody>
      </p:sp>
      <p:sp>
        <p:nvSpPr>
          <p:cNvPr id="5" name="Rectangle 4">
            <a:extLst>
              <a:ext uri="{FF2B5EF4-FFF2-40B4-BE49-F238E27FC236}">
                <a16:creationId xmlns:a16="http://schemas.microsoft.com/office/drawing/2014/main" id="{66230808-9124-5A47-86BA-ACDD125D74CF}"/>
              </a:ext>
            </a:extLst>
          </p:cNvPr>
          <p:cNvSpPr/>
          <p:nvPr/>
        </p:nvSpPr>
        <p:spPr>
          <a:xfrm>
            <a:off x="0" y="1427148"/>
            <a:ext cx="9144000" cy="3136305"/>
          </a:xfrm>
          <a:prstGeom prst="rect">
            <a:avLst/>
          </a:prstGeom>
          <a:gradFill>
            <a:gsLst>
              <a:gs pos="8000">
                <a:schemeClr val="tx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100" dirty="0"/>
          </a:p>
        </p:txBody>
      </p:sp>
      <p:sp>
        <p:nvSpPr>
          <p:cNvPr id="6" name="Text Placeholder 3">
            <a:extLst>
              <a:ext uri="{FF2B5EF4-FFF2-40B4-BE49-F238E27FC236}">
                <a16:creationId xmlns:a16="http://schemas.microsoft.com/office/drawing/2014/main" id="{AE2F9676-12E1-2E46-9041-81B721B92A78}"/>
              </a:ext>
            </a:extLst>
          </p:cNvPr>
          <p:cNvSpPr txBox="1">
            <a:spLocks/>
          </p:cNvSpPr>
          <p:nvPr/>
        </p:nvSpPr>
        <p:spPr>
          <a:xfrm>
            <a:off x="132419" y="1964298"/>
            <a:ext cx="5604189" cy="2351328"/>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866"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732"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597"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463"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328"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195"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06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2926"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marL="285750" indent="-285750" algn="just">
              <a:buFont typeface="+mj-lt"/>
              <a:buAutoNum type="arabicPeriod"/>
            </a:pPr>
            <a:r>
              <a:rPr lang="es-MX" noProof="1">
                <a:solidFill>
                  <a:schemeClr val="bg1"/>
                </a:solidFill>
              </a:rPr>
              <a:t>Incluir el mail o soporte de aprobación de las diferentes áreas o archivo según sea el caso.</a:t>
            </a:r>
          </a:p>
          <a:p>
            <a:pPr marL="285750" indent="-285750" algn="just">
              <a:buFont typeface="+mj-lt"/>
              <a:buAutoNum type="arabicPeriod"/>
            </a:pPr>
            <a:r>
              <a:rPr lang="es-MX" noProof="1" smtClean="0">
                <a:solidFill>
                  <a:schemeClr val="bg1"/>
                </a:solidFill>
              </a:rPr>
              <a:t>Incluir </a:t>
            </a:r>
            <a:r>
              <a:rPr lang="es-MX" noProof="1">
                <a:solidFill>
                  <a:schemeClr val="bg1"/>
                </a:solidFill>
              </a:rPr>
              <a:t>la persona responsable que genera la solicitud.</a:t>
            </a:r>
          </a:p>
          <a:p>
            <a:pPr marL="285750" indent="-285750" algn="just">
              <a:buFont typeface="+mj-lt"/>
              <a:buAutoNum type="arabicPeriod"/>
            </a:pPr>
            <a:r>
              <a:rPr lang="es-MX" noProof="1">
                <a:solidFill>
                  <a:schemeClr val="bg1"/>
                </a:solidFill>
              </a:rPr>
              <a:t>Incluir </a:t>
            </a:r>
            <a:r>
              <a:rPr lang="es-MX" noProof="1" smtClean="0">
                <a:solidFill>
                  <a:schemeClr val="bg1"/>
                </a:solidFill>
              </a:rPr>
              <a:t>quien </a:t>
            </a:r>
            <a:r>
              <a:rPr lang="es-MX" noProof="1">
                <a:solidFill>
                  <a:schemeClr val="bg1"/>
                </a:solidFill>
              </a:rPr>
              <a:t>la </a:t>
            </a:r>
            <a:r>
              <a:rPr lang="es-MX" noProof="1" smtClean="0">
                <a:solidFill>
                  <a:schemeClr val="bg1"/>
                </a:solidFill>
              </a:rPr>
              <a:t>aprobó </a:t>
            </a:r>
            <a:r>
              <a:rPr lang="es-MX" noProof="1">
                <a:solidFill>
                  <a:schemeClr val="bg1"/>
                </a:solidFill>
              </a:rPr>
              <a:t>antes de </a:t>
            </a:r>
            <a:r>
              <a:rPr lang="es-MX" noProof="1" smtClean="0">
                <a:solidFill>
                  <a:schemeClr val="bg1"/>
                </a:solidFill>
              </a:rPr>
              <a:t>que nos llegara el flujo.</a:t>
            </a:r>
            <a:endParaRPr lang="es-MX" noProof="1">
              <a:solidFill>
                <a:schemeClr val="bg1"/>
              </a:solidFill>
            </a:endParaRPr>
          </a:p>
          <a:p>
            <a:pPr marL="285750" indent="-285750" algn="just">
              <a:buFont typeface="+mj-lt"/>
              <a:buAutoNum type="arabicPeriod"/>
            </a:pPr>
            <a:r>
              <a:rPr lang="es-MX" noProof="1">
                <a:solidFill>
                  <a:schemeClr val="bg1"/>
                </a:solidFill>
              </a:rPr>
              <a:t>Incluir cifras control en cada flujo, Monto total por concepto y numero de casos.</a:t>
            </a:r>
          </a:p>
          <a:p>
            <a:pPr marL="285750" indent="-285750" algn="just">
              <a:buFont typeface="+mj-lt"/>
              <a:buAutoNum type="arabicPeriod"/>
            </a:pPr>
            <a:r>
              <a:rPr lang="es-MX" noProof="1" smtClean="0">
                <a:solidFill>
                  <a:schemeClr val="bg1"/>
                </a:solidFill>
              </a:rPr>
              <a:t>Se solicita poder extraer un resumen en Excel de la solicitud con los datos, resumen montos totales y los bonos cargados. </a:t>
            </a:r>
          </a:p>
          <a:p>
            <a:pPr marL="285750" indent="-285750" algn="just">
              <a:buFont typeface="+mj-lt"/>
              <a:buAutoNum type="arabicPeriod"/>
            </a:pPr>
            <a:r>
              <a:rPr lang="es-MX" noProof="1" smtClean="0">
                <a:solidFill>
                  <a:schemeClr val="bg1"/>
                </a:solidFill>
              </a:rPr>
              <a:t>Incluir </a:t>
            </a:r>
            <a:r>
              <a:rPr lang="es-MX" noProof="1">
                <a:solidFill>
                  <a:schemeClr val="bg1"/>
                </a:solidFill>
              </a:rPr>
              <a:t>en los conceptos el % de Bono que se autoriza en caso de que aplique</a:t>
            </a:r>
            <a:r>
              <a:rPr lang="es-MX" noProof="1" smtClean="0">
                <a:solidFill>
                  <a:schemeClr val="bg1"/>
                </a:solidFill>
              </a:rPr>
              <a:t>.</a:t>
            </a:r>
          </a:p>
          <a:p>
            <a:pPr marL="285750" indent="-285750" algn="just">
              <a:buFont typeface="+mj-lt"/>
              <a:buAutoNum type="arabicPeriod"/>
            </a:pPr>
            <a:endParaRPr lang="es-MX" noProof="1" smtClean="0">
              <a:solidFill>
                <a:schemeClr val="bg1"/>
              </a:solidFill>
            </a:endParaRPr>
          </a:p>
          <a:p>
            <a:pPr marL="285750" indent="-285750" algn="just">
              <a:buFont typeface="+mj-lt"/>
              <a:buAutoNum type="arabicPeriod"/>
            </a:pPr>
            <a:endParaRPr lang="es-MX" noProof="1">
              <a:solidFill>
                <a:schemeClr val="bg1"/>
              </a:solidFill>
            </a:endParaRPr>
          </a:p>
          <a:p>
            <a:pPr algn="just"/>
            <a:endParaRPr lang="en-US" noProof="1">
              <a:solidFill>
                <a:schemeClr val="bg1"/>
              </a:solidFill>
            </a:endParaRPr>
          </a:p>
          <a:p>
            <a:pPr algn="ctr"/>
            <a:endParaRPr lang="en-US" sz="900" noProof="1">
              <a:solidFill>
                <a:schemeClr val="bg1"/>
              </a:solidFill>
            </a:endParaRPr>
          </a:p>
          <a:p>
            <a:pPr algn="ctr"/>
            <a:endParaRPr lang="en-US" sz="900" noProof="1">
              <a:solidFill>
                <a:schemeClr val="bg1"/>
              </a:solidFill>
            </a:endParaRPr>
          </a:p>
        </p:txBody>
      </p:sp>
      <p:sp>
        <p:nvSpPr>
          <p:cNvPr id="9" name="Freeform 16">
            <a:extLst>
              <a:ext uri="{FF2B5EF4-FFF2-40B4-BE49-F238E27FC236}">
                <a16:creationId xmlns:a16="http://schemas.microsoft.com/office/drawing/2014/main" id="{8F273C44-A6D9-E349-8DC9-373FACC37804}"/>
              </a:ext>
            </a:extLst>
          </p:cNvPr>
          <p:cNvSpPr>
            <a:spLocks noChangeArrowheads="1"/>
          </p:cNvSpPr>
          <p:nvPr/>
        </p:nvSpPr>
        <p:spPr bwMode="auto">
          <a:xfrm>
            <a:off x="5736609" y="1502808"/>
            <a:ext cx="2925170" cy="2925170"/>
          </a:xfrm>
          <a:custGeom>
            <a:avLst/>
            <a:gdLst>
              <a:gd name="T0" fmla="*/ 10427 w 18956"/>
              <a:gd name="T1" fmla="*/ 5686 h 18956"/>
              <a:gd name="T2" fmla="*/ 10427 w 18956"/>
              <a:gd name="T3" fmla="*/ 5686 h 18956"/>
              <a:gd name="T4" fmla="*/ 10427 w 18956"/>
              <a:gd name="T5" fmla="*/ 11385 h 18956"/>
              <a:gd name="T6" fmla="*/ 9484 w 18956"/>
              <a:gd name="T7" fmla="*/ 12327 h 18956"/>
              <a:gd name="T8" fmla="*/ 8557 w 18956"/>
              <a:gd name="T9" fmla="*/ 11385 h 18956"/>
              <a:gd name="T10" fmla="*/ 8557 w 18956"/>
              <a:gd name="T11" fmla="*/ 5686 h 18956"/>
              <a:gd name="T12" fmla="*/ 9484 w 18956"/>
              <a:gd name="T13" fmla="*/ 4757 h 18956"/>
              <a:gd name="T14" fmla="*/ 10427 w 18956"/>
              <a:gd name="T15" fmla="*/ 5686 h 18956"/>
              <a:gd name="T16" fmla="*/ 9471 w 18956"/>
              <a:gd name="T17" fmla="*/ 13270 h 18956"/>
              <a:gd name="T18" fmla="*/ 9471 w 18956"/>
              <a:gd name="T19" fmla="*/ 13270 h 18956"/>
              <a:gd name="T20" fmla="*/ 8528 w 18956"/>
              <a:gd name="T21" fmla="*/ 14212 h 18956"/>
              <a:gd name="T22" fmla="*/ 9471 w 18956"/>
              <a:gd name="T23" fmla="*/ 15141 h 18956"/>
              <a:gd name="T24" fmla="*/ 10398 w 18956"/>
              <a:gd name="T25" fmla="*/ 14212 h 18956"/>
              <a:gd name="T26" fmla="*/ 9471 w 18956"/>
              <a:gd name="T27" fmla="*/ 13270 h 18956"/>
              <a:gd name="T28" fmla="*/ 18955 w 18956"/>
              <a:gd name="T29" fmla="*/ 9485 h 18956"/>
              <a:gd name="T30" fmla="*/ 18955 w 18956"/>
              <a:gd name="T31" fmla="*/ 9485 h 18956"/>
              <a:gd name="T32" fmla="*/ 9471 w 18956"/>
              <a:gd name="T33" fmla="*/ 18955 h 18956"/>
              <a:gd name="T34" fmla="*/ 0 w 18956"/>
              <a:gd name="T35" fmla="*/ 9485 h 18956"/>
              <a:gd name="T36" fmla="*/ 9471 w 18956"/>
              <a:gd name="T37" fmla="*/ 0 h 18956"/>
              <a:gd name="T38" fmla="*/ 18955 w 18956"/>
              <a:gd name="T39" fmla="*/ 9485 h 18956"/>
              <a:gd name="T40" fmla="*/ 14967 w 18956"/>
              <a:gd name="T41" fmla="*/ 10949 h 18956"/>
              <a:gd name="T42" fmla="*/ 14967 w 18956"/>
              <a:gd name="T43" fmla="*/ 10949 h 18956"/>
              <a:gd name="T44" fmla="*/ 17055 w 18956"/>
              <a:gd name="T45" fmla="*/ 9485 h 18956"/>
              <a:gd name="T46" fmla="*/ 14967 w 18956"/>
              <a:gd name="T47" fmla="*/ 8006 h 18956"/>
              <a:gd name="T48" fmla="*/ 16040 w 18956"/>
              <a:gd name="T49" fmla="*/ 5686 h 18956"/>
              <a:gd name="T50" fmla="*/ 13502 w 18956"/>
              <a:gd name="T51" fmla="*/ 5454 h 18956"/>
              <a:gd name="T52" fmla="*/ 13270 w 18956"/>
              <a:gd name="T53" fmla="*/ 2916 h 18956"/>
              <a:gd name="T54" fmla="*/ 10949 w 18956"/>
              <a:gd name="T55" fmla="*/ 3989 h 18956"/>
              <a:gd name="T56" fmla="*/ 9471 w 18956"/>
              <a:gd name="T57" fmla="*/ 1900 h 18956"/>
              <a:gd name="T58" fmla="*/ 8006 w 18956"/>
              <a:gd name="T59" fmla="*/ 3989 h 18956"/>
              <a:gd name="T60" fmla="*/ 5685 w 18956"/>
              <a:gd name="T61" fmla="*/ 2916 h 18956"/>
              <a:gd name="T62" fmla="*/ 5453 w 18956"/>
              <a:gd name="T63" fmla="*/ 5454 h 18956"/>
              <a:gd name="T64" fmla="*/ 2915 w 18956"/>
              <a:gd name="T65" fmla="*/ 5686 h 18956"/>
              <a:gd name="T66" fmla="*/ 3988 w 18956"/>
              <a:gd name="T67" fmla="*/ 8006 h 18956"/>
              <a:gd name="T68" fmla="*/ 1900 w 18956"/>
              <a:gd name="T69" fmla="*/ 9485 h 18956"/>
              <a:gd name="T70" fmla="*/ 3988 w 18956"/>
              <a:gd name="T71" fmla="*/ 10949 h 18956"/>
              <a:gd name="T72" fmla="*/ 2915 w 18956"/>
              <a:gd name="T73" fmla="*/ 13270 h 18956"/>
              <a:gd name="T74" fmla="*/ 5453 w 18956"/>
              <a:gd name="T75" fmla="*/ 13502 h 18956"/>
              <a:gd name="T76" fmla="*/ 5685 w 18956"/>
              <a:gd name="T77" fmla="*/ 16040 h 18956"/>
              <a:gd name="T78" fmla="*/ 8006 w 18956"/>
              <a:gd name="T79" fmla="*/ 14967 h 18956"/>
              <a:gd name="T80" fmla="*/ 9471 w 18956"/>
              <a:gd name="T81" fmla="*/ 17055 h 18956"/>
              <a:gd name="T82" fmla="*/ 10949 w 18956"/>
              <a:gd name="T83" fmla="*/ 14967 h 18956"/>
              <a:gd name="T84" fmla="*/ 13270 w 18956"/>
              <a:gd name="T85" fmla="*/ 16040 h 18956"/>
              <a:gd name="T86" fmla="*/ 13502 w 18956"/>
              <a:gd name="T87" fmla="*/ 13502 h 18956"/>
              <a:gd name="T88" fmla="*/ 16040 w 18956"/>
              <a:gd name="T89" fmla="*/ 13270 h 18956"/>
              <a:gd name="T90" fmla="*/ 14967 w 18956"/>
              <a:gd name="T91" fmla="*/ 10949 h 18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56" h="18956">
                <a:moveTo>
                  <a:pt x="10427" y="5686"/>
                </a:moveTo>
                <a:lnTo>
                  <a:pt x="10427" y="5686"/>
                </a:lnTo>
                <a:cubicBezTo>
                  <a:pt x="10427" y="11385"/>
                  <a:pt x="10427" y="11385"/>
                  <a:pt x="10427" y="11385"/>
                </a:cubicBezTo>
                <a:cubicBezTo>
                  <a:pt x="10427" y="11907"/>
                  <a:pt x="10007" y="12327"/>
                  <a:pt x="9484" y="12327"/>
                </a:cubicBezTo>
                <a:cubicBezTo>
                  <a:pt x="8978" y="12327"/>
                  <a:pt x="8557" y="11907"/>
                  <a:pt x="8557" y="11385"/>
                </a:cubicBezTo>
                <a:cubicBezTo>
                  <a:pt x="8557" y="5686"/>
                  <a:pt x="8557" y="5686"/>
                  <a:pt x="8557" y="5686"/>
                </a:cubicBezTo>
                <a:cubicBezTo>
                  <a:pt x="8557" y="5178"/>
                  <a:pt x="8978" y="4757"/>
                  <a:pt x="9484" y="4757"/>
                </a:cubicBezTo>
                <a:cubicBezTo>
                  <a:pt x="10007" y="4757"/>
                  <a:pt x="10427" y="5178"/>
                  <a:pt x="10427" y="5686"/>
                </a:cubicBezTo>
                <a:close/>
                <a:moveTo>
                  <a:pt x="9471" y="13270"/>
                </a:moveTo>
                <a:lnTo>
                  <a:pt x="9471" y="13270"/>
                </a:lnTo>
                <a:cubicBezTo>
                  <a:pt x="8948" y="13270"/>
                  <a:pt x="8528" y="13690"/>
                  <a:pt x="8528" y="14212"/>
                </a:cubicBezTo>
                <a:cubicBezTo>
                  <a:pt x="8528" y="14720"/>
                  <a:pt x="8948" y="15141"/>
                  <a:pt x="9471" y="15141"/>
                </a:cubicBezTo>
                <a:cubicBezTo>
                  <a:pt x="9977" y="15141"/>
                  <a:pt x="10398" y="14720"/>
                  <a:pt x="10398" y="14212"/>
                </a:cubicBezTo>
                <a:cubicBezTo>
                  <a:pt x="10398" y="13690"/>
                  <a:pt x="9977" y="13270"/>
                  <a:pt x="9471" y="13270"/>
                </a:cubicBezTo>
                <a:close/>
                <a:moveTo>
                  <a:pt x="18955" y="9485"/>
                </a:moveTo>
                <a:lnTo>
                  <a:pt x="18955" y="9485"/>
                </a:lnTo>
                <a:cubicBezTo>
                  <a:pt x="18955" y="14720"/>
                  <a:pt x="14706" y="18955"/>
                  <a:pt x="9471" y="18955"/>
                </a:cubicBezTo>
                <a:cubicBezTo>
                  <a:pt x="4249" y="18955"/>
                  <a:pt x="0" y="14720"/>
                  <a:pt x="0" y="9485"/>
                </a:cubicBezTo>
                <a:cubicBezTo>
                  <a:pt x="0" y="4250"/>
                  <a:pt x="4249" y="0"/>
                  <a:pt x="9471" y="0"/>
                </a:cubicBezTo>
                <a:cubicBezTo>
                  <a:pt x="14706" y="0"/>
                  <a:pt x="18955" y="4250"/>
                  <a:pt x="18955" y="9485"/>
                </a:cubicBezTo>
                <a:close/>
                <a:moveTo>
                  <a:pt x="14967" y="10949"/>
                </a:moveTo>
                <a:lnTo>
                  <a:pt x="14967" y="10949"/>
                </a:lnTo>
                <a:cubicBezTo>
                  <a:pt x="17055" y="9485"/>
                  <a:pt x="17055" y="9485"/>
                  <a:pt x="17055" y="9485"/>
                </a:cubicBezTo>
                <a:cubicBezTo>
                  <a:pt x="14967" y="8006"/>
                  <a:pt x="14967" y="8006"/>
                  <a:pt x="14967" y="8006"/>
                </a:cubicBezTo>
                <a:cubicBezTo>
                  <a:pt x="16040" y="5686"/>
                  <a:pt x="16040" y="5686"/>
                  <a:pt x="16040" y="5686"/>
                </a:cubicBezTo>
                <a:cubicBezTo>
                  <a:pt x="13502" y="5454"/>
                  <a:pt x="13502" y="5454"/>
                  <a:pt x="13502" y="5454"/>
                </a:cubicBezTo>
                <a:cubicBezTo>
                  <a:pt x="13270" y="2916"/>
                  <a:pt x="13270" y="2916"/>
                  <a:pt x="13270" y="2916"/>
                </a:cubicBezTo>
                <a:cubicBezTo>
                  <a:pt x="10949" y="3989"/>
                  <a:pt x="10949" y="3989"/>
                  <a:pt x="10949" y="3989"/>
                </a:cubicBezTo>
                <a:cubicBezTo>
                  <a:pt x="9471" y="1900"/>
                  <a:pt x="9471" y="1900"/>
                  <a:pt x="9471" y="1900"/>
                </a:cubicBezTo>
                <a:cubicBezTo>
                  <a:pt x="8006" y="3989"/>
                  <a:pt x="8006" y="3989"/>
                  <a:pt x="8006" y="3989"/>
                </a:cubicBezTo>
                <a:cubicBezTo>
                  <a:pt x="5685" y="2916"/>
                  <a:pt x="5685" y="2916"/>
                  <a:pt x="5685" y="2916"/>
                </a:cubicBezTo>
                <a:cubicBezTo>
                  <a:pt x="5453" y="5454"/>
                  <a:pt x="5453" y="5454"/>
                  <a:pt x="5453" y="5454"/>
                </a:cubicBezTo>
                <a:cubicBezTo>
                  <a:pt x="2915" y="5686"/>
                  <a:pt x="2915" y="5686"/>
                  <a:pt x="2915" y="5686"/>
                </a:cubicBezTo>
                <a:cubicBezTo>
                  <a:pt x="3988" y="8006"/>
                  <a:pt x="3988" y="8006"/>
                  <a:pt x="3988" y="8006"/>
                </a:cubicBezTo>
                <a:cubicBezTo>
                  <a:pt x="1900" y="9485"/>
                  <a:pt x="1900" y="9485"/>
                  <a:pt x="1900" y="9485"/>
                </a:cubicBezTo>
                <a:cubicBezTo>
                  <a:pt x="3988" y="10949"/>
                  <a:pt x="3988" y="10949"/>
                  <a:pt x="3988" y="10949"/>
                </a:cubicBezTo>
                <a:cubicBezTo>
                  <a:pt x="2915" y="13270"/>
                  <a:pt x="2915" y="13270"/>
                  <a:pt x="2915" y="13270"/>
                </a:cubicBezTo>
                <a:cubicBezTo>
                  <a:pt x="5453" y="13502"/>
                  <a:pt x="5453" y="13502"/>
                  <a:pt x="5453" y="13502"/>
                </a:cubicBezTo>
                <a:cubicBezTo>
                  <a:pt x="5685" y="16040"/>
                  <a:pt x="5685" y="16040"/>
                  <a:pt x="5685" y="16040"/>
                </a:cubicBezTo>
                <a:cubicBezTo>
                  <a:pt x="8006" y="14967"/>
                  <a:pt x="8006" y="14967"/>
                  <a:pt x="8006" y="14967"/>
                </a:cubicBezTo>
                <a:cubicBezTo>
                  <a:pt x="9471" y="17055"/>
                  <a:pt x="9471" y="17055"/>
                  <a:pt x="9471" y="17055"/>
                </a:cubicBezTo>
                <a:cubicBezTo>
                  <a:pt x="10949" y="14967"/>
                  <a:pt x="10949" y="14967"/>
                  <a:pt x="10949" y="14967"/>
                </a:cubicBezTo>
                <a:cubicBezTo>
                  <a:pt x="13270" y="16040"/>
                  <a:pt x="13270" y="16040"/>
                  <a:pt x="13270" y="16040"/>
                </a:cubicBezTo>
                <a:cubicBezTo>
                  <a:pt x="13502" y="13502"/>
                  <a:pt x="13502" y="13502"/>
                  <a:pt x="13502" y="13502"/>
                </a:cubicBezTo>
                <a:cubicBezTo>
                  <a:pt x="16040" y="13270"/>
                  <a:pt x="16040" y="13270"/>
                  <a:pt x="16040" y="13270"/>
                </a:cubicBezTo>
                <a:lnTo>
                  <a:pt x="14967" y="10949"/>
                </a:lnTo>
                <a:close/>
              </a:path>
            </a:pathLst>
          </a:custGeom>
          <a:solidFill>
            <a:schemeClr val="bg1"/>
          </a:solidFill>
          <a:ln>
            <a:noFill/>
          </a:ln>
          <a:effectLst/>
        </p:spPr>
        <p:txBody>
          <a:bodyPr wrap="none" anchor="ctr"/>
          <a:lstStyle/>
          <a:p>
            <a:endParaRPr lang="en-US"/>
          </a:p>
        </p:txBody>
      </p:sp>
    </p:spTree>
    <p:extLst>
      <p:ext uri="{BB962C8B-B14F-4D97-AF65-F5344CB8AC3E}">
        <p14:creationId xmlns:p14="http://schemas.microsoft.com/office/powerpoint/2010/main" val="3244879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BE8A7D-36E4-D949-8E09-AECF806A245E}"/>
              </a:ext>
            </a:extLst>
          </p:cNvPr>
          <p:cNvSpPr>
            <a:spLocks noGrp="1"/>
          </p:cNvSpPr>
          <p:nvPr>
            <p:ph type="sldNum" sz="quarter" idx="12"/>
          </p:nvPr>
        </p:nvSpPr>
        <p:spPr/>
        <p:txBody>
          <a:bodyPr/>
          <a:lstStyle/>
          <a:p>
            <a:fld id="{77984534-C4A0-1744-A0AE-D418451B474A}" type="slidenum">
              <a:rPr lang="en-US" smtClean="0"/>
              <a:t>5</a:t>
            </a:fld>
            <a:endParaRPr lang="en-US" dirty="0"/>
          </a:p>
        </p:txBody>
      </p:sp>
      <p:sp>
        <p:nvSpPr>
          <p:cNvPr id="3" name="Title 2">
            <a:extLst>
              <a:ext uri="{FF2B5EF4-FFF2-40B4-BE49-F238E27FC236}">
                <a16:creationId xmlns:a16="http://schemas.microsoft.com/office/drawing/2014/main" id="{E3045151-3D32-E84F-BEE7-CA31D41F4340}"/>
              </a:ext>
            </a:extLst>
          </p:cNvPr>
          <p:cNvSpPr>
            <a:spLocks noGrp="1"/>
          </p:cNvSpPr>
          <p:nvPr>
            <p:ph type="title"/>
          </p:nvPr>
        </p:nvSpPr>
        <p:spPr/>
        <p:txBody>
          <a:bodyPr>
            <a:normAutofit fontScale="90000"/>
          </a:bodyPr>
          <a:lstStyle/>
          <a:p>
            <a:r>
              <a:rPr lang="en-US" dirty="0" err="1"/>
              <a:t>Nómina</a:t>
            </a:r>
            <a:r>
              <a:rPr lang="en-US" dirty="0"/>
              <a:t> Manual</a:t>
            </a:r>
          </a:p>
        </p:txBody>
      </p:sp>
      <p:sp>
        <p:nvSpPr>
          <p:cNvPr id="4" name="Text Placeholder 3">
            <a:extLst>
              <a:ext uri="{FF2B5EF4-FFF2-40B4-BE49-F238E27FC236}">
                <a16:creationId xmlns:a16="http://schemas.microsoft.com/office/drawing/2014/main" id="{1FA2A41E-46B0-8A49-8269-929EE85A79C5}"/>
              </a:ext>
            </a:extLst>
          </p:cNvPr>
          <p:cNvSpPr>
            <a:spLocks noGrp="1"/>
          </p:cNvSpPr>
          <p:nvPr>
            <p:ph type="body" idx="1"/>
          </p:nvPr>
        </p:nvSpPr>
        <p:spPr/>
        <p:txBody>
          <a:bodyPr/>
          <a:lstStyle/>
          <a:p>
            <a:r>
              <a:rPr lang="es-MX" dirty="0"/>
              <a:t>SHT MTY | </a:t>
            </a:r>
            <a:r>
              <a:rPr lang="en-US" dirty="0" err="1"/>
              <a:t>Avance</a:t>
            </a:r>
            <a:r>
              <a:rPr lang="en-US" dirty="0"/>
              <a:t>, </a:t>
            </a:r>
            <a:r>
              <a:rPr lang="en-US" dirty="0" err="1"/>
              <a:t>siguientes</a:t>
            </a:r>
            <a:r>
              <a:rPr lang="en-US" dirty="0"/>
              <a:t> </a:t>
            </a:r>
            <a:r>
              <a:rPr lang="en-US" dirty="0" err="1"/>
              <a:t>pasos</a:t>
            </a:r>
            <a:r>
              <a:rPr lang="en-US" dirty="0"/>
              <a:t> y </a:t>
            </a:r>
            <a:r>
              <a:rPr lang="en-US" dirty="0" err="1"/>
              <a:t>Pedidos</a:t>
            </a:r>
            <a:r>
              <a:rPr lang="en-US" dirty="0"/>
              <a:t>. </a:t>
            </a:r>
          </a:p>
        </p:txBody>
      </p:sp>
      <p:sp>
        <p:nvSpPr>
          <p:cNvPr id="68" name="Retângulo 26">
            <a:extLst>
              <a:ext uri="{FF2B5EF4-FFF2-40B4-BE49-F238E27FC236}">
                <a16:creationId xmlns:a16="http://schemas.microsoft.com/office/drawing/2014/main" id="{D8999197-599D-5342-A7E7-8A0D8B46A221}"/>
              </a:ext>
            </a:extLst>
          </p:cNvPr>
          <p:cNvSpPr/>
          <p:nvPr/>
        </p:nvSpPr>
        <p:spPr>
          <a:xfrm>
            <a:off x="3102472" y="1367049"/>
            <a:ext cx="2936367" cy="2270957"/>
          </a:xfrm>
          <a:prstGeom prst="rect">
            <a:avLst/>
          </a:prstGeom>
          <a:gradFill>
            <a:gsLst>
              <a:gs pos="0">
                <a:srgbClr val="7030A0"/>
              </a:gs>
              <a:gs pos="100000">
                <a:srgbClr val="F82B7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kern="0">
              <a:solidFill>
                <a:schemeClr val="bg1"/>
              </a:solidFill>
            </a:endParaRPr>
          </a:p>
        </p:txBody>
      </p:sp>
      <p:sp>
        <p:nvSpPr>
          <p:cNvPr id="69" name="Retângulo 26">
            <a:extLst>
              <a:ext uri="{FF2B5EF4-FFF2-40B4-BE49-F238E27FC236}">
                <a16:creationId xmlns:a16="http://schemas.microsoft.com/office/drawing/2014/main" id="{67C7DD0D-5CC9-FB49-8AA6-7C6645097B47}"/>
              </a:ext>
            </a:extLst>
          </p:cNvPr>
          <p:cNvSpPr/>
          <p:nvPr/>
        </p:nvSpPr>
        <p:spPr>
          <a:xfrm>
            <a:off x="6070486" y="1367049"/>
            <a:ext cx="2936367" cy="2270957"/>
          </a:xfrm>
          <a:prstGeom prst="rect">
            <a:avLst/>
          </a:prstGeom>
          <a:gradFill>
            <a:gsLst>
              <a:gs pos="0">
                <a:srgbClr val="7030A0"/>
              </a:gs>
              <a:gs pos="100000">
                <a:srgbClr val="F82B7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kern="0">
              <a:solidFill>
                <a:schemeClr val="bg1"/>
              </a:solidFill>
            </a:endParaRPr>
          </a:p>
        </p:txBody>
      </p:sp>
      <p:sp>
        <p:nvSpPr>
          <p:cNvPr id="70" name="Retângulo 26">
            <a:extLst>
              <a:ext uri="{FF2B5EF4-FFF2-40B4-BE49-F238E27FC236}">
                <a16:creationId xmlns:a16="http://schemas.microsoft.com/office/drawing/2014/main" id="{C038D255-1F09-4849-8B0C-F513388D5FDF}"/>
              </a:ext>
            </a:extLst>
          </p:cNvPr>
          <p:cNvSpPr/>
          <p:nvPr/>
        </p:nvSpPr>
        <p:spPr>
          <a:xfrm>
            <a:off x="134458" y="1367049"/>
            <a:ext cx="2936367" cy="2270957"/>
          </a:xfrm>
          <a:prstGeom prst="rect">
            <a:avLst/>
          </a:prstGeom>
          <a:gradFill>
            <a:gsLst>
              <a:gs pos="0">
                <a:srgbClr val="7030A0"/>
              </a:gs>
              <a:gs pos="100000">
                <a:srgbClr val="F82B7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kern="0">
              <a:solidFill>
                <a:schemeClr val="bg1"/>
              </a:solidFill>
            </a:endParaRPr>
          </a:p>
        </p:txBody>
      </p:sp>
      <p:sp>
        <p:nvSpPr>
          <p:cNvPr id="71" name="Rectangle 38">
            <a:extLst>
              <a:ext uri="{FF2B5EF4-FFF2-40B4-BE49-F238E27FC236}">
                <a16:creationId xmlns:a16="http://schemas.microsoft.com/office/drawing/2014/main" id="{4D0EEE97-2579-1E41-AEE4-129BBE940594}"/>
              </a:ext>
            </a:extLst>
          </p:cNvPr>
          <p:cNvSpPr/>
          <p:nvPr/>
        </p:nvSpPr>
        <p:spPr>
          <a:xfrm>
            <a:off x="628893" y="1483461"/>
            <a:ext cx="1319555" cy="600164"/>
          </a:xfrm>
          <a:prstGeom prst="rect">
            <a:avLst/>
          </a:prstGeom>
        </p:spPr>
        <p:txBody>
          <a:bodyPr wrap="square">
            <a:spAutoFit/>
          </a:bodyPr>
          <a:lstStyle/>
          <a:p>
            <a:pPr defTabSz="914309">
              <a:spcAft>
                <a:spcPts val="600"/>
              </a:spcAft>
            </a:pPr>
            <a:r>
              <a:rPr lang="en-US" sz="1400" b="1" kern="0" dirty="0">
                <a:solidFill>
                  <a:schemeClr val="bg1"/>
                </a:solidFill>
              </a:rPr>
              <a:t>INCIDENCIAS</a:t>
            </a:r>
          </a:p>
          <a:p>
            <a:pPr defTabSz="914309">
              <a:spcAft>
                <a:spcPts val="600"/>
              </a:spcAft>
            </a:pPr>
            <a:r>
              <a:rPr lang="en-US" sz="1400" b="1" kern="0" dirty="0" err="1">
                <a:solidFill>
                  <a:schemeClr val="bg1"/>
                </a:solidFill>
              </a:rPr>
              <a:t>Avance</a:t>
            </a:r>
            <a:r>
              <a:rPr lang="en-US" sz="1400" b="1" kern="0" dirty="0">
                <a:solidFill>
                  <a:schemeClr val="bg1"/>
                </a:solidFill>
              </a:rPr>
              <a:t> 100% </a:t>
            </a:r>
            <a:endParaRPr lang="en-US" sz="2800" b="1" kern="0" dirty="0">
              <a:solidFill>
                <a:schemeClr val="bg1"/>
              </a:solidFill>
            </a:endParaRPr>
          </a:p>
        </p:txBody>
      </p:sp>
      <p:cxnSp>
        <p:nvCxnSpPr>
          <p:cNvPr id="74" name="Conector reto 31">
            <a:extLst>
              <a:ext uri="{FF2B5EF4-FFF2-40B4-BE49-F238E27FC236}">
                <a16:creationId xmlns:a16="http://schemas.microsoft.com/office/drawing/2014/main" id="{4FEC20A0-5D42-9F45-8528-14F102E3A218}"/>
              </a:ext>
            </a:extLst>
          </p:cNvPr>
          <p:cNvCxnSpPr/>
          <p:nvPr/>
        </p:nvCxnSpPr>
        <p:spPr>
          <a:xfrm>
            <a:off x="697131" y="2075683"/>
            <a:ext cx="1055237" cy="0"/>
          </a:xfrm>
          <a:prstGeom prst="line">
            <a:avLst/>
          </a:prstGeom>
          <a:ln w="28575">
            <a:solidFill>
              <a:schemeClr val="bg1"/>
            </a:solidFill>
          </a:ln>
        </p:spPr>
        <p:style>
          <a:lnRef idx="1">
            <a:schemeClr val="accent4"/>
          </a:lnRef>
          <a:fillRef idx="0">
            <a:schemeClr val="accent4"/>
          </a:fillRef>
          <a:effectRef idx="0">
            <a:schemeClr val="accent4"/>
          </a:effectRef>
          <a:fontRef idx="minor">
            <a:schemeClr val="tx1"/>
          </a:fontRef>
        </p:style>
      </p:cxnSp>
      <p:sp>
        <p:nvSpPr>
          <p:cNvPr id="77" name="TextBox 49">
            <a:extLst>
              <a:ext uri="{FF2B5EF4-FFF2-40B4-BE49-F238E27FC236}">
                <a16:creationId xmlns:a16="http://schemas.microsoft.com/office/drawing/2014/main" id="{3B247200-2073-394C-AD99-0AED8E154E30}"/>
              </a:ext>
            </a:extLst>
          </p:cNvPr>
          <p:cNvSpPr txBox="1"/>
          <p:nvPr/>
        </p:nvSpPr>
        <p:spPr>
          <a:xfrm>
            <a:off x="573739" y="2108067"/>
            <a:ext cx="1889999" cy="1754326"/>
          </a:xfrm>
          <a:prstGeom prst="rect">
            <a:avLst/>
          </a:prstGeom>
          <a:noFill/>
        </p:spPr>
        <p:txBody>
          <a:bodyPr wrap="square" rtlCol="0">
            <a:spAutoFit/>
          </a:bodyPr>
          <a:lstStyle/>
          <a:p>
            <a:pPr marL="171450" indent="-171450">
              <a:buFont typeface="Arial" panose="020B0604020202020204" pitchFamily="34" charset="0"/>
              <a:buChar char="•"/>
            </a:pPr>
            <a:r>
              <a:rPr lang="en-US" sz="1200" noProof="1">
                <a:solidFill>
                  <a:schemeClr val="bg1"/>
                </a:solidFill>
              </a:rPr>
              <a:t>Bonos ITAL.</a:t>
            </a:r>
          </a:p>
          <a:p>
            <a:pPr marL="171450" indent="-171450">
              <a:buFont typeface="Arial" panose="020B0604020202020204" pitchFamily="34" charset="0"/>
              <a:buChar char="•"/>
            </a:pPr>
            <a:r>
              <a:rPr lang="en-US" sz="1200" noProof="1">
                <a:solidFill>
                  <a:schemeClr val="bg1"/>
                </a:solidFill>
              </a:rPr>
              <a:t>Viáticos.</a:t>
            </a:r>
          </a:p>
          <a:p>
            <a:pPr marL="171450" indent="-171450">
              <a:buFont typeface="Arial" panose="020B0604020202020204" pitchFamily="34" charset="0"/>
              <a:buChar char="•"/>
            </a:pPr>
            <a:r>
              <a:rPr lang="en-US" sz="1200" noProof="1">
                <a:solidFill>
                  <a:schemeClr val="bg1"/>
                </a:solidFill>
              </a:rPr>
              <a:t>Comcast. </a:t>
            </a:r>
          </a:p>
          <a:p>
            <a:pPr marL="171450" indent="-171450">
              <a:buFont typeface="Arial" panose="020B0604020202020204" pitchFamily="34" charset="0"/>
              <a:buChar char="•"/>
            </a:pPr>
            <a:r>
              <a:rPr lang="es-MX" sz="1200" noProof="1">
                <a:solidFill>
                  <a:schemeClr val="bg1"/>
                </a:solidFill>
              </a:rPr>
              <a:t>Viasat</a:t>
            </a:r>
            <a:endParaRPr lang="en-US" sz="1200" noProof="1">
              <a:solidFill>
                <a:schemeClr val="bg1"/>
              </a:solidFill>
            </a:endParaRPr>
          </a:p>
          <a:p>
            <a:pPr marL="171450" indent="-171450">
              <a:buFont typeface="Arial" panose="020B0604020202020204" pitchFamily="34" charset="0"/>
              <a:buChar char="•"/>
            </a:pPr>
            <a:r>
              <a:rPr lang="en-US" sz="1200" noProof="1">
                <a:solidFill>
                  <a:schemeClr val="bg1"/>
                </a:solidFill>
              </a:rPr>
              <a:t>Bono Desempeño</a:t>
            </a:r>
          </a:p>
          <a:p>
            <a:pPr marL="171450" indent="-171450">
              <a:buFont typeface="Arial" panose="020B0604020202020204" pitchFamily="34" charset="0"/>
              <a:buChar char="•"/>
            </a:pPr>
            <a:r>
              <a:rPr lang="en-US" sz="1200" noProof="1">
                <a:solidFill>
                  <a:schemeClr val="bg1"/>
                </a:solidFill>
              </a:rPr>
              <a:t>Bono C y Cliente</a:t>
            </a:r>
          </a:p>
          <a:p>
            <a:pPr marL="171450" indent="-171450">
              <a:buFont typeface="Arial" panose="020B0604020202020204" pitchFamily="34" charset="0"/>
              <a:buChar char="•"/>
            </a:pPr>
            <a:r>
              <a:rPr lang="en-US" sz="1200" noProof="1">
                <a:solidFill>
                  <a:schemeClr val="bg1"/>
                </a:solidFill>
              </a:rPr>
              <a:t>Retro Div.</a:t>
            </a:r>
          </a:p>
          <a:p>
            <a:pPr marL="171450" indent="-171450">
              <a:buFont typeface="Arial" panose="020B0604020202020204" pitchFamily="34" charset="0"/>
              <a:buChar char="•"/>
            </a:pPr>
            <a:r>
              <a:rPr lang="en-US" sz="1200" noProof="1">
                <a:solidFill>
                  <a:schemeClr val="bg1"/>
                </a:solidFill>
              </a:rPr>
              <a:t>Etc</a:t>
            </a:r>
          </a:p>
          <a:p>
            <a:pPr marL="514350" lvl="1" indent="-171450">
              <a:buFont typeface="Arial" panose="020B0604020202020204" pitchFamily="34" charset="0"/>
              <a:buChar char="•"/>
            </a:pPr>
            <a:endParaRPr lang="en-US" sz="1200" noProof="1">
              <a:solidFill>
                <a:schemeClr val="bg1"/>
              </a:solidFill>
            </a:endParaRPr>
          </a:p>
        </p:txBody>
      </p:sp>
      <p:sp>
        <p:nvSpPr>
          <p:cNvPr id="80" name="Retângulo 26">
            <a:extLst>
              <a:ext uri="{FF2B5EF4-FFF2-40B4-BE49-F238E27FC236}">
                <a16:creationId xmlns:a16="http://schemas.microsoft.com/office/drawing/2014/main" id="{548427E4-FAD5-0B4B-92BB-1E023615EA62}"/>
              </a:ext>
            </a:extLst>
          </p:cNvPr>
          <p:cNvSpPr/>
          <p:nvPr/>
        </p:nvSpPr>
        <p:spPr>
          <a:xfrm>
            <a:off x="134459" y="3660034"/>
            <a:ext cx="8872396" cy="5290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kern="0">
              <a:solidFill>
                <a:schemeClr val="bg1"/>
              </a:solidFill>
            </a:endParaRPr>
          </a:p>
        </p:txBody>
      </p:sp>
      <p:sp>
        <p:nvSpPr>
          <p:cNvPr id="81" name="Retângulo 26">
            <a:extLst>
              <a:ext uri="{FF2B5EF4-FFF2-40B4-BE49-F238E27FC236}">
                <a16:creationId xmlns:a16="http://schemas.microsoft.com/office/drawing/2014/main" id="{2ECF5514-8025-1142-AC5F-6AAF367EDC6C}"/>
              </a:ext>
            </a:extLst>
          </p:cNvPr>
          <p:cNvSpPr/>
          <p:nvPr/>
        </p:nvSpPr>
        <p:spPr>
          <a:xfrm>
            <a:off x="137974" y="4211122"/>
            <a:ext cx="8872396" cy="72834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kern="0">
              <a:solidFill>
                <a:schemeClr val="bg1"/>
              </a:solidFill>
            </a:endParaRPr>
          </a:p>
        </p:txBody>
      </p:sp>
      <p:sp>
        <p:nvSpPr>
          <p:cNvPr id="82" name="TextBox 81">
            <a:extLst>
              <a:ext uri="{FF2B5EF4-FFF2-40B4-BE49-F238E27FC236}">
                <a16:creationId xmlns:a16="http://schemas.microsoft.com/office/drawing/2014/main" id="{BFC0E555-830F-AD43-A081-8D044A3A4EA3}"/>
              </a:ext>
            </a:extLst>
          </p:cNvPr>
          <p:cNvSpPr txBox="1"/>
          <p:nvPr/>
        </p:nvSpPr>
        <p:spPr>
          <a:xfrm>
            <a:off x="137975" y="3644593"/>
            <a:ext cx="8868878" cy="253916"/>
          </a:xfrm>
          <a:prstGeom prst="rect">
            <a:avLst/>
          </a:prstGeom>
          <a:noFill/>
        </p:spPr>
        <p:txBody>
          <a:bodyPr wrap="square" rtlCol="0" anchor="t">
            <a:spAutoFit/>
          </a:bodyPr>
          <a:lstStyle/>
          <a:p>
            <a:r>
              <a:rPr lang="en-US" sz="1050" noProof="1">
                <a:solidFill>
                  <a:schemeClr val="bg1"/>
                </a:solidFill>
              </a:rPr>
              <a:t>Siguientes pasos. Hacer pruebas y </a:t>
            </a:r>
            <a:r>
              <a:rPr lang="en-US" sz="1050" noProof="1" smtClean="0">
                <a:solidFill>
                  <a:schemeClr val="bg1"/>
                </a:solidFill>
              </a:rPr>
              <a:t>revisar la funcionalidad </a:t>
            </a:r>
            <a:r>
              <a:rPr lang="en-US" sz="1050" noProof="1">
                <a:solidFill>
                  <a:schemeClr val="bg1"/>
                </a:solidFill>
              </a:rPr>
              <a:t>de las observaciones </a:t>
            </a:r>
            <a:r>
              <a:rPr lang="en-US" sz="1050" noProof="1" smtClean="0">
                <a:solidFill>
                  <a:schemeClr val="bg1"/>
                </a:solidFill>
              </a:rPr>
              <a:t>presentadas en los </a:t>
            </a:r>
            <a:r>
              <a:rPr lang="en-US" sz="1050" noProof="1">
                <a:solidFill>
                  <a:schemeClr val="bg1"/>
                </a:solidFill>
              </a:rPr>
              <a:t>r</a:t>
            </a:r>
            <a:r>
              <a:rPr lang="en-US" sz="1050" dirty="0" err="1">
                <a:solidFill>
                  <a:schemeClr val="bg1"/>
                </a:solidFill>
              </a:rPr>
              <a:t>equerimientos</a:t>
            </a:r>
            <a:r>
              <a:rPr lang="en-US" sz="1050" dirty="0">
                <a:solidFill>
                  <a:schemeClr val="bg1"/>
                </a:solidFill>
              </a:rPr>
              <a:t> </a:t>
            </a:r>
            <a:r>
              <a:rPr lang="en-US" sz="1050" dirty="0" err="1">
                <a:solidFill>
                  <a:schemeClr val="bg1"/>
                </a:solidFill>
              </a:rPr>
              <a:t>criticos</a:t>
            </a:r>
            <a:r>
              <a:rPr lang="en-US" sz="1050" dirty="0">
                <a:solidFill>
                  <a:schemeClr val="bg1"/>
                </a:solidFill>
              </a:rPr>
              <a:t>.</a:t>
            </a:r>
            <a:endParaRPr lang="en-US" sz="1050" noProof="1">
              <a:solidFill>
                <a:schemeClr val="bg1"/>
              </a:solidFill>
            </a:endParaRPr>
          </a:p>
        </p:txBody>
      </p:sp>
      <p:sp>
        <p:nvSpPr>
          <p:cNvPr id="83" name="TextBox 82">
            <a:extLst>
              <a:ext uri="{FF2B5EF4-FFF2-40B4-BE49-F238E27FC236}">
                <a16:creationId xmlns:a16="http://schemas.microsoft.com/office/drawing/2014/main" id="{5DC8D17C-9667-B54C-BC20-BD7884ED71FC}"/>
              </a:ext>
            </a:extLst>
          </p:cNvPr>
          <p:cNvSpPr txBox="1"/>
          <p:nvPr/>
        </p:nvSpPr>
        <p:spPr>
          <a:xfrm>
            <a:off x="196968" y="4183178"/>
            <a:ext cx="8612735" cy="738664"/>
          </a:xfrm>
          <a:prstGeom prst="rect">
            <a:avLst/>
          </a:prstGeom>
          <a:noFill/>
        </p:spPr>
        <p:txBody>
          <a:bodyPr wrap="square" rtlCol="0">
            <a:spAutoFit/>
          </a:bodyPr>
          <a:lstStyle/>
          <a:p>
            <a:pPr algn="just"/>
            <a:r>
              <a:rPr lang="en-US" sz="1050" noProof="1" smtClean="0">
                <a:solidFill>
                  <a:schemeClr val="bg1"/>
                </a:solidFill>
              </a:rPr>
              <a:t>Modificaciones criticas en </a:t>
            </a:r>
            <a:r>
              <a:rPr lang="en-US" sz="1050" noProof="1">
                <a:solidFill>
                  <a:schemeClr val="bg1"/>
                </a:solidFill>
              </a:rPr>
              <a:t>la herramienta.</a:t>
            </a:r>
            <a:r>
              <a:rPr lang="en-US" sz="1050" noProof="1"/>
              <a:t> </a:t>
            </a:r>
            <a:r>
              <a:rPr lang="es-MX" sz="1050" noProof="1">
                <a:solidFill>
                  <a:schemeClr val="bg1"/>
                </a:solidFill>
              </a:rPr>
              <a:t>Incluir el mail o soporte de aprobación de las diferentes áreas o archivo según sea el caso</a:t>
            </a:r>
            <a:r>
              <a:rPr lang="es-MX" sz="1050" noProof="1" smtClean="0">
                <a:solidFill>
                  <a:schemeClr val="bg1"/>
                </a:solidFill>
              </a:rPr>
              <a:t>. </a:t>
            </a:r>
            <a:r>
              <a:rPr lang="es-MX" sz="1050" noProof="1">
                <a:solidFill>
                  <a:schemeClr val="bg1"/>
                </a:solidFill>
              </a:rPr>
              <a:t>Incluir la persona responsable que genera la solicitud</a:t>
            </a:r>
            <a:r>
              <a:rPr lang="es-MX" sz="1050" noProof="1" smtClean="0">
                <a:solidFill>
                  <a:schemeClr val="bg1"/>
                </a:solidFill>
              </a:rPr>
              <a:t>. </a:t>
            </a:r>
            <a:r>
              <a:rPr lang="es-MX" sz="1050" noProof="1">
                <a:solidFill>
                  <a:schemeClr val="bg1"/>
                </a:solidFill>
              </a:rPr>
              <a:t>Incluir quien la aprobó antes de que nos llegara el flujo</a:t>
            </a:r>
            <a:r>
              <a:rPr lang="es-MX" sz="1050" noProof="1" smtClean="0">
                <a:solidFill>
                  <a:schemeClr val="bg1"/>
                </a:solidFill>
              </a:rPr>
              <a:t>. </a:t>
            </a:r>
            <a:r>
              <a:rPr lang="es-MX" sz="1050" noProof="1">
                <a:solidFill>
                  <a:schemeClr val="bg1"/>
                </a:solidFill>
              </a:rPr>
              <a:t>Incluir cifras control en cada flujo, Monto total por concepto y numero de casos</a:t>
            </a:r>
            <a:r>
              <a:rPr lang="es-MX" sz="1050" noProof="1" smtClean="0">
                <a:solidFill>
                  <a:schemeClr val="bg1"/>
                </a:solidFill>
              </a:rPr>
              <a:t>.</a:t>
            </a:r>
            <a:r>
              <a:rPr lang="es-MX" sz="1050" noProof="1">
                <a:solidFill>
                  <a:schemeClr val="bg1"/>
                </a:solidFill>
              </a:rPr>
              <a:t> Se solicita poder extraer un resumen en Excel de la solicitud con los datos, resumen montos totales y los bonos cargados. Incluir en los conceptos el % de Bono que se autoriza en caso de que aplique</a:t>
            </a:r>
            <a:r>
              <a:rPr lang="es-MX" sz="1050" noProof="1" smtClean="0">
                <a:solidFill>
                  <a:schemeClr val="bg1"/>
                </a:solidFill>
              </a:rPr>
              <a:t>.</a:t>
            </a:r>
            <a:endParaRPr lang="en-US" sz="1400" noProof="1">
              <a:solidFill>
                <a:schemeClr val="bg1"/>
              </a:solidFill>
            </a:endParaRPr>
          </a:p>
        </p:txBody>
      </p:sp>
      <p:sp>
        <p:nvSpPr>
          <p:cNvPr id="84" name="Rectangle 38">
            <a:extLst>
              <a:ext uri="{FF2B5EF4-FFF2-40B4-BE49-F238E27FC236}">
                <a16:creationId xmlns:a16="http://schemas.microsoft.com/office/drawing/2014/main" id="{5E34AB97-4665-CF4A-B83A-79EAE1B39AFA}"/>
              </a:ext>
            </a:extLst>
          </p:cNvPr>
          <p:cNvSpPr/>
          <p:nvPr/>
        </p:nvSpPr>
        <p:spPr>
          <a:xfrm>
            <a:off x="3567712" y="1483461"/>
            <a:ext cx="1319555" cy="600164"/>
          </a:xfrm>
          <a:prstGeom prst="rect">
            <a:avLst/>
          </a:prstGeom>
        </p:spPr>
        <p:txBody>
          <a:bodyPr wrap="square">
            <a:spAutoFit/>
          </a:bodyPr>
          <a:lstStyle/>
          <a:p>
            <a:pPr defTabSz="914309">
              <a:spcAft>
                <a:spcPts val="600"/>
              </a:spcAft>
            </a:pPr>
            <a:r>
              <a:rPr lang="en-US" sz="1400" b="1" kern="0" dirty="0">
                <a:solidFill>
                  <a:schemeClr val="bg1"/>
                </a:solidFill>
              </a:rPr>
              <a:t>CAPACITACIÓN</a:t>
            </a:r>
          </a:p>
          <a:p>
            <a:pPr defTabSz="914309">
              <a:spcAft>
                <a:spcPts val="600"/>
              </a:spcAft>
            </a:pPr>
            <a:r>
              <a:rPr lang="en-US" sz="1400" b="1" kern="0" dirty="0" err="1">
                <a:solidFill>
                  <a:schemeClr val="bg1"/>
                </a:solidFill>
              </a:rPr>
              <a:t>Avance</a:t>
            </a:r>
            <a:r>
              <a:rPr lang="en-US" sz="1400" b="1" kern="0" dirty="0">
                <a:solidFill>
                  <a:schemeClr val="bg1"/>
                </a:solidFill>
              </a:rPr>
              <a:t> 100%</a:t>
            </a:r>
            <a:endParaRPr lang="en-US" sz="2800" b="1" kern="0" dirty="0">
              <a:solidFill>
                <a:schemeClr val="bg1"/>
              </a:solidFill>
            </a:endParaRPr>
          </a:p>
        </p:txBody>
      </p:sp>
      <p:cxnSp>
        <p:nvCxnSpPr>
          <p:cNvPr id="85" name="Conector reto 31">
            <a:extLst>
              <a:ext uri="{FF2B5EF4-FFF2-40B4-BE49-F238E27FC236}">
                <a16:creationId xmlns:a16="http://schemas.microsoft.com/office/drawing/2014/main" id="{F47EDE27-23C6-F54F-BE17-504F93A4C9A2}"/>
              </a:ext>
            </a:extLst>
          </p:cNvPr>
          <p:cNvCxnSpPr/>
          <p:nvPr/>
        </p:nvCxnSpPr>
        <p:spPr>
          <a:xfrm>
            <a:off x="3635950" y="2075683"/>
            <a:ext cx="1055237" cy="0"/>
          </a:xfrm>
          <a:prstGeom prst="line">
            <a:avLst/>
          </a:prstGeom>
          <a:ln w="28575">
            <a:solidFill>
              <a:schemeClr val="bg1"/>
            </a:solidFill>
          </a:ln>
        </p:spPr>
        <p:style>
          <a:lnRef idx="1">
            <a:schemeClr val="accent4"/>
          </a:lnRef>
          <a:fillRef idx="0">
            <a:schemeClr val="accent4"/>
          </a:fillRef>
          <a:effectRef idx="0">
            <a:schemeClr val="accent4"/>
          </a:effectRef>
          <a:fontRef idx="minor">
            <a:schemeClr val="tx1"/>
          </a:fontRef>
        </p:style>
      </p:cxnSp>
      <p:sp>
        <p:nvSpPr>
          <p:cNvPr id="86" name="TextBox 49">
            <a:extLst>
              <a:ext uri="{FF2B5EF4-FFF2-40B4-BE49-F238E27FC236}">
                <a16:creationId xmlns:a16="http://schemas.microsoft.com/office/drawing/2014/main" id="{A4BF7AE0-019B-9F4F-AEE2-1718178612CE}"/>
              </a:ext>
            </a:extLst>
          </p:cNvPr>
          <p:cNvSpPr txBox="1"/>
          <p:nvPr/>
        </p:nvSpPr>
        <p:spPr>
          <a:xfrm>
            <a:off x="3553521" y="2167948"/>
            <a:ext cx="1774936" cy="830997"/>
          </a:xfrm>
          <a:prstGeom prst="rect">
            <a:avLst/>
          </a:prstGeom>
          <a:noFill/>
        </p:spPr>
        <p:txBody>
          <a:bodyPr wrap="square" rtlCol="0">
            <a:spAutoFit/>
          </a:bodyPr>
          <a:lstStyle/>
          <a:p>
            <a:r>
              <a:rPr lang="en-US" sz="1200" noProof="1">
                <a:solidFill>
                  <a:schemeClr val="bg1"/>
                </a:solidFill>
              </a:rPr>
              <a:t>Se capacito a el Personal:</a:t>
            </a:r>
          </a:p>
          <a:p>
            <a:pPr marL="171450" indent="-171450">
              <a:buFont typeface="Arial" panose="020B0604020202020204" pitchFamily="34" charset="0"/>
              <a:buChar char="•"/>
            </a:pPr>
            <a:r>
              <a:rPr lang="en-US" sz="1200" noProof="1">
                <a:solidFill>
                  <a:schemeClr val="bg1"/>
                </a:solidFill>
              </a:rPr>
              <a:t>Solicitantes. </a:t>
            </a:r>
          </a:p>
          <a:p>
            <a:pPr marL="171450" indent="-171450">
              <a:buFont typeface="Arial" panose="020B0604020202020204" pitchFamily="34" charset="0"/>
              <a:buChar char="•"/>
            </a:pPr>
            <a:r>
              <a:rPr lang="en-US" sz="1200" noProof="1">
                <a:solidFill>
                  <a:schemeClr val="bg1"/>
                </a:solidFill>
              </a:rPr>
              <a:t>Autorizantes. (N1)</a:t>
            </a:r>
          </a:p>
          <a:p>
            <a:pPr marL="171450" indent="-171450">
              <a:buFont typeface="Arial" panose="020B0604020202020204" pitchFamily="34" charset="0"/>
              <a:buChar char="•"/>
            </a:pPr>
            <a:r>
              <a:rPr lang="en-US" sz="1200" noProof="1">
                <a:solidFill>
                  <a:schemeClr val="bg1"/>
                </a:solidFill>
              </a:rPr>
              <a:t>Autorizantes. (N2)</a:t>
            </a:r>
          </a:p>
        </p:txBody>
      </p:sp>
      <p:sp>
        <p:nvSpPr>
          <p:cNvPr id="87" name="Rectangle 38">
            <a:extLst>
              <a:ext uri="{FF2B5EF4-FFF2-40B4-BE49-F238E27FC236}">
                <a16:creationId xmlns:a16="http://schemas.microsoft.com/office/drawing/2014/main" id="{C76490C4-CF9B-F946-B4CF-76E07F2186CE}"/>
              </a:ext>
            </a:extLst>
          </p:cNvPr>
          <p:cNvSpPr/>
          <p:nvPr/>
        </p:nvSpPr>
        <p:spPr>
          <a:xfrm>
            <a:off x="6597515" y="1483461"/>
            <a:ext cx="1319555" cy="892552"/>
          </a:xfrm>
          <a:prstGeom prst="rect">
            <a:avLst/>
          </a:prstGeom>
        </p:spPr>
        <p:txBody>
          <a:bodyPr wrap="square">
            <a:spAutoFit/>
          </a:bodyPr>
          <a:lstStyle/>
          <a:p>
            <a:pPr defTabSz="914309">
              <a:spcAft>
                <a:spcPts val="600"/>
              </a:spcAft>
            </a:pPr>
            <a:r>
              <a:rPr lang="en-US" sz="1400" b="1" kern="0" dirty="0">
                <a:solidFill>
                  <a:schemeClr val="bg1"/>
                </a:solidFill>
              </a:rPr>
              <a:t>HERRAMIENTA</a:t>
            </a:r>
          </a:p>
          <a:p>
            <a:pPr defTabSz="914309">
              <a:spcAft>
                <a:spcPts val="600"/>
              </a:spcAft>
            </a:pPr>
            <a:r>
              <a:rPr lang="en-US" sz="1400" b="1" kern="0" dirty="0" err="1">
                <a:solidFill>
                  <a:schemeClr val="bg1"/>
                </a:solidFill>
              </a:rPr>
              <a:t>Avance</a:t>
            </a:r>
            <a:r>
              <a:rPr lang="en-US" sz="1400" b="1" kern="0" dirty="0">
                <a:solidFill>
                  <a:schemeClr val="bg1"/>
                </a:solidFill>
              </a:rPr>
              <a:t> </a:t>
            </a:r>
            <a:r>
              <a:rPr lang="en-US" sz="1400" b="1" kern="0" dirty="0" smtClean="0">
                <a:solidFill>
                  <a:schemeClr val="bg1"/>
                </a:solidFill>
              </a:rPr>
              <a:t>80</a:t>
            </a:r>
            <a:r>
              <a:rPr lang="en-US" sz="1400" b="1" kern="0" dirty="0">
                <a:solidFill>
                  <a:schemeClr val="bg1"/>
                </a:solidFill>
              </a:rPr>
              <a:t>%</a:t>
            </a:r>
          </a:p>
          <a:p>
            <a:pPr defTabSz="914309">
              <a:spcAft>
                <a:spcPts val="600"/>
              </a:spcAft>
            </a:pPr>
            <a:endParaRPr lang="en-US" sz="1400" b="1" kern="0" dirty="0">
              <a:solidFill>
                <a:schemeClr val="bg1"/>
              </a:solidFill>
            </a:endParaRPr>
          </a:p>
        </p:txBody>
      </p:sp>
      <p:cxnSp>
        <p:nvCxnSpPr>
          <p:cNvPr id="88" name="Conector reto 31">
            <a:extLst>
              <a:ext uri="{FF2B5EF4-FFF2-40B4-BE49-F238E27FC236}">
                <a16:creationId xmlns:a16="http://schemas.microsoft.com/office/drawing/2014/main" id="{CFD060A0-0CEA-6449-B1E0-7A5C4708CA17}"/>
              </a:ext>
            </a:extLst>
          </p:cNvPr>
          <p:cNvCxnSpPr/>
          <p:nvPr/>
        </p:nvCxnSpPr>
        <p:spPr>
          <a:xfrm>
            <a:off x="6665753" y="2075683"/>
            <a:ext cx="1055237" cy="0"/>
          </a:xfrm>
          <a:prstGeom prst="line">
            <a:avLst/>
          </a:prstGeom>
          <a:ln w="28575">
            <a:solidFill>
              <a:schemeClr val="bg1"/>
            </a:solidFill>
          </a:ln>
        </p:spPr>
        <p:style>
          <a:lnRef idx="1">
            <a:schemeClr val="accent4"/>
          </a:lnRef>
          <a:fillRef idx="0">
            <a:schemeClr val="accent4"/>
          </a:fillRef>
          <a:effectRef idx="0">
            <a:schemeClr val="accent4"/>
          </a:effectRef>
          <a:fontRef idx="minor">
            <a:schemeClr val="tx1"/>
          </a:fontRef>
        </p:style>
      </p:cxnSp>
      <p:sp>
        <p:nvSpPr>
          <p:cNvPr id="21" name="TextBox 49">
            <a:extLst>
              <a:ext uri="{FF2B5EF4-FFF2-40B4-BE49-F238E27FC236}">
                <a16:creationId xmlns:a16="http://schemas.microsoft.com/office/drawing/2014/main" id="{D34EC6CC-FA57-6E46-B1B6-8EEBCF25CCB2}"/>
              </a:ext>
            </a:extLst>
          </p:cNvPr>
          <p:cNvSpPr txBox="1"/>
          <p:nvPr/>
        </p:nvSpPr>
        <p:spPr>
          <a:xfrm>
            <a:off x="6454975" y="2182358"/>
            <a:ext cx="2167387" cy="1384995"/>
          </a:xfrm>
          <a:prstGeom prst="rect">
            <a:avLst/>
          </a:prstGeom>
          <a:noFill/>
        </p:spPr>
        <p:txBody>
          <a:bodyPr wrap="square" rtlCol="0">
            <a:spAutoFit/>
          </a:bodyPr>
          <a:lstStyle/>
          <a:p>
            <a:pPr marL="171450" indent="-171450">
              <a:buFont typeface="Arial" panose="020B0604020202020204" pitchFamily="34" charset="0"/>
              <a:buChar char="•"/>
            </a:pPr>
            <a:r>
              <a:rPr lang="en-US" sz="1200" noProof="1">
                <a:solidFill>
                  <a:schemeClr val="bg1"/>
                </a:solidFill>
              </a:rPr>
              <a:t>Creación Archivo SFTP.</a:t>
            </a:r>
          </a:p>
          <a:p>
            <a:pPr marL="171450" indent="-171450">
              <a:buFont typeface="Arial" panose="020B0604020202020204" pitchFamily="34" charset="0"/>
              <a:buChar char="•"/>
            </a:pPr>
            <a:r>
              <a:rPr lang="es-ES" sz="1200" noProof="1">
                <a:solidFill>
                  <a:schemeClr val="bg1"/>
                </a:solidFill>
              </a:rPr>
              <a:t>Crear una interfase para que el rol responsable envie el archivo SFTP hacia la carpeta People Soft.</a:t>
            </a:r>
          </a:p>
          <a:p>
            <a:endParaRPr lang="es-ES" sz="1200" noProof="1">
              <a:solidFill>
                <a:schemeClr val="bg1"/>
              </a:solidFill>
            </a:endParaRPr>
          </a:p>
          <a:p>
            <a:endParaRPr lang="en-US" sz="1200" noProof="1">
              <a:solidFill>
                <a:schemeClr val="bg1"/>
              </a:solidFill>
            </a:endParaRPr>
          </a:p>
        </p:txBody>
      </p:sp>
    </p:spTree>
    <p:extLst>
      <p:ext uri="{BB962C8B-B14F-4D97-AF65-F5344CB8AC3E}">
        <p14:creationId xmlns:p14="http://schemas.microsoft.com/office/powerpoint/2010/main" val="1234729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BE8A7D-36E4-D949-8E09-AECF806A245E}"/>
              </a:ext>
            </a:extLst>
          </p:cNvPr>
          <p:cNvSpPr>
            <a:spLocks noGrp="1"/>
          </p:cNvSpPr>
          <p:nvPr>
            <p:ph type="sldNum" sz="quarter" idx="12"/>
          </p:nvPr>
        </p:nvSpPr>
        <p:spPr/>
        <p:txBody>
          <a:bodyPr/>
          <a:lstStyle/>
          <a:p>
            <a:fld id="{77984534-C4A0-1744-A0AE-D418451B474A}" type="slidenum">
              <a:rPr lang="en-US" smtClean="0"/>
              <a:t>6</a:t>
            </a:fld>
            <a:endParaRPr lang="en-US" dirty="0"/>
          </a:p>
        </p:txBody>
      </p:sp>
      <p:sp>
        <p:nvSpPr>
          <p:cNvPr id="3" name="Title 2">
            <a:extLst>
              <a:ext uri="{FF2B5EF4-FFF2-40B4-BE49-F238E27FC236}">
                <a16:creationId xmlns:a16="http://schemas.microsoft.com/office/drawing/2014/main" id="{E3045151-3D32-E84F-BEE7-CA31D41F4340}"/>
              </a:ext>
            </a:extLst>
          </p:cNvPr>
          <p:cNvSpPr>
            <a:spLocks noGrp="1"/>
          </p:cNvSpPr>
          <p:nvPr>
            <p:ph type="title"/>
          </p:nvPr>
        </p:nvSpPr>
        <p:spPr/>
        <p:txBody>
          <a:bodyPr>
            <a:normAutofit fontScale="90000"/>
          </a:bodyPr>
          <a:lstStyle/>
          <a:p>
            <a:r>
              <a:rPr lang="en-US" dirty="0" err="1"/>
              <a:t>Nómina</a:t>
            </a:r>
            <a:r>
              <a:rPr lang="en-US" dirty="0"/>
              <a:t> Manual</a:t>
            </a:r>
          </a:p>
        </p:txBody>
      </p:sp>
      <p:sp>
        <p:nvSpPr>
          <p:cNvPr id="4" name="Text Placeholder 3">
            <a:extLst>
              <a:ext uri="{FF2B5EF4-FFF2-40B4-BE49-F238E27FC236}">
                <a16:creationId xmlns:a16="http://schemas.microsoft.com/office/drawing/2014/main" id="{1FA2A41E-46B0-8A49-8269-929EE85A79C5}"/>
              </a:ext>
            </a:extLst>
          </p:cNvPr>
          <p:cNvSpPr>
            <a:spLocks noGrp="1"/>
          </p:cNvSpPr>
          <p:nvPr>
            <p:ph type="body" idx="1"/>
          </p:nvPr>
        </p:nvSpPr>
        <p:spPr/>
        <p:txBody>
          <a:bodyPr/>
          <a:lstStyle/>
          <a:p>
            <a:r>
              <a:rPr lang="es-MX" dirty="0"/>
              <a:t>HTG MTY | </a:t>
            </a:r>
            <a:r>
              <a:rPr lang="en-US" dirty="0" err="1"/>
              <a:t>Avance</a:t>
            </a:r>
            <a:r>
              <a:rPr lang="en-US" dirty="0"/>
              <a:t>, </a:t>
            </a:r>
            <a:r>
              <a:rPr lang="en-US" dirty="0" err="1"/>
              <a:t>siguientes</a:t>
            </a:r>
            <a:r>
              <a:rPr lang="en-US" dirty="0"/>
              <a:t> </a:t>
            </a:r>
            <a:r>
              <a:rPr lang="en-US" dirty="0" err="1"/>
              <a:t>pasos</a:t>
            </a:r>
            <a:r>
              <a:rPr lang="en-US" dirty="0"/>
              <a:t> y </a:t>
            </a:r>
            <a:r>
              <a:rPr lang="en-US" dirty="0" err="1"/>
              <a:t>Pedidos</a:t>
            </a:r>
            <a:r>
              <a:rPr lang="en-US" dirty="0"/>
              <a:t>. </a:t>
            </a:r>
          </a:p>
        </p:txBody>
      </p:sp>
      <p:sp>
        <p:nvSpPr>
          <p:cNvPr id="68" name="Retângulo 26">
            <a:extLst>
              <a:ext uri="{FF2B5EF4-FFF2-40B4-BE49-F238E27FC236}">
                <a16:creationId xmlns:a16="http://schemas.microsoft.com/office/drawing/2014/main" id="{D8999197-599D-5342-A7E7-8A0D8B46A221}"/>
              </a:ext>
            </a:extLst>
          </p:cNvPr>
          <p:cNvSpPr/>
          <p:nvPr/>
        </p:nvSpPr>
        <p:spPr>
          <a:xfrm>
            <a:off x="3102472" y="1367049"/>
            <a:ext cx="2936367" cy="2270957"/>
          </a:xfrm>
          <a:prstGeom prst="rect">
            <a:avLst/>
          </a:prstGeom>
          <a:gradFill>
            <a:gsLst>
              <a:gs pos="0">
                <a:srgbClr val="7030A0"/>
              </a:gs>
              <a:gs pos="100000">
                <a:srgbClr val="F82B7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kern="0">
              <a:solidFill>
                <a:schemeClr val="bg1"/>
              </a:solidFill>
            </a:endParaRPr>
          </a:p>
        </p:txBody>
      </p:sp>
      <p:sp>
        <p:nvSpPr>
          <p:cNvPr id="69" name="Retângulo 26">
            <a:extLst>
              <a:ext uri="{FF2B5EF4-FFF2-40B4-BE49-F238E27FC236}">
                <a16:creationId xmlns:a16="http://schemas.microsoft.com/office/drawing/2014/main" id="{67C7DD0D-5CC9-FB49-8AA6-7C6645097B47}"/>
              </a:ext>
            </a:extLst>
          </p:cNvPr>
          <p:cNvSpPr/>
          <p:nvPr/>
        </p:nvSpPr>
        <p:spPr>
          <a:xfrm>
            <a:off x="6070486" y="1367049"/>
            <a:ext cx="2936367" cy="2270957"/>
          </a:xfrm>
          <a:prstGeom prst="rect">
            <a:avLst/>
          </a:prstGeom>
          <a:gradFill>
            <a:gsLst>
              <a:gs pos="0">
                <a:srgbClr val="7030A0"/>
              </a:gs>
              <a:gs pos="100000">
                <a:srgbClr val="F82B7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kern="0">
              <a:solidFill>
                <a:schemeClr val="bg1"/>
              </a:solidFill>
            </a:endParaRPr>
          </a:p>
        </p:txBody>
      </p:sp>
      <p:sp>
        <p:nvSpPr>
          <p:cNvPr id="70" name="Retângulo 26">
            <a:extLst>
              <a:ext uri="{FF2B5EF4-FFF2-40B4-BE49-F238E27FC236}">
                <a16:creationId xmlns:a16="http://schemas.microsoft.com/office/drawing/2014/main" id="{C038D255-1F09-4849-8B0C-F513388D5FDF}"/>
              </a:ext>
            </a:extLst>
          </p:cNvPr>
          <p:cNvSpPr/>
          <p:nvPr/>
        </p:nvSpPr>
        <p:spPr>
          <a:xfrm>
            <a:off x="134458" y="1367049"/>
            <a:ext cx="2936367" cy="2270957"/>
          </a:xfrm>
          <a:prstGeom prst="rect">
            <a:avLst/>
          </a:prstGeom>
          <a:gradFill>
            <a:gsLst>
              <a:gs pos="0">
                <a:srgbClr val="7030A0"/>
              </a:gs>
              <a:gs pos="100000">
                <a:srgbClr val="F82B7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kern="0">
              <a:solidFill>
                <a:schemeClr val="bg1"/>
              </a:solidFill>
            </a:endParaRPr>
          </a:p>
        </p:txBody>
      </p:sp>
      <p:sp>
        <p:nvSpPr>
          <p:cNvPr id="71" name="Rectangle 38">
            <a:extLst>
              <a:ext uri="{FF2B5EF4-FFF2-40B4-BE49-F238E27FC236}">
                <a16:creationId xmlns:a16="http://schemas.microsoft.com/office/drawing/2014/main" id="{4D0EEE97-2579-1E41-AEE4-129BBE940594}"/>
              </a:ext>
            </a:extLst>
          </p:cNvPr>
          <p:cNvSpPr/>
          <p:nvPr/>
        </p:nvSpPr>
        <p:spPr>
          <a:xfrm>
            <a:off x="628893" y="1483461"/>
            <a:ext cx="1319555" cy="600164"/>
          </a:xfrm>
          <a:prstGeom prst="rect">
            <a:avLst/>
          </a:prstGeom>
        </p:spPr>
        <p:txBody>
          <a:bodyPr wrap="square">
            <a:spAutoFit/>
          </a:bodyPr>
          <a:lstStyle/>
          <a:p>
            <a:pPr defTabSz="914309">
              <a:spcAft>
                <a:spcPts val="600"/>
              </a:spcAft>
            </a:pPr>
            <a:r>
              <a:rPr lang="en-US" sz="1400" b="1" kern="0" dirty="0">
                <a:solidFill>
                  <a:schemeClr val="bg1"/>
                </a:solidFill>
              </a:rPr>
              <a:t>INCIDENCIAS</a:t>
            </a:r>
          </a:p>
          <a:p>
            <a:pPr defTabSz="914309">
              <a:spcAft>
                <a:spcPts val="600"/>
              </a:spcAft>
            </a:pPr>
            <a:r>
              <a:rPr lang="en-US" sz="1400" b="1" kern="0" dirty="0" err="1">
                <a:solidFill>
                  <a:schemeClr val="bg1"/>
                </a:solidFill>
              </a:rPr>
              <a:t>Avance</a:t>
            </a:r>
            <a:r>
              <a:rPr lang="en-US" sz="1400" b="1" kern="0" dirty="0">
                <a:solidFill>
                  <a:schemeClr val="bg1"/>
                </a:solidFill>
              </a:rPr>
              <a:t> 50% </a:t>
            </a:r>
            <a:endParaRPr lang="en-US" sz="2800" b="1" kern="0" dirty="0">
              <a:solidFill>
                <a:schemeClr val="bg1"/>
              </a:solidFill>
            </a:endParaRPr>
          </a:p>
        </p:txBody>
      </p:sp>
      <p:cxnSp>
        <p:nvCxnSpPr>
          <p:cNvPr id="74" name="Conector reto 31">
            <a:extLst>
              <a:ext uri="{FF2B5EF4-FFF2-40B4-BE49-F238E27FC236}">
                <a16:creationId xmlns:a16="http://schemas.microsoft.com/office/drawing/2014/main" id="{4FEC20A0-5D42-9F45-8528-14F102E3A218}"/>
              </a:ext>
            </a:extLst>
          </p:cNvPr>
          <p:cNvCxnSpPr/>
          <p:nvPr/>
        </p:nvCxnSpPr>
        <p:spPr>
          <a:xfrm>
            <a:off x="697131" y="2075683"/>
            <a:ext cx="1055237" cy="0"/>
          </a:xfrm>
          <a:prstGeom prst="line">
            <a:avLst/>
          </a:prstGeom>
          <a:ln w="28575">
            <a:solidFill>
              <a:schemeClr val="bg1"/>
            </a:solidFill>
          </a:ln>
        </p:spPr>
        <p:style>
          <a:lnRef idx="1">
            <a:schemeClr val="accent4"/>
          </a:lnRef>
          <a:fillRef idx="0">
            <a:schemeClr val="accent4"/>
          </a:fillRef>
          <a:effectRef idx="0">
            <a:schemeClr val="accent4"/>
          </a:effectRef>
          <a:fontRef idx="minor">
            <a:schemeClr val="tx1"/>
          </a:fontRef>
        </p:style>
      </p:cxnSp>
      <p:sp>
        <p:nvSpPr>
          <p:cNvPr id="77" name="TextBox 49">
            <a:extLst>
              <a:ext uri="{FF2B5EF4-FFF2-40B4-BE49-F238E27FC236}">
                <a16:creationId xmlns:a16="http://schemas.microsoft.com/office/drawing/2014/main" id="{3B247200-2073-394C-AD99-0AED8E154E30}"/>
              </a:ext>
            </a:extLst>
          </p:cNvPr>
          <p:cNvSpPr txBox="1"/>
          <p:nvPr/>
        </p:nvSpPr>
        <p:spPr>
          <a:xfrm>
            <a:off x="573739" y="2108067"/>
            <a:ext cx="1889999" cy="1200329"/>
          </a:xfrm>
          <a:prstGeom prst="rect">
            <a:avLst/>
          </a:prstGeom>
          <a:noFill/>
        </p:spPr>
        <p:txBody>
          <a:bodyPr wrap="square" rtlCol="0">
            <a:spAutoFit/>
          </a:bodyPr>
          <a:lstStyle/>
          <a:p>
            <a:pPr marL="171450" indent="-171450">
              <a:buFont typeface="Arial" panose="020B0604020202020204" pitchFamily="34" charset="0"/>
              <a:buChar char="•"/>
            </a:pPr>
            <a:r>
              <a:rPr lang="en-US" sz="1200" noProof="1">
                <a:solidFill>
                  <a:schemeClr val="bg1"/>
                </a:solidFill>
              </a:rPr>
              <a:t>Viáticos</a:t>
            </a:r>
          </a:p>
          <a:p>
            <a:pPr marL="171450" indent="-171450">
              <a:buFont typeface="Arial" panose="020B0604020202020204" pitchFamily="34" charset="0"/>
              <a:buChar char="•"/>
            </a:pPr>
            <a:r>
              <a:rPr lang="en-US" sz="1200" noProof="1">
                <a:solidFill>
                  <a:schemeClr val="bg1"/>
                </a:solidFill>
              </a:rPr>
              <a:t>Dctos Gastos Viaje</a:t>
            </a:r>
          </a:p>
          <a:p>
            <a:pPr marL="171450" indent="-171450">
              <a:buFont typeface="Arial" panose="020B0604020202020204" pitchFamily="34" charset="0"/>
              <a:buChar char="•"/>
            </a:pPr>
            <a:r>
              <a:rPr lang="en-US" sz="1200" noProof="1">
                <a:solidFill>
                  <a:schemeClr val="bg1"/>
                </a:solidFill>
              </a:rPr>
              <a:t>Bono C y Cliente</a:t>
            </a:r>
          </a:p>
          <a:p>
            <a:pPr marL="171450" indent="-171450">
              <a:buFont typeface="Arial" panose="020B0604020202020204" pitchFamily="34" charset="0"/>
              <a:buChar char="•"/>
            </a:pPr>
            <a:r>
              <a:rPr lang="en-US" sz="1200" noProof="1">
                <a:solidFill>
                  <a:schemeClr val="bg1"/>
                </a:solidFill>
              </a:rPr>
              <a:t>Comedor</a:t>
            </a:r>
          </a:p>
          <a:p>
            <a:pPr marL="171450" indent="-171450">
              <a:buFont typeface="Arial" panose="020B0604020202020204" pitchFamily="34" charset="0"/>
              <a:buChar char="•"/>
            </a:pPr>
            <a:endParaRPr lang="en-US" sz="1200" noProof="1">
              <a:solidFill>
                <a:schemeClr val="bg1"/>
              </a:solidFill>
            </a:endParaRPr>
          </a:p>
          <a:p>
            <a:pPr marL="514350" lvl="1" indent="-171450">
              <a:buFont typeface="Arial" panose="020B0604020202020204" pitchFamily="34" charset="0"/>
              <a:buChar char="•"/>
            </a:pPr>
            <a:endParaRPr lang="en-US" sz="1200" noProof="1">
              <a:solidFill>
                <a:schemeClr val="bg1"/>
              </a:solidFill>
            </a:endParaRPr>
          </a:p>
        </p:txBody>
      </p:sp>
      <p:sp>
        <p:nvSpPr>
          <p:cNvPr id="80" name="Retângulo 26">
            <a:extLst>
              <a:ext uri="{FF2B5EF4-FFF2-40B4-BE49-F238E27FC236}">
                <a16:creationId xmlns:a16="http://schemas.microsoft.com/office/drawing/2014/main" id="{548427E4-FAD5-0B4B-92BB-1E023615EA62}"/>
              </a:ext>
            </a:extLst>
          </p:cNvPr>
          <p:cNvSpPr/>
          <p:nvPr/>
        </p:nvSpPr>
        <p:spPr>
          <a:xfrm>
            <a:off x="134459" y="3660034"/>
            <a:ext cx="8872396" cy="5290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kern="0">
              <a:solidFill>
                <a:schemeClr val="bg1"/>
              </a:solidFill>
            </a:endParaRPr>
          </a:p>
        </p:txBody>
      </p:sp>
      <p:sp>
        <p:nvSpPr>
          <p:cNvPr id="81" name="Retângulo 26">
            <a:extLst>
              <a:ext uri="{FF2B5EF4-FFF2-40B4-BE49-F238E27FC236}">
                <a16:creationId xmlns:a16="http://schemas.microsoft.com/office/drawing/2014/main" id="{2ECF5514-8025-1142-AC5F-6AAF367EDC6C}"/>
              </a:ext>
            </a:extLst>
          </p:cNvPr>
          <p:cNvSpPr/>
          <p:nvPr/>
        </p:nvSpPr>
        <p:spPr>
          <a:xfrm>
            <a:off x="137974" y="4211122"/>
            <a:ext cx="8872396" cy="82687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noProof="1">
                <a:solidFill>
                  <a:schemeClr val="bg1"/>
                </a:solidFill>
              </a:rPr>
              <a:t>Modificaciones criticas en la herramienta.</a:t>
            </a:r>
            <a:r>
              <a:rPr lang="en-US" sz="1050" noProof="1"/>
              <a:t> </a:t>
            </a:r>
            <a:r>
              <a:rPr lang="es-MX" sz="1050" noProof="1">
                <a:solidFill>
                  <a:schemeClr val="bg1"/>
                </a:solidFill>
              </a:rPr>
              <a:t>Incluir el mail o soporte de aprobación de las diferentes áreas o archivo según sea el caso. Incluir la persona responsable que genera la solicitud. Incluir quien la aprobó antes de que nos llegara el flujo. Incluir cifras control en cada flujo, Monto total por concepto y numero de casos. Se solicita poder extraer un resumen en Excel de la solicitud con los datos, resumen montos totales y los bonos cargados. Incluir en los conceptos el % de Bono que se autoriza en caso de que aplique.</a:t>
            </a:r>
            <a:endParaRPr lang="en-US" sz="1050" noProof="1">
              <a:solidFill>
                <a:schemeClr val="bg1"/>
              </a:solidFill>
            </a:endParaRPr>
          </a:p>
        </p:txBody>
      </p:sp>
      <p:sp>
        <p:nvSpPr>
          <p:cNvPr id="82" name="TextBox 81">
            <a:extLst>
              <a:ext uri="{FF2B5EF4-FFF2-40B4-BE49-F238E27FC236}">
                <a16:creationId xmlns:a16="http://schemas.microsoft.com/office/drawing/2014/main" id="{BFC0E555-830F-AD43-A081-8D044A3A4EA3}"/>
              </a:ext>
            </a:extLst>
          </p:cNvPr>
          <p:cNvSpPr txBox="1"/>
          <p:nvPr/>
        </p:nvSpPr>
        <p:spPr>
          <a:xfrm>
            <a:off x="137975" y="3644593"/>
            <a:ext cx="8868878" cy="253916"/>
          </a:xfrm>
          <a:prstGeom prst="rect">
            <a:avLst/>
          </a:prstGeom>
          <a:noFill/>
        </p:spPr>
        <p:txBody>
          <a:bodyPr wrap="square" rtlCol="0" anchor="t">
            <a:spAutoFit/>
          </a:bodyPr>
          <a:lstStyle/>
          <a:p>
            <a:r>
              <a:rPr lang="en-US" sz="1050" noProof="1">
                <a:solidFill>
                  <a:schemeClr val="bg1"/>
                </a:solidFill>
              </a:rPr>
              <a:t>Siguientes pasos. Hacer pruebas y revisar la funcionalidad de las observaciones presentadas en los r</a:t>
            </a:r>
            <a:r>
              <a:rPr lang="en-US" sz="1050" dirty="0" err="1">
                <a:solidFill>
                  <a:schemeClr val="bg1"/>
                </a:solidFill>
              </a:rPr>
              <a:t>equerimientos</a:t>
            </a:r>
            <a:r>
              <a:rPr lang="en-US" sz="1050" dirty="0">
                <a:solidFill>
                  <a:schemeClr val="bg1"/>
                </a:solidFill>
              </a:rPr>
              <a:t> </a:t>
            </a:r>
            <a:r>
              <a:rPr lang="en-US" sz="1050" dirty="0" err="1">
                <a:solidFill>
                  <a:schemeClr val="bg1"/>
                </a:solidFill>
              </a:rPr>
              <a:t>criticos</a:t>
            </a:r>
            <a:r>
              <a:rPr lang="en-US" sz="1050" dirty="0">
                <a:solidFill>
                  <a:schemeClr val="bg1"/>
                </a:solidFill>
              </a:rPr>
              <a:t>.</a:t>
            </a:r>
            <a:endParaRPr lang="en-US" sz="1050" noProof="1">
              <a:solidFill>
                <a:schemeClr val="bg1"/>
              </a:solidFill>
            </a:endParaRPr>
          </a:p>
        </p:txBody>
      </p:sp>
      <p:sp>
        <p:nvSpPr>
          <p:cNvPr id="84" name="Rectangle 38">
            <a:extLst>
              <a:ext uri="{FF2B5EF4-FFF2-40B4-BE49-F238E27FC236}">
                <a16:creationId xmlns:a16="http://schemas.microsoft.com/office/drawing/2014/main" id="{5E34AB97-4665-CF4A-B83A-79EAE1B39AFA}"/>
              </a:ext>
            </a:extLst>
          </p:cNvPr>
          <p:cNvSpPr/>
          <p:nvPr/>
        </p:nvSpPr>
        <p:spPr>
          <a:xfrm>
            <a:off x="3567712" y="1483461"/>
            <a:ext cx="1319555" cy="600164"/>
          </a:xfrm>
          <a:prstGeom prst="rect">
            <a:avLst/>
          </a:prstGeom>
        </p:spPr>
        <p:txBody>
          <a:bodyPr wrap="square">
            <a:spAutoFit/>
          </a:bodyPr>
          <a:lstStyle/>
          <a:p>
            <a:pPr defTabSz="914309">
              <a:spcAft>
                <a:spcPts val="600"/>
              </a:spcAft>
            </a:pPr>
            <a:r>
              <a:rPr lang="en-US" sz="1400" b="1" kern="0" dirty="0">
                <a:solidFill>
                  <a:schemeClr val="bg1"/>
                </a:solidFill>
              </a:rPr>
              <a:t>CAPACITACIÓN</a:t>
            </a:r>
          </a:p>
          <a:p>
            <a:pPr defTabSz="914309">
              <a:spcAft>
                <a:spcPts val="600"/>
              </a:spcAft>
            </a:pPr>
            <a:r>
              <a:rPr lang="en-US" sz="1400" b="1" kern="0" dirty="0" err="1">
                <a:solidFill>
                  <a:schemeClr val="bg1"/>
                </a:solidFill>
              </a:rPr>
              <a:t>Avance</a:t>
            </a:r>
            <a:r>
              <a:rPr lang="en-US" sz="1400" b="1" kern="0" dirty="0">
                <a:solidFill>
                  <a:schemeClr val="bg1"/>
                </a:solidFill>
              </a:rPr>
              <a:t> 50%</a:t>
            </a:r>
            <a:endParaRPr lang="en-US" sz="2800" b="1" kern="0" dirty="0">
              <a:solidFill>
                <a:schemeClr val="bg1"/>
              </a:solidFill>
            </a:endParaRPr>
          </a:p>
        </p:txBody>
      </p:sp>
      <p:cxnSp>
        <p:nvCxnSpPr>
          <p:cNvPr id="85" name="Conector reto 31">
            <a:extLst>
              <a:ext uri="{FF2B5EF4-FFF2-40B4-BE49-F238E27FC236}">
                <a16:creationId xmlns:a16="http://schemas.microsoft.com/office/drawing/2014/main" id="{F47EDE27-23C6-F54F-BE17-504F93A4C9A2}"/>
              </a:ext>
            </a:extLst>
          </p:cNvPr>
          <p:cNvCxnSpPr/>
          <p:nvPr/>
        </p:nvCxnSpPr>
        <p:spPr>
          <a:xfrm>
            <a:off x="3635950" y="2075683"/>
            <a:ext cx="1055237" cy="0"/>
          </a:xfrm>
          <a:prstGeom prst="line">
            <a:avLst/>
          </a:prstGeom>
          <a:ln w="28575">
            <a:solidFill>
              <a:schemeClr val="bg1"/>
            </a:solidFill>
          </a:ln>
        </p:spPr>
        <p:style>
          <a:lnRef idx="1">
            <a:schemeClr val="accent4"/>
          </a:lnRef>
          <a:fillRef idx="0">
            <a:schemeClr val="accent4"/>
          </a:fillRef>
          <a:effectRef idx="0">
            <a:schemeClr val="accent4"/>
          </a:effectRef>
          <a:fontRef idx="minor">
            <a:schemeClr val="tx1"/>
          </a:fontRef>
        </p:style>
      </p:cxnSp>
      <p:sp>
        <p:nvSpPr>
          <p:cNvPr id="86" name="TextBox 49">
            <a:extLst>
              <a:ext uri="{FF2B5EF4-FFF2-40B4-BE49-F238E27FC236}">
                <a16:creationId xmlns:a16="http://schemas.microsoft.com/office/drawing/2014/main" id="{A4BF7AE0-019B-9F4F-AEE2-1718178612CE}"/>
              </a:ext>
            </a:extLst>
          </p:cNvPr>
          <p:cNvSpPr txBox="1"/>
          <p:nvPr/>
        </p:nvSpPr>
        <p:spPr>
          <a:xfrm>
            <a:off x="3553521" y="2167948"/>
            <a:ext cx="1774936" cy="830997"/>
          </a:xfrm>
          <a:prstGeom prst="rect">
            <a:avLst/>
          </a:prstGeom>
          <a:noFill/>
        </p:spPr>
        <p:txBody>
          <a:bodyPr wrap="square" rtlCol="0">
            <a:spAutoFit/>
          </a:bodyPr>
          <a:lstStyle/>
          <a:p>
            <a:r>
              <a:rPr lang="en-US" sz="1200" noProof="1">
                <a:solidFill>
                  <a:schemeClr val="bg1"/>
                </a:solidFill>
              </a:rPr>
              <a:t>Se capacito a el Personal:</a:t>
            </a:r>
          </a:p>
          <a:p>
            <a:pPr marL="171450" indent="-171450">
              <a:buFont typeface="Arial" panose="020B0604020202020204" pitchFamily="34" charset="0"/>
              <a:buChar char="•"/>
            </a:pPr>
            <a:r>
              <a:rPr lang="en-US" sz="1200" noProof="1">
                <a:solidFill>
                  <a:schemeClr val="bg1"/>
                </a:solidFill>
              </a:rPr>
              <a:t>Solicitantes. </a:t>
            </a:r>
          </a:p>
          <a:p>
            <a:pPr marL="171450" indent="-171450">
              <a:buFont typeface="Arial" panose="020B0604020202020204" pitchFamily="34" charset="0"/>
              <a:buChar char="•"/>
            </a:pPr>
            <a:r>
              <a:rPr lang="en-US" sz="1200" noProof="1">
                <a:solidFill>
                  <a:schemeClr val="bg1"/>
                </a:solidFill>
              </a:rPr>
              <a:t>Autorizantes. (N1)</a:t>
            </a:r>
          </a:p>
          <a:p>
            <a:pPr marL="171450" indent="-171450">
              <a:buFont typeface="Arial" panose="020B0604020202020204" pitchFamily="34" charset="0"/>
              <a:buChar char="•"/>
            </a:pPr>
            <a:r>
              <a:rPr lang="en-US" sz="1200" noProof="1">
                <a:solidFill>
                  <a:schemeClr val="bg1"/>
                </a:solidFill>
              </a:rPr>
              <a:t>Autorizantes. (N2)</a:t>
            </a:r>
          </a:p>
        </p:txBody>
      </p:sp>
      <p:sp>
        <p:nvSpPr>
          <p:cNvPr id="87" name="Rectangle 38">
            <a:extLst>
              <a:ext uri="{FF2B5EF4-FFF2-40B4-BE49-F238E27FC236}">
                <a16:creationId xmlns:a16="http://schemas.microsoft.com/office/drawing/2014/main" id="{C76490C4-CF9B-F946-B4CF-76E07F2186CE}"/>
              </a:ext>
            </a:extLst>
          </p:cNvPr>
          <p:cNvSpPr/>
          <p:nvPr/>
        </p:nvSpPr>
        <p:spPr>
          <a:xfrm>
            <a:off x="6597515" y="1483461"/>
            <a:ext cx="1319555" cy="892552"/>
          </a:xfrm>
          <a:prstGeom prst="rect">
            <a:avLst/>
          </a:prstGeom>
        </p:spPr>
        <p:txBody>
          <a:bodyPr wrap="square">
            <a:spAutoFit/>
          </a:bodyPr>
          <a:lstStyle/>
          <a:p>
            <a:pPr defTabSz="914309">
              <a:spcAft>
                <a:spcPts val="600"/>
              </a:spcAft>
            </a:pPr>
            <a:r>
              <a:rPr lang="en-US" sz="1400" b="1" kern="0" dirty="0">
                <a:solidFill>
                  <a:schemeClr val="bg1"/>
                </a:solidFill>
              </a:rPr>
              <a:t>HERRAMIENTA</a:t>
            </a:r>
          </a:p>
          <a:p>
            <a:pPr defTabSz="914309">
              <a:spcAft>
                <a:spcPts val="600"/>
              </a:spcAft>
            </a:pPr>
            <a:r>
              <a:rPr lang="en-US" sz="1400" b="1" kern="0" dirty="0" err="1">
                <a:solidFill>
                  <a:schemeClr val="bg1"/>
                </a:solidFill>
              </a:rPr>
              <a:t>Avance</a:t>
            </a:r>
            <a:r>
              <a:rPr lang="en-US" sz="1400" b="1" kern="0" dirty="0">
                <a:solidFill>
                  <a:schemeClr val="bg1"/>
                </a:solidFill>
              </a:rPr>
              <a:t> 50%</a:t>
            </a:r>
          </a:p>
          <a:p>
            <a:pPr defTabSz="914309">
              <a:spcAft>
                <a:spcPts val="600"/>
              </a:spcAft>
            </a:pPr>
            <a:endParaRPr lang="en-US" sz="1400" b="1" kern="0" dirty="0">
              <a:solidFill>
                <a:schemeClr val="bg1"/>
              </a:solidFill>
            </a:endParaRPr>
          </a:p>
        </p:txBody>
      </p:sp>
      <p:cxnSp>
        <p:nvCxnSpPr>
          <p:cNvPr id="88" name="Conector reto 31">
            <a:extLst>
              <a:ext uri="{FF2B5EF4-FFF2-40B4-BE49-F238E27FC236}">
                <a16:creationId xmlns:a16="http://schemas.microsoft.com/office/drawing/2014/main" id="{CFD060A0-0CEA-6449-B1E0-7A5C4708CA17}"/>
              </a:ext>
            </a:extLst>
          </p:cNvPr>
          <p:cNvCxnSpPr/>
          <p:nvPr/>
        </p:nvCxnSpPr>
        <p:spPr>
          <a:xfrm>
            <a:off x="6665753" y="2075683"/>
            <a:ext cx="1055237" cy="0"/>
          </a:xfrm>
          <a:prstGeom prst="line">
            <a:avLst/>
          </a:prstGeom>
          <a:ln w="28575">
            <a:solidFill>
              <a:schemeClr val="bg1"/>
            </a:solidFill>
          </a:ln>
        </p:spPr>
        <p:style>
          <a:lnRef idx="1">
            <a:schemeClr val="accent4"/>
          </a:lnRef>
          <a:fillRef idx="0">
            <a:schemeClr val="accent4"/>
          </a:fillRef>
          <a:effectRef idx="0">
            <a:schemeClr val="accent4"/>
          </a:effectRef>
          <a:fontRef idx="minor">
            <a:schemeClr val="tx1"/>
          </a:fontRef>
        </p:style>
      </p:cxnSp>
      <p:sp>
        <p:nvSpPr>
          <p:cNvPr id="21" name="TextBox 49">
            <a:extLst>
              <a:ext uri="{FF2B5EF4-FFF2-40B4-BE49-F238E27FC236}">
                <a16:creationId xmlns:a16="http://schemas.microsoft.com/office/drawing/2014/main" id="{D34EC6CC-FA57-6E46-B1B6-8EEBCF25CCB2}"/>
              </a:ext>
            </a:extLst>
          </p:cNvPr>
          <p:cNvSpPr txBox="1"/>
          <p:nvPr/>
        </p:nvSpPr>
        <p:spPr>
          <a:xfrm>
            <a:off x="6423730" y="2130335"/>
            <a:ext cx="2167387" cy="1477328"/>
          </a:xfrm>
          <a:prstGeom prst="rect">
            <a:avLst/>
          </a:prstGeom>
          <a:noFill/>
        </p:spPr>
        <p:txBody>
          <a:bodyPr wrap="square" rtlCol="0">
            <a:spAutoFit/>
          </a:bodyPr>
          <a:lstStyle/>
          <a:p>
            <a:pPr marL="171450" indent="-171450">
              <a:buFont typeface="Arial" panose="020B0604020202020204" pitchFamily="34" charset="0"/>
              <a:buChar char="•"/>
            </a:pPr>
            <a:r>
              <a:rPr lang="es-MX" sz="1000" dirty="0">
                <a:solidFill>
                  <a:schemeClr val="bg1"/>
                </a:solidFill>
              </a:rPr>
              <a:t>Contraseñas y usuarios no tienen candado en Producción</a:t>
            </a:r>
          </a:p>
          <a:p>
            <a:pPr marL="171450" indent="-171450">
              <a:buFont typeface="Arial" panose="020B0604020202020204" pitchFamily="34" charset="0"/>
              <a:buChar char="•"/>
            </a:pPr>
            <a:r>
              <a:rPr lang="es-MX" sz="1000" dirty="0">
                <a:solidFill>
                  <a:schemeClr val="bg1"/>
                </a:solidFill>
              </a:rPr>
              <a:t>Separación Folios de empresas HTG/SHT</a:t>
            </a:r>
          </a:p>
          <a:p>
            <a:pPr marL="171450" indent="-171450">
              <a:buFont typeface="Arial" panose="020B0604020202020204" pitchFamily="34" charset="0"/>
              <a:buChar char="•"/>
            </a:pPr>
            <a:r>
              <a:rPr lang="es-MX" sz="1000" dirty="0">
                <a:solidFill>
                  <a:schemeClr val="bg1"/>
                </a:solidFill>
              </a:rPr>
              <a:t>Editar solicitudes y que se guarden los cambios</a:t>
            </a:r>
          </a:p>
          <a:p>
            <a:pPr marL="171450" indent="-171450">
              <a:buFont typeface="Arial" panose="020B0604020202020204" pitchFamily="34" charset="0"/>
              <a:buChar char="•"/>
            </a:pPr>
            <a:r>
              <a:rPr lang="es-MX" sz="1000" dirty="0">
                <a:solidFill>
                  <a:schemeClr val="bg1"/>
                </a:solidFill>
              </a:rPr>
              <a:t>El comedor de HTG MTY no se visualizo en el periodo de la catorcena procesada</a:t>
            </a:r>
            <a:endParaRPr lang="es-ES" sz="1000" noProof="1">
              <a:solidFill>
                <a:schemeClr val="bg1"/>
              </a:solidFill>
            </a:endParaRPr>
          </a:p>
        </p:txBody>
      </p:sp>
    </p:spTree>
    <p:extLst>
      <p:ext uri="{BB962C8B-B14F-4D97-AF65-F5344CB8AC3E}">
        <p14:creationId xmlns:p14="http://schemas.microsoft.com/office/powerpoint/2010/main" val="1426251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3674B-AF1B-9841-9F68-499507F637B2}"/>
              </a:ext>
            </a:extLst>
          </p:cNvPr>
          <p:cNvSpPr txBox="1"/>
          <p:nvPr/>
        </p:nvSpPr>
        <p:spPr>
          <a:xfrm>
            <a:off x="311727" y="1527108"/>
            <a:ext cx="2712859" cy="1015663"/>
          </a:xfrm>
          <a:prstGeom prst="rect">
            <a:avLst/>
          </a:prstGeom>
          <a:noFill/>
        </p:spPr>
        <p:txBody>
          <a:bodyPr wrap="none" rtlCol="0">
            <a:spAutoFit/>
          </a:bodyPr>
          <a:lstStyle/>
          <a:p>
            <a:r>
              <a:rPr lang="en-US" sz="6000" dirty="0">
                <a:solidFill>
                  <a:schemeClr val="bg1"/>
                </a:solidFill>
              </a:rPr>
              <a:t>Gracias!</a:t>
            </a:r>
          </a:p>
        </p:txBody>
      </p:sp>
    </p:spTree>
    <p:extLst>
      <p:ext uri="{BB962C8B-B14F-4D97-AF65-F5344CB8AC3E}">
        <p14:creationId xmlns:p14="http://schemas.microsoft.com/office/powerpoint/2010/main" val="1211802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4649E2-996C-F64F-B4DE-DF1F2611EF60}"/>
              </a:ext>
            </a:extLst>
          </p:cNvPr>
          <p:cNvSpPr>
            <a:spLocks noGrp="1"/>
          </p:cNvSpPr>
          <p:nvPr>
            <p:ph type="sldNum" sz="quarter" idx="12"/>
          </p:nvPr>
        </p:nvSpPr>
        <p:spPr/>
        <p:txBody>
          <a:bodyPr/>
          <a:lstStyle/>
          <a:p>
            <a:fld id="{77984534-C4A0-1744-A0AE-D418451B474A}" type="slidenum">
              <a:rPr lang="en-US" smtClean="0"/>
              <a:t>8</a:t>
            </a:fld>
            <a:endParaRPr lang="en-US"/>
          </a:p>
        </p:txBody>
      </p:sp>
      <p:sp>
        <p:nvSpPr>
          <p:cNvPr id="3" name="Title 2">
            <a:extLst>
              <a:ext uri="{FF2B5EF4-FFF2-40B4-BE49-F238E27FC236}">
                <a16:creationId xmlns:a16="http://schemas.microsoft.com/office/drawing/2014/main" id="{0C272C26-66CB-0B48-B57D-D2CE96E18681}"/>
              </a:ext>
            </a:extLst>
          </p:cNvPr>
          <p:cNvSpPr>
            <a:spLocks noGrp="1"/>
          </p:cNvSpPr>
          <p:nvPr>
            <p:ph type="title"/>
          </p:nvPr>
        </p:nvSpPr>
        <p:spPr/>
        <p:txBody>
          <a:bodyPr>
            <a:normAutofit fontScale="90000"/>
          </a:bodyPr>
          <a:lstStyle/>
          <a:p>
            <a:r>
              <a:rPr lang="en-US" dirty="0" err="1"/>
              <a:t>Nómina</a:t>
            </a:r>
            <a:r>
              <a:rPr lang="en-US" dirty="0"/>
              <a:t> Manual</a:t>
            </a:r>
          </a:p>
        </p:txBody>
      </p:sp>
      <p:sp>
        <p:nvSpPr>
          <p:cNvPr id="4" name="Text Placeholder 3">
            <a:extLst>
              <a:ext uri="{FF2B5EF4-FFF2-40B4-BE49-F238E27FC236}">
                <a16:creationId xmlns:a16="http://schemas.microsoft.com/office/drawing/2014/main" id="{A5882483-BD75-1943-9B64-A48DE2CFCAE3}"/>
              </a:ext>
            </a:extLst>
          </p:cNvPr>
          <p:cNvSpPr>
            <a:spLocks noGrp="1"/>
          </p:cNvSpPr>
          <p:nvPr>
            <p:ph type="body" idx="1"/>
          </p:nvPr>
        </p:nvSpPr>
        <p:spPr/>
        <p:txBody>
          <a:bodyPr>
            <a:normAutofit/>
          </a:bodyPr>
          <a:lstStyle/>
          <a:p>
            <a:r>
              <a:rPr lang="en-US" dirty="0"/>
              <a:t>HTG MTY | </a:t>
            </a:r>
            <a:r>
              <a:rPr lang="en-US" dirty="0" err="1"/>
              <a:t>Requerimientos</a:t>
            </a:r>
            <a:r>
              <a:rPr lang="en-US" dirty="0"/>
              <a:t> de </a:t>
            </a:r>
            <a:r>
              <a:rPr lang="en-US" dirty="0" err="1"/>
              <a:t>implementación</a:t>
            </a:r>
            <a:r>
              <a:rPr lang="en-US" dirty="0"/>
              <a:t>.</a:t>
            </a:r>
          </a:p>
        </p:txBody>
      </p:sp>
      <p:grpSp>
        <p:nvGrpSpPr>
          <p:cNvPr id="6" name="Group 5">
            <a:extLst>
              <a:ext uri="{FF2B5EF4-FFF2-40B4-BE49-F238E27FC236}">
                <a16:creationId xmlns:a16="http://schemas.microsoft.com/office/drawing/2014/main" id="{3D482AD4-EDD5-F34A-BF73-6BC6979EBD93}"/>
              </a:ext>
            </a:extLst>
          </p:cNvPr>
          <p:cNvGrpSpPr/>
          <p:nvPr/>
        </p:nvGrpSpPr>
        <p:grpSpPr>
          <a:xfrm flipV="1">
            <a:off x="3608751" y="1556595"/>
            <a:ext cx="2079427" cy="2674414"/>
            <a:chOff x="790906" y="914567"/>
            <a:chExt cx="3044956" cy="3821739"/>
          </a:xfrm>
        </p:grpSpPr>
        <p:sp>
          <p:nvSpPr>
            <p:cNvPr id="7" name="Freeform 10">
              <a:extLst>
                <a:ext uri="{FF2B5EF4-FFF2-40B4-BE49-F238E27FC236}">
                  <a16:creationId xmlns:a16="http://schemas.microsoft.com/office/drawing/2014/main" id="{5D632505-42E0-BA4C-927C-FCED0164D08E}"/>
                </a:ext>
              </a:extLst>
            </p:cNvPr>
            <p:cNvSpPr>
              <a:spLocks/>
            </p:cNvSpPr>
            <p:nvPr/>
          </p:nvSpPr>
          <p:spPr bwMode="auto">
            <a:xfrm flipH="1">
              <a:off x="1622314" y="3052253"/>
              <a:ext cx="1538408" cy="1684053"/>
            </a:xfrm>
            <a:custGeom>
              <a:avLst/>
              <a:gdLst>
                <a:gd name="T0" fmla="*/ 242 w 2525"/>
                <a:gd name="T1" fmla="*/ 1321 h 2764"/>
                <a:gd name="T2" fmla="*/ 1004 w 2525"/>
                <a:gd name="T3" fmla="*/ 0 h 2764"/>
                <a:gd name="T4" fmla="*/ 2234 w 2525"/>
                <a:gd name="T5" fmla="*/ 916 h 2764"/>
                <a:gd name="T6" fmla="*/ 2525 w 2525"/>
                <a:gd name="T7" fmla="*/ 883 h 2764"/>
                <a:gd name="T8" fmla="*/ 1764 w 2525"/>
                <a:gd name="T9" fmla="*/ 2200 h 2764"/>
                <a:gd name="T10" fmla="*/ 563 w 2525"/>
                <a:gd name="T11" fmla="*/ 2522 h 2764"/>
                <a:gd name="T12" fmla="*/ 563 w 2525"/>
                <a:gd name="T13" fmla="*/ 2522 h 2764"/>
                <a:gd name="T14" fmla="*/ 242 w 2525"/>
                <a:gd name="T15" fmla="*/ 1321 h 2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5" h="2764">
                  <a:moveTo>
                    <a:pt x="242" y="1321"/>
                  </a:moveTo>
                  <a:lnTo>
                    <a:pt x="1004" y="0"/>
                  </a:lnTo>
                  <a:cubicBezTo>
                    <a:pt x="1162" y="530"/>
                    <a:pt x="1653" y="916"/>
                    <a:pt x="2234" y="916"/>
                  </a:cubicBezTo>
                  <a:cubicBezTo>
                    <a:pt x="2334" y="916"/>
                    <a:pt x="2431" y="905"/>
                    <a:pt x="2525" y="883"/>
                  </a:cubicBezTo>
                  <a:lnTo>
                    <a:pt x="1764" y="2200"/>
                  </a:lnTo>
                  <a:cubicBezTo>
                    <a:pt x="1522" y="2619"/>
                    <a:pt x="982" y="2764"/>
                    <a:pt x="563" y="2522"/>
                  </a:cubicBezTo>
                  <a:lnTo>
                    <a:pt x="563" y="2522"/>
                  </a:lnTo>
                  <a:cubicBezTo>
                    <a:pt x="145" y="2280"/>
                    <a:pt x="0" y="1740"/>
                    <a:pt x="242" y="1321"/>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Freeform 5">
              <a:extLst>
                <a:ext uri="{FF2B5EF4-FFF2-40B4-BE49-F238E27FC236}">
                  <a16:creationId xmlns:a16="http://schemas.microsoft.com/office/drawing/2014/main" id="{AF6908FC-41C7-7149-B409-41D94C03EA20}"/>
                </a:ext>
              </a:extLst>
            </p:cNvPr>
            <p:cNvSpPr>
              <a:spLocks/>
            </p:cNvSpPr>
            <p:nvPr/>
          </p:nvSpPr>
          <p:spPr bwMode="auto">
            <a:xfrm flipH="1">
              <a:off x="881936" y="2912674"/>
              <a:ext cx="388395" cy="669069"/>
            </a:xfrm>
            <a:custGeom>
              <a:avLst/>
              <a:gdLst>
                <a:gd name="T0" fmla="*/ 636 w 636"/>
                <a:gd name="T1" fmla="*/ 0 h 1096"/>
                <a:gd name="T2" fmla="*/ 0 w 636"/>
                <a:gd name="T3" fmla="*/ 1096 h 1096"/>
              </a:gdLst>
              <a:ahLst/>
              <a:cxnLst>
                <a:cxn ang="0">
                  <a:pos x="T0" y="T1"/>
                </a:cxn>
                <a:cxn ang="0">
                  <a:pos x="T2" y="T3"/>
                </a:cxn>
              </a:cxnLst>
              <a:rect l="0" t="0" r="r" b="b"/>
              <a:pathLst>
                <a:path w="636" h="1096">
                  <a:moveTo>
                    <a:pt x="636" y="0"/>
                  </a:moveTo>
                  <a:cubicBezTo>
                    <a:pt x="594" y="453"/>
                    <a:pt x="353" y="848"/>
                    <a:pt x="0" y="1096"/>
                  </a:cubicBezTo>
                </a:path>
              </a:pathLst>
            </a:custGeom>
            <a:noFill/>
            <a:ln w="11113" cap="flat">
              <a:solidFill>
                <a:schemeClr val="tx2"/>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Freeform 6">
              <a:extLst>
                <a:ext uri="{FF2B5EF4-FFF2-40B4-BE49-F238E27FC236}">
                  <a16:creationId xmlns:a16="http://schemas.microsoft.com/office/drawing/2014/main" id="{C4236C77-633B-5649-9B2E-06CEDAE88930}"/>
                </a:ext>
              </a:extLst>
            </p:cNvPr>
            <p:cNvSpPr>
              <a:spLocks/>
            </p:cNvSpPr>
            <p:nvPr/>
          </p:nvSpPr>
          <p:spPr bwMode="auto">
            <a:xfrm flipH="1">
              <a:off x="883453" y="2075198"/>
              <a:ext cx="386879" cy="663002"/>
            </a:xfrm>
            <a:custGeom>
              <a:avLst/>
              <a:gdLst>
                <a:gd name="T0" fmla="*/ 0 w 635"/>
                <a:gd name="T1" fmla="*/ 0 h 1087"/>
                <a:gd name="T2" fmla="*/ 635 w 635"/>
                <a:gd name="T3" fmla="*/ 1087 h 1087"/>
              </a:gdLst>
              <a:ahLst/>
              <a:cxnLst>
                <a:cxn ang="0">
                  <a:pos x="T0" y="T1"/>
                </a:cxn>
                <a:cxn ang="0">
                  <a:pos x="T2" y="T3"/>
                </a:cxn>
              </a:cxnLst>
              <a:rect l="0" t="0" r="r" b="b"/>
              <a:pathLst>
                <a:path w="635" h="1087">
                  <a:moveTo>
                    <a:pt x="0" y="0"/>
                  </a:moveTo>
                  <a:cubicBezTo>
                    <a:pt x="351" y="246"/>
                    <a:pt x="591" y="638"/>
                    <a:pt x="635" y="1087"/>
                  </a:cubicBezTo>
                </a:path>
              </a:pathLst>
            </a:custGeom>
            <a:noFill/>
            <a:ln w="11113" cap="flat">
              <a:solidFill>
                <a:schemeClr val="tx2"/>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Oval 7">
              <a:extLst>
                <a:ext uri="{FF2B5EF4-FFF2-40B4-BE49-F238E27FC236}">
                  <a16:creationId xmlns:a16="http://schemas.microsoft.com/office/drawing/2014/main" id="{50B1B400-71DB-B64F-BE7F-D7574FBC1ECF}"/>
                </a:ext>
              </a:extLst>
            </p:cNvPr>
            <p:cNvSpPr>
              <a:spLocks noChangeArrowheads="1"/>
            </p:cNvSpPr>
            <p:nvPr/>
          </p:nvSpPr>
          <p:spPr bwMode="auto">
            <a:xfrm flipH="1">
              <a:off x="1256677" y="3540780"/>
              <a:ext cx="175991" cy="175991"/>
            </a:xfrm>
            <a:prstGeom prst="ellipse">
              <a:avLst/>
            </a:prstGeom>
            <a:noFill/>
            <a:ln w="11113" cap="flat">
              <a:solidFill>
                <a:schemeClr val="tx2"/>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8">
              <a:extLst>
                <a:ext uri="{FF2B5EF4-FFF2-40B4-BE49-F238E27FC236}">
                  <a16:creationId xmlns:a16="http://schemas.microsoft.com/office/drawing/2014/main" id="{150A272B-2A17-964E-86CF-8CAF1FAFD174}"/>
                </a:ext>
              </a:extLst>
            </p:cNvPr>
            <p:cNvSpPr>
              <a:spLocks/>
            </p:cNvSpPr>
            <p:nvPr/>
          </p:nvSpPr>
          <p:spPr bwMode="auto">
            <a:xfrm flipH="1">
              <a:off x="1422047" y="3668222"/>
              <a:ext cx="376258" cy="80410"/>
            </a:xfrm>
            <a:custGeom>
              <a:avLst/>
              <a:gdLst>
                <a:gd name="T0" fmla="*/ 618 w 618"/>
                <a:gd name="T1" fmla="*/ 0 h 132"/>
                <a:gd name="T2" fmla="*/ 0 w 618"/>
                <a:gd name="T3" fmla="*/ 132 h 132"/>
              </a:gdLst>
              <a:ahLst/>
              <a:cxnLst>
                <a:cxn ang="0">
                  <a:pos x="T0" y="T1"/>
                </a:cxn>
                <a:cxn ang="0">
                  <a:pos x="T2" y="T3"/>
                </a:cxn>
              </a:cxnLst>
              <a:rect l="0" t="0" r="r" b="b"/>
              <a:pathLst>
                <a:path w="618" h="132">
                  <a:moveTo>
                    <a:pt x="618" y="0"/>
                  </a:moveTo>
                  <a:cubicBezTo>
                    <a:pt x="429" y="85"/>
                    <a:pt x="220" y="132"/>
                    <a:pt x="0" y="132"/>
                  </a:cubicBezTo>
                </a:path>
              </a:pathLst>
            </a:custGeom>
            <a:noFill/>
            <a:ln w="11113" cap="flat">
              <a:solidFill>
                <a:schemeClr val="tx2"/>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Oval 9">
              <a:extLst>
                <a:ext uri="{FF2B5EF4-FFF2-40B4-BE49-F238E27FC236}">
                  <a16:creationId xmlns:a16="http://schemas.microsoft.com/office/drawing/2014/main" id="{69DD6232-AB47-7045-B81C-42EB33B6C318}"/>
                </a:ext>
              </a:extLst>
            </p:cNvPr>
            <p:cNvSpPr>
              <a:spLocks noChangeArrowheads="1"/>
            </p:cNvSpPr>
            <p:nvPr/>
          </p:nvSpPr>
          <p:spPr bwMode="auto">
            <a:xfrm flipH="1">
              <a:off x="1256677" y="1940170"/>
              <a:ext cx="175991" cy="175991"/>
            </a:xfrm>
            <a:prstGeom prst="ellipse">
              <a:avLst/>
            </a:prstGeom>
            <a:noFill/>
            <a:ln w="11113" cap="flat">
              <a:solidFill>
                <a:schemeClr val="tx2"/>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Line 11">
              <a:extLst>
                <a:ext uri="{FF2B5EF4-FFF2-40B4-BE49-F238E27FC236}">
                  <a16:creationId xmlns:a16="http://schemas.microsoft.com/office/drawing/2014/main" id="{254CA98B-93D0-B040-BCB0-1CC706BB6E49}"/>
                </a:ext>
              </a:extLst>
            </p:cNvPr>
            <p:cNvSpPr>
              <a:spLocks noChangeShapeType="1"/>
            </p:cNvSpPr>
            <p:nvPr/>
          </p:nvSpPr>
          <p:spPr bwMode="auto">
            <a:xfrm flipH="1">
              <a:off x="1798306" y="1908311"/>
              <a:ext cx="0" cy="0"/>
            </a:xfrm>
            <a:prstGeom prst="line">
              <a:avLst/>
            </a:prstGeom>
            <a:noFill/>
            <a:ln w="11113"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Line 12">
              <a:extLst>
                <a:ext uri="{FF2B5EF4-FFF2-40B4-BE49-F238E27FC236}">
                  <a16:creationId xmlns:a16="http://schemas.microsoft.com/office/drawing/2014/main" id="{0DC3E400-D2BA-6040-BAA1-E3920FDCAC2E}"/>
                </a:ext>
              </a:extLst>
            </p:cNvPr>
            <p:cNvSpPr>
              <a:spLocks noChangeShapeType="1"/>
            </p:cNvSpPr>
            <p:nvPr/>
          </p:nvSpPr>
          <p:spPr bwMode="auto">
            <a:xfrm flipH="1">
              <a:off x="1798306" y="3748630"/>
              <a:ext cx="0" cy="0"/>
            </a:xfrm>
            <a:prstGeom prst="line">
              <a:avLst/>
            </a:prstGeom>
            <a:noFill/>
            <a:ln w="11113"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Freeform 13">
              <a:extLst>
                <a:ext uri="{FF2B5EF4-FFF2-40B4-BE49-F238E27FC236}">
                  <a16:creationId xmlns:a16="http://schemas.microsoft.com/office/drawing/2014/main" id="{F4BD954D-3A6F-7440-BAA1-A84A4986AB79}"/>
                </a:ext>
              </a:extLst>
            </p:cNvPr>
            <p:cNvSpPr>
              <a:spLocks/>
            </p:cNvSpPr>
            <p:nvPr/>
          </p:nvSpPr>
          <p:spPr bwMode="auto">
            <a:xfrm flipH="1">
              <a:off x="2367244" y="2289118"/>
              <a:ext cx="1468618" cy="1072636"/>
            </a:xfrm>
            <a:custGeom>
              <a:avLst/>
              <a:gdLst>
                <a:gd name="T0" fmla="*/ 879 w 2410"/>
                <a:gd name="T1" fmla="*/ 0 h 1758"/>
                <a:gd name="T2" fmla="*/ 2410 w 2410"/>
                <a:gd name="T3" fmla="*/ 0 h 1758"/>
                <a:gd name="T4" fmla="*/ 2058 w 2410"/>
                <a:gd name="T5" fmla="*/ 883 h 1758"/>
                <a:gd name="T6" fmla="*/ 2403 w 2410"/>
                <a:gd name="T7" fmla="*/ 1758 h 1758"/>
                <a:gd name="T8" fmla="*/ 879 w 2410"/>
                <a:gd name="T9" fmla="*/ 1758 h 1758"/>
                <a:gd name="T10" fmla="*/ 0 w 2410"/>
                <a:gd name="T11" fmla="*/ 879 h 1758"/>
                <a:gd name="T12" fmla="*/ 0 w 2410"/>
                <a:gd name="T13" fmla="*/ 879 h 1758"/>
                <a:gd name="T14" fmla="*/ 879 w 2410"/>
                <a:gd name="T15" fmla="*/ 0 h 17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0" h="1758">
                  <a:moveTo>
                    <a:pt x="879" y="0"/>
                  </a:moveTo>
                  <a:lnTo>
                    <a:pt x="2410" y="0"/>
                  </a:lnTo>
                  <a:cubicBezTo>
                    <a:pt x="2192" y="230"/>
                    <a:pt x="2058" y="541"/>
                    <a:pt x="2058" y="883"/>
                  </a:cubicBezTo>
                  <a:cubicBezTo>
                    <a:pt x="2058" y="1221"/>
                    <a:pt x="2189" y="1529"/>
                    <a:pt x="2403" y="1758"/>
                  </a:cubicBezTo>
                  <a:lnTo>
                    <a:pt x="879" y="1758"/>
                  </a:lnTo>
                  <a:cubicBezTo>
                    <a:pt x="396" y="1758"/>
                    <a:pt x="0" y="1363"/>
                    <a:pt x="0" y="879"/>
                  </a:cubicBezTo>
                  <a:lnTo>
                    <a:pt x="0" y="879"/>
                  </a:lnTo>
                  <a:cubicBezTo>
                    <a:pt x="0" y="396"/>
                    <a:pt x="396" y="0"/>
                    <a:pt x="879" y="0"/>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Oval 14">
              <a:extLst>
                <a:ext uri="{FF2B5EF4-FFF2-40B4-BE49-F238E27FC236}">
                  <a16:creationId xmlns:a16="http://schemas.microsoft.com/office/drawing/2014/main" id="{6517920A-F560-634B-9FB8-CB831D94187B}"/>
                </a:ext>
              </a:extLst>
            </p:cNvPr>
            <p:cNvSpPr>
              <a:spLocks noChangeArrowheads="1"/>
            </p:cNvSpPr>
            <p:nvPr/>
          </p:nvSpPr>
          <p:spPr bwMode="auto">
            <a:xfrm flipH="1">
              <a:off x="790906" y="2738199"/>
              <a:ext cx="175991" cy="174474"/>
            </a:xfrm>
            <a:prstGeom prst="ellipse">
              <a:avLst/>
            </a:prstGeom>
            <a:noFill/>
            <a:ln w="11113" cap="flat">
              <a:solidFill>
                <a:schemeClr val="tx2"/>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Oval 15">
              <a:extLst>
                <a:ext uri="{FF2B5EF4-FFF2-40B4-BE49-F238E27FC236}">
                  <a16:creationId xmlns:a16="http://schemas.microsoft.com/office/drawing/2014/main" id="{E3909D99-E115-254A-8A6E-8BFD4D1D6AB1}"/>
                </a:ext>
              </a:extLst>
            </p:cNvPr>
            <p:cNvSpPr>
              <a:spLocks noChangeArrowheads="1"/>
            </p:cNvSpPr>
            <p:nvPr/>
          </p:nvSpPr>
          <p:spPr bwMode="auto">
            <a:xfrm flipH="1">
              <a:off x="839456" y="2786747"/>
              <a:ext cx="78893" cy="78894"/>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Oval 16">
              <a:extLst>
                <a:ext uri="{FF2B5EF4-FFF2-40B4-BE49-F238E27FC236}">
                  <a16:creationId xmlns:a16="http://schemas.microsoft.com/office/drawing/2014/main" id="{8A2489E4-7257-F449-BD14-88865AB3A96B}"/>
                </a:ext>
              </a:extLst>
            </p:cNvPr>
            <p:cNvSpPr>
              <a:spLocks noChangeArrowheads="1"/>
            </p:cNvSpPr>
            <p:nvPr/>
          </p:nvSpPr>
          <p:spPr bwMode="auto">
            <a:xfrm flipH="1">
              <a:off x="1305227" y="1988719"/>
              <a:ext cx="78893" cy="78894"/>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Oval 17">
              <a:extLst>
                <a:ext uri="{FF2B5EF4-FFF2-40B4-BE49-F238E27FC236}">
                  <a16:creationId xmlns:a16="http://schemas.microsoft.com/office/drawing/2014/main" id="{C0ED5A58-4489-F74B-B71D-B749CBB57F8D}"/>
                </a:ext>
              </a:extLst>
            </p:cNvPr>
            <p:cNvSpPr>
              <a:spLocks noChangeArrowheads="1"/>
            </p:cNvSpPr>
            <p:nvPr/>
          </p:nvSpPr>
          <p:spPr bwMode="auto">
            <a:xfrm flipH="1">
              <a:off x="1305227" y="3589328"/>
              <a:ext cx="78893" cy="78894"/>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Freeform 19">
              <a:extLst>
                <a:ext uri="{FF2B5EF4-FFF2-40B4-BE49-F238E27FC236}">
                  <a16:creationId xmlns:a16="http://schemas.microsoft.com/office/drawing/2014/main" id="{1F811FFC-A6B0-3B46-A1F0-8D2E82ED3570}"/>
                </a:ext>
              </a:extLst>
            </p:cNvPr>
            <p:cNvSpPr>
              <a:spLocks/>
            </p:cNvSpPr>
            <p:nvPr/>
          </p:nvSpPr>
          <p:spPr bwMode="auto">
            <a:xfrm flipH="1">
              <a:off x="1619279" y="914567"/>
              <a:ext cx="1541441" cy="1687086"/>
            </a:xfrm>
            <a:custGeom>
              <a:avLst/>
              <a:gdLst>
                <a:gd name="T0" fmla="*/ 1764 w 2530"/>
                <a:gd name="T1" fmla="*/ 564 h 2767"/>
                <a:gd name="T2" fmla="*/ 2530 w 2530"/>
                <a:gd name="T3" fmla="*/ 1891 h 2767"/>
                <a:gd name="T4" fmla="*/ 2234 w 2530"/>
                <a:gd name="T5" fmla="*/ 1857 h 2767"/>
                <a:gd name="T6" fmla="*/ 1006 w 2530"/>
                <a:gd name="T7" fmla="*/ 2767 h 2767"/>
                <a:gd name="T8" fmla="*/ 242 w 2530"/>
                <a:gd name="T9" fmla="*/ 1443 h 2767"/>
                <a:gd name="T10" fmla="*/ 563 w 2530"/>
                <a:gd name="T11" fmla="*/ 242 h 2767"/>
                <a:gd name="T12" fmla="*/ 563 w 2530"/>
                <a:gd name="T13" fmla="*/ 242 h 2767"/>
                <a:gd name="T14" fmla="*/ 1764 w 2530"/>
                <a:gd name="T15" fmla="*/ 564 h 27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0" h="2767">
                  <a:moveTo>
                    <a:pt x="1764" y="564"/>
                  </a:moveTo>
                  <a:lnTo>
                    <a:pt x="2530" y="1891"/>
                  </a:lnTo>
                  <a:cubicBezTo>
                    <a:pt x="2435" y="1869"/>
                    <a:pt x="2336" y="1857"/>
                    <a:pt x="2234" y="1857"/>
                  </a:cubicBezTo>
                  <a:cubicBezTo>
                    <a:pt x="1655" y="1857"/>
                    <a:pt x="1166" y="2240"/>
                    <a:pt x="1006" y="2767"/>
                  </a:cubicBezTo>
                  <a:lnTo>
                    <a:pt x="242" y="1443"/>
                  </a:lnTo>
                  <a:cubicBezTo>
                    <a:pt x="0" y="1024"/>
                    <a:pt x="145" y="484"/>
                    <a:pt x="563" y="242"/>
                  </a:cubicBezTo>
                  <a:lnTo>
                    <a:pt x="563" y="242"/>
                  </a:lnTo>
                  <a:cubicBezTo>
                    <a:pt x="982" y="0"/>
                    <a:pt x="1522" y="145"/>
                    <a:pt x="1764" y="564"/>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Freeform 20">
              <a:extLst>
                <a:ext uri="{FF2B5EF4-FFF2-40B4-BE49-F238E27FC236}">
                  <a16:creationId xmlns:a16="http://schemas.microsoft.com/office/drawing/2014/main" id="{D39EFE22-8C09-5C4D-8E87-42A1BA3CBE48}"/>
                </a:ext>
              </a:extLst>
            </p:cNvPr>
            <p:cNvSpPr>
              <a:spLocks/>
            </p:cNvSpPr>
            <p:nvPr/>
          </p:nvSpPr>
          <p:spPr bwMode="auto">
            <a:xfrm flipH="1">
              <a:off x="1422048" y="1908311"/>
              <a:ext cx="376258" cy="80410"/>
            </a:xfrm>
            <a:custGeom>
              <a:avLst/>
              <a:gdLst>
                <a:gd name="T0" fmla="*/ 0 w 618"/>
                <a:gd name="T1" fmla="*/ 0 h 132"/>
                <a:gd name="T2" fmla="*/ 618 w 618"/>
                <a:gd name="T3" fmla="*/ 132 h 132"/>
              </a:gdLst>
              <a:ahLst/>
              <a:cxnLst>
                <a:cxn ang="0">
                  <a:pos x="T0" y="T1"/>
                </a:cxn>
                <a:cxn ang="0">
                  <a:pos x="T2" y="T3"/>
                </a:cxn>
              </a:cxnLst>
              <a:rect l="0" t="0" r="r" b="b"/>
              <a:pathLst>
                <a:path w="618" h="132">
                  <a:moveTo>
                    <a:pt x="0" y="0"/>
                  </a:moveTo>
                  <a:cubicBezTo>
                    <a:pt x="220" y="0"/>
                    <a:pt x="429" y="47"/>
                    <a:pt x="618" y="132"/>
                  </a:cubicBezTo>
                </a:path>
              </a:pathLst>
            </a:custGeom>
            <a:noFill/>
            <a:ln w="11113" cap="flat">
              <a:solidFill>
                <a:schemeClr val="tx2"/>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Freeform 21">
              <a:extLst>
                <a:ext uri="{FF2B5EF4-FFF2-40B4-BE49-F238E27FC236}">
                  <a16:creationId xmlns:a16="http://schemas.microsoft.com/office/drawing/2014/main" id="{E901D8CF-58D1-0D43-8217-36C6C1582BB9}"/>
                </a:ext>
              </a:extLst>
            </p:cNvPr>
            <p:cNvSpPr>
              <a:spLocks/>
            </p:cNvSpPr>
            <p:nvPr/>
          </p:nvSpPr>
          <p:spPr bwMode="auto">
            <a:xfrm flipH="1">
              <a:off x="1875682" y="1911345"/>
              <a:ext cx="843544" cy="1834253"/>
            </a:xfrm>
            <a:custGeom>
              <a:avLst/>
              <a:gdLst>
                <a:gd name="T0" fmla="*/ 1383 w 1383"/>
                <a:gd name="T1" fmla="*/ 3009 h 3009"/>
                <a:gd name="T2" fmla="*/ 0 w 1383"/>
                <a:gd name="T3" fmla="*/ 1504 h 3009"/>
                <a:gd name="T4" fmla="*/ 1383 w 1383"/>
                <a:gd name="T5" fmla="*/ 0 h 3009"/>
              </a:gdLst>
              <a:ahLst/>
              <a:cxnLst>
                <a:cxn ang="0">
                  <a:pos x="T0" y="T1"/>
                </a:cxn>
                <a:cxn ang="0">
                  <a:pos x="T2" y="T3"/>
                </a:cxn>
                <a:cxn ang="0">
                  <a:pos x="T4" y="T5"/>
                </a:cxn>
              </a:cxnLst>
              <a:rect l="0" t="0" r="r" b="b"/>
              <a:pathLst>
                <a:path w="1383" h="3009">
                  <a:moveTo>
                    <a:pt x="1383" y="3009"/>
                  </a:moveTo>
                  <a:cubicBezTo>
                    <a:pt x="608" y="2944"/>
                    <a:pt x="0" y="2295"/>
                    <a:pt x="0" y="1504"/>
                  </a:cubicBezTo>
                  <a:cubicBezTo>
                    <a:pt x="0" y="713"/>
                    <a:pt x="608" y="65"/>
                    <a:pt x="1383" y="0"/>
                  </a:cubicBezTo>
                </a:path>
              </a:pathLst>
            </a:custGeom>
            <a:noFill/>
            <a:ln w="11113"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pPr marL="0" marR="0" lvl="0" indent="0" defTabSz="91430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Oval 18">
              <a:extLst>
                <a:ext uri="{FF2B5EF4-FFF2-40B4-BE49-F238E27FC236}">
                  <a16:creationId xmlns:a16="http://schemas.microsoft.com/office/drawing/2014/main" id="{F9CB8E51-FE66-3D41-A366-F4DE8A6A0D0F}"/>
                </a:ext>
              </a:extLst>
            </p:cNvPr>
            <p:cNvSpPr>
              <a:spLocks noChangeArrowheads="1"/>
            </p:cNvSpPr>
            <p:nvPr/>
          </p:nvSpPr>
          <p:spPr bwMode="auto">
            <a:xfrm flipH="1">
              <a:off x="1007861" y="2037271"/>
              <a:ext cx="1582403" cy="1582402"/>
            </a:xfrm>
            <a:prstGeom prst="ellipse">
              <a:avLst/>
            </a:prstGeom>
            <a:solidFill>
              <a:schemeClr val="bg1">
                <a:lumMod val="95000"/>
              </a:schemeClr>
            </a:solidFill>
            <a:ln w="9525">
              <a:noFill/>
              <a:round/>
              <a:headEnd/>
              <a:tailEnd/>
            </a:ln>
          </p:spPr>
          <p:txBody>
            <a:bodyPr vert="horz" wrap="none" lIns="91428" tIns="45714" rIns="91428" bIns="45714" numCol="1" anchor="ctr" anchorCtr="0" compatLnSpc="1">
              <a:prstTxWarp prst="textNoShape">
                <a:avLst/>
              </a:prstTxWarp>
            </a:bodyP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2100" b="1" i="0" u="none" strike="noStrike" kern="0" cap="none" spc="0" normalizeH="0" baseline="0" noProof="0">
                <a:ln>
                  <a:noFill/>
                </a:ln>
                <a:solidFill>
                  <a:srgbClr val="262626"/>
                </a:solidFill>
                <a:effectLst/>
                <a:uLnTx/>
                <a:uFillTx/>
              </a:endParaRPr>
            </a:p>
          </p:txBody>
        </p:sp>
      </p:grpSp>
      <p:sp>
        <p:nvSpPr>
          <p:cNvPr id="25" name="Rectangle: Top Corners Rounded 74">
            <a:extLst>
              <a:ext uri="{FF2B5EF4-FFF2-40B4-BE49-F238E27FC236}">
                <a16:creationId xmlns:a16="http://schemas.microsoft.com/office/drawing/2014/main" id="{21425FA7-6B16-2843-818D-1FF2CC89CBCF}"/>
              </a:ext>
            </a:extLst>
          </p:cNvPr>
          <p:cNvSpPr/>
          <p:nvPr/>
        </p:nvSpPr>
        <p:spPr>
          <a:xfrm rot="5400000">
            <a:off x="1028348" y="322741"/>
            <a:ext cx="906261" cy="2949474"/>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altLang="en-US" sz="1100" b="0" i="0" u="none" strike="noStrike" kern="0" cap="none" spc="0" normalizeH="0" baseline="0" noProof="0" dirty="0">
                <a:ln>
                  <a:noFill/>
                </a:ln>
                <a:solidFill>
                  <a:schemeClr val="bg1"/>
                </a:solidFill>
                <a:effectLst/>
                <a:uLnTx/>
                <a:uFillTx/>
              </a:rPr>
              <a:t> </a:t>
            </a:r>
          </a:p>
        </p:txBody>
      </p:sp>
      <p:sp>
        <p:nvSpPr>
          <p:cNvPr id="26" name="Rectangle: Top Corners Rounded 273">
            <a:extLst>
              <a:ext uri="{FF2B5EF4-FFF2-40B4-BE49-F238E27FC236}">
                <a16:creationId xmlns:a16="http://schemas.microsoft.com/office/drawing/2014/main" id="{683693F8-A10D-CC49-9B74-78CC26A279D8}"/>
              </a:ext>
            </a:extLst>
          </p:cNvPr>
          <p:cNvSpPr/>
          <p:nvPr/>
        </p:nvSpPr>
        <p:spPr>
          <a:xfrm rot="5400000">
            <a:off x="1028348" y="1474011"/>
            <a:ext cx="906262" cy="2949475"/>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0" i="0" u="none" strike="noStrike" kern="0" cap="none" spc="0" normalizeH="0" baseline="0" noProof="0" dirty="0">
                <a:ln>
                  <a:noFill/>
                </a:ln>
                <a:solidFill>
                  <a:schemeClr val="bg1"/>
                </a:solidFill>
                <a:effectLst/>
                <a:uLnTx/>
                <a:uFillTx/>
              </a:rPr>
              <a:t> </a:t>
            </a:r>
          </a:p>
        </p:txBody>
      </p:sp>
      <p:sp>
        <p:nvSpPr>
          <p:cNvPr id="27" name="Rectangle: Top Corners Rounded 274">
            <a:extLst>
              <a:ext uri="{FF2B5EF4-FFF2-40B4-BE49-F238E27FC236}">
                <a16:creationId xmlns:a16="http://schemas.microsoft.com/office/drawing/2014/main" id="{0CFEC2B9-A2EF-024E-842D-27D256556F5B}"/>
              </a:ext>
            </a:extLst>
          </p:cNvPr>
          <p:cNvSpPr/>
          <p:nvPr/>
        </p:nvSpPr>
        <p:spPr>
          <a:xfrm rot="5400000">
            <a:off x="1028348" y="2625282"/>
            <a:ext cx="906261" cy="2949474"/>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schemeClr val="bg1"/>
              </a:solidFill>
              <a:effectLst/>
              <a:uLnTx/>
              <a:uFillTx/>
            </a:endParaRPr>
          </a:p>
        </p:txBody>
      </p:sp>
      <p:grpSp>
        <p:nvGrpSpPr>
          <p:cNvPr id="36" name="Group 35">
            <a:extLst>
              <a:ext uri="{FF2B5EF4-FFF2-40B4-BE49-F238E27FC236}">
                <a16:creationId xmlns:a16="http://schemas.microsoft.com/office/drawing/2014/main" id="{060BF2CD-533D-B44C-B062-465F55A6B2E9}"/>
              </a:ext>
            </a:extLst>
          </p:cNvPr>
          <p:cNvGrpSpPr/>
          <p:nvPr/>
        </p:nvGrpSpPr>
        <p:grpSpPr>
          <a:xfrm>
            <a:off x="4043294" y="2656744"/>
            <a:ext cx="445034" cy="469869"/>
            <a:chOff x="1474788" y="5340350"/>
            <a:chExt cx="711200" cy="750888"/>
          </a:xfrm>
          <a:solidFill>
            <a:srgbClr val="F82B7E"/>
          </a:solidFill>
        </p:grpSpPr>
        <p:sp>
          <p:nvSpPr>
            <p:cNvPr id="37" name="Freeform 119">
              <a:extLst>
                <a:ext uri="{FF2B5EF4-FFF2-40B4-BE49-F238E27FC236}">
                  <a16:creationId xmlns:a16="http://schemas.microsoft.com/office/drawing/2014/main" id="{5CEAFDD5-2385-1F49-A182-841EB1A0F516}"/>
                </a:ext>
              </a:extLst>
            </p:cNvPr>
            <p:cNvSpPr>
              <a:spLocks noChangeArrowheads="1"/>
            </p:cNvSpPr>
            <p:nvPr/>
          </p:nvSpPr>
          <p:spPr bwMode="auto">
            <a:xfrm>
              <a:off x="1811338" y="5340350"/>
              <a:ext cx="36512" cy="93663"/>
            </a:xfrm>
            <a:custGeom>
              <a:avLst/>
              <a:gdLst>
                <a:gd name="T0" fmla="*/ 45 w 103"/>
                <a:gd name="T1" fmla="*/ 257 h 258"/>
                <a:gd name="T2" fmla="*/ 45 w 103"/>
                <a:gd name="T3" fmla="*/ 257 h 258"/>
                <a:gd name="T4" fmla="*/ 102 w 103"/>
                <a:gd name="T5" fmla="*/ 202 h 258"/>
                <a:gd name="T6" fmla="*/ 102 w 103"/>
                <a:gd name="T7" fmla="*/ 45 h 258"/>
                <a:gd name="T8" fmla="*/ 45 w 103"/>
                <a:gd name="T9" fmla="*/ 0 h 258"/>
                <a:gd name="T10" fmla="*/ 0 w 103"/>
                <a:gd name="T11" fmla="*/ 45 h 258"/>
                <a:gd name="T12" fmla="*/ 0 w 103"/>
                <a:gd name="T13" fmla="*/ 202 h 258"/>
                <a:gd name="T14" fmla="*/ 45 w 103"/>
                <a:gd name="T15" fmla="*/ 257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258">
                  <a:moveTo>
                    <a:pt x="45" y="257"/>
                  </a:moveTo>
                  <a:lnTo>
                    <a:pt x="45" y="257"/>
                  </a:lnTo>
                  <a:cubicBezTo>
                    <a:pt x="79" y="257"/>
                    <a:pt x="102" y="235"/>
                    <a:pt x="102" y="202"/>
                  </a:cubicBezTo>
                  <a:cubicBezTo>
                    <a:pt x="102" y="45"/>
                    <a:pt x="102" y="45"/>
                    <a:pt x="102" y="45"/>
                  </a:cubicBezTo>
                  <a:cubicBezTo>
                    <a:pt x="102" y="23"/>
                    <a:pt x="79" y="0"/>
                    <a:pt x="45" y="0"/>
                  </a:cubicBezTo>
                  <a:cubicBezTo>
                    <a:pt x="24" y="0"/>
                    <a:pt x="0" y="23"/>
                    <a:pt x="0" y="45"/>
                  </a:cubicBezTo>
                  <a:cubicBezTo>
                    <a:pt x="0" y="202"/>
                    <a:pt x="0" y="202"/>
                    <a:pt x="0" y="202"/>
                  </a:cubicBezTo>
                  <a:cubicBezTo>
                    <a:pt x="0" y="235"/>
                    <a:pt x="24" y="257"/>
                    <a:pt x="45" y="2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120">
              <a:extLst>
                <a:ext uri="{FF2B5EF4-FFF2-40B4-BE49-F238E27FC236}">
                  <a16:creationId xmlns:a16="http://schemas.microsoft.com/office/drawing/2014/main" id="{DDD8FA06-6717-1045-8B43-7A085DE87F5C}"/>
                </a:ext>
              </a:extLst>
            </p:cNvPr>
            <p:cNvSpPr>
              <a:spLocks noChangeArrowheads="1"/>
            </p:cNvSpPr>
            <p:nvPr/>
          </p:nvSpPr>
          <p:spPr bwMode="auto">
            <a:xfrm>
              <a:off x="1571625" y="5437188"/>
              <a:ext cx="80963" cy="80962"/>
            </a:xfrm>
            <a:custGeom>
              <a:avLst/>
              <a:gdLst>
                <a:gd name="T0" fmla="*/ 167 w 223"/>
                <a:gd name="T1" fmla="*/ 223 h 224"/>
                <a:gd name="T2" fmla="*/ 167 w 223"/>
                <a:gd name="T3" fmla="*/ 223 h 224"/>
                <a:gd name="T4" fmla="*/ 202 w 223"/>
                <a:gd name="T5" fmla="*/ 200 h 224"/>
                <a:gd name="T6" fmla="*/ 202 w 223"/>
                <a:gd name="T7" fmla="*/ 134 h 224"/>
                <a:gd name="T8" fmla="*/ 89 w 223"/>
                <a:gd name="T9" fmla="*/ 23 h 224"/>
                <a:gd name="T10" fmla="*/ 22 w 223"/>
                <a:gd name="T11" fmla="*/ 23 h 224"/>
                <a:gd name="T12" fmla="*/ 22 w 223"/>
                <a:gd name="T13" fmla="*/ 89 h 224"/>
                <a:gd name="T14" fmla="*/ 134 w 223"/>
                <a:gd name="T15" fmla="*/ 200 h 224"/>
                <a:gd name="T16" fmla="*/ 167 w 223"/>
                <a:gd name="T17" fmla="*/ 2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24">
                  <a:moveTo>
                    <a:pt x="167" y="223"/>
                  </a:moveTo>
                  <a:lnTo>
                    <a:pt x="167" y="223"/>
                  </a:lnTo>
                  <a:cubicBezTo>
                    <a:pt x="178" y="223"/>
                    <a:pt x="190" y="212"/>
                    <a:pt x="202" y="200"/>
                  </a:cubicBezTo>
                  <a:cubicBezTo>
                    <a:pt x="222" y="178"/>
                    <a:pt x="222" y="145"/>
                    <a:pt x="202" y="134"/>
                  </a:cubicBezTo>
                  <a:cubicBezTo>
                    <a:pt x="89" y="23"/>
                    <a:pt x="89" y="23"/>
                    <a:pt x="89" y="23"/>
                  </a:cubicBezTo>
                  <a:cubicBezTo>
                    <a:pt x="78" y="0"/>
                    <a:pt x="45" y="0"/>
                    <a:pt x="22" y="23"/>
                  </a:cubicBezTo>
                  <a:cubicBezTo>
                    <a:pt x="0" y="45"/>
                    <a:pt x="0" y="78"/>
                    <a:pt x="22" y="89"/>
                  </a:cubicBezTo>
                  <a:cubicBezTo>
                    <a:pt x="134" y="200"/>
                    <a:pt x="134" y="200"/>
                    <a:pt x="134" y="200"/>
                  </a:cubicBezTo>
                  <a:cubicBezTo>
                    <a:pt x="145" y="212"/>
                    <a:pt x="156" y="223"/>
                    <a:pt x="167" y="22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121">
              <a:extLst>
                <a:ext uri="{FF2B5EF4-FFF2-40B4-BE49-F238E27FC236}">
                  <a16:creationId xmlns:a16="http://schemas.microsoft.com/office/drawing/2014/main" id="{8E6AFA0E-5B02-9B48-AE02-2E19BC8DDB11}"/>
                </a:ext>
              </a:extLst>
            </p:cNvPr>
            <p:cNvSpPr>
              <a:spLocks noChangeArrowheads="1"/>
            </p:cNvSpPr>
            <p:nvPr/>
          </p:nvSpPr>
          <p:spPr bwMode="auto">
            <a:xfrm>
              <a:off x="1474788" y="5676900"/>
              <a:ext cx="93662" cy="36513"/>
            </a:xfrm>
            <a:custGeom>
              <a:avLst/>
              <a:gdLst>
                <a:gd name="T0" fmla="*/ 202 w 258"/>
                <a:gd name="T1" fmla="*/ 0 h 101"/>
                <a:gd name="T2" fmla="*/ 202 w 258"/>
                <a:gd name="T3" fmla="*/ 0 h 101"/>
                <a:gd name="T4" fmla="*/ 46 w 258"/>
                <a:gd name="T5" fmla="*/ 0 h 101"/>
                <a:gd name="T6" fmla="*/ 0 w 258"/>
                <a:gd name="T7" fmla="*/ 45 h 101"/>
                <a:gd name="T8" fmla="*/ 46 w 258"/>
                <a:gd name="T9" fmla="*/ 100 h 101"/>
                <a:gd name="T10" fmla="*/ 202 w 258"/>
                <a:gd name="T11" fmla="*/ 100 h 101"/>
                <a:gd name="T12" fmla="*/ 257 w 258"/>
                <a:gd name="T13" fmla="*/ 45 h 101"/>
                <a:gd name="T14" fmla="*/ 202 w 258"/>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01">
                  <a:moveTo>
                    <a:pt x="202" y="0"/>
                  </a:moveTo>
                  <a:lnTo>
                    <a:pt x="202" y="0"/>
                  </a:lnTo>
                  <a:cubicBezTo>
                    <a:pt x="46" y="0"/>
                    <a:pt x="46" y="0"/>
                    <a:pt x="46" y="0"/>
                  </a:cubicBezTo>
                  <a:cubicBezTo>
                    <a:pt x="24" y="0"/>
                    <a:pt x="0" y="23"/>
                    <a:pt x="0" y="45"/>
                  </a:cubicBezTo>
                  <a:cubicBezTo>
                    <a:pt x="0" y="78"/>
                    <a:pt x="24" y="100"/>
                    <a:pt x="46" y="100"/>
                  </a:cubicBezTo>
                  <a:cubicBezTo>
                    <a:pt x="202" y="100"/>
                    <a:pt x="202" y="100"/>
                    <a:pt x="202" y="100"/>
                  </a:cubicBezTo>
                  <a:cubicBezTo>
                    <a:pt x="235" y="100"/>
                    <a:pt x="257" y="78"/>
                    <a:pt x="257" y="45"/>
                  </a:cubicBezTo>
                  <a:cubicBezTo>
                    <a:pt x="257" y="23"/>
                    <a:pt x="235" y="0"/>
                    <a:pt x="202"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122">
              <a:extLst>
                <a:ext uri="{FF2B5EF4-FFF2-40B4-BE49-F238E27FC236}">
                  <a16:creationId xmlns:a16="http://schemas.microsoft.com/office/drawing/2014/main" id="{316ACED2-54CA-F24A-8318-ACE87E7AC40D}"/>
                </a:ext>
              </a:extLst>
            </p:cNvPr>
            <p:cNvSpPr>
              <a:spLocks noChangeArrowheads="1"/>
            </p:cNvSpPr>
            <p:nvPr/>
          </p:nvSpPr>
          <p:spPr bwMode="auto">
            <a:xfrm>
              <a:off x="2092325" y="5676900"/>
              <a:ext cx="93663" cy="36513"/>
            </a:xfrm>
            <a:custGeom>
              <a:avLst/>
              <a:gdLst>
                <a:gd name="T0" fmla="*/ 200 w 258"/>
                <a:gd name="T1" fmla="*/ 0 h 101"/>
                <a:gd name="T2" fmla="*/ 200 w 258"/>
                <a:gd name="T3" fmla="*/ 0 h 101"/>
                <a:gd name="T4" fmla="*/ 44 w 258"/>
                <a:gd name="T5" fmla="*/ 0 h 101"/>
                <a:gd name="T6" fmla="*/ 0 w 258"/>
                <a:gd name="T7" fmla="*/ 45 h 101"/>
                <a:gd name="T8" fmla="*/ 44 w 258"/>
                <a:gd name="T9" fmla="*/ 100 h 101"/>
                <a:gd name="T10" fmla="*/ 200 w 258"/>
                <a:gd name="T11" fmla="*/ 100 h 101"/>
                <a:gd name="T12" fmla="*/ 257 w 258"/>
                <a:gd name="T13" fmla="*/ 45 h 101"/>
                <a:gd name="T14" fmla="*/ 200 w 258"/>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01">
                  <a:moveTo>
                    <a:pt x="200" y="0"/>
                  </a:moveTo>
                  <a:lnTo>
                    <a:pt x="200" y="0"/>
                  </a:lnTo>
                  <a:cubicBezTo>
                    <a:pt x="44" y="0"/>
                    <a:pt x="44" y="0"/>
                    <a:pt x="44" y="0"/>
                  </a:cubicBezTo>
                  <a:cubicBezTo>
                    <a:pt x="22" y="0"/>
                    <a:pt x="0" y="23"/>
                    <a:pt x="0" y="45"/>
                  </a:cubicBezTo>
                  <a:cubicBezTo>
                    <a:pt x="0" y="78"/>
                    <a:pt x="22" y="100"/>
                    <a:pt x="44" y="100"/>
                  </a:cubicBezTo>
                  <a:cubicBezTo>
                    <a:pt x="200" y="100"/>
                    <a:pt x="200" y="100"/>
                    <a:pt x="200" y="100"/>
                  </a:cubicBezTo>
                  <a:cubicBezTo>
                    <a:pt x="234" y="100"/>
                    <a:pt x="257" y="78"/>
                    <a:pt x="257" y="45"/>
                  </a:cubicBezTo>
                  <a:cubicBezTo>
                    <a:pt x="257" y="23"/>
                    <a:pt x="234" y="0"/>
                    <a:pt x="200"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123">
              <a:extLst>
                <a:ext uri="{FF2B5EF4-FFF2-40B4-BE49-F238E27FC236}">
                  <a16:creationId xmlns:a16="http://schemas.microsoft.com/office/drawing/2014/main" id="{16A4F803-414A-6548-9033-33117DEEB041}"/>
                </a:ext>
              </a:extLst>
            </p:cNvPr>
            <p:cNvSpPr>
              <a:spLocks noChangeArrowheads="1"/>
            </p:cNvSpPr>
            <p:nvPr/>
          </p:nvSpPr>
          <p:spPr bwMode="auto">
            <a:xfrm>
              <a:off x="2008188" y="5437188"/>
              <a:ext cx="80962" cy="80962"/>
            </a:xfrm>
            <a:custGeom>
              <a:avLst/>
              <a:gdLst>
                <a:gd name="T0" fmla="*/ 123 w 224"/>
                <a:gd name="T1" fmla="*/ 23 h 224"/>
                <a:gd name="T2" fmla="*/ 123 w 224"/>
                <a:gd name="T3" fmla="*/ 23 h 224"/>
                <a:gd name="T4" fmla="*/ 23 w 224"/>
                <a:gd name="T5" fmla="*/ 134 h 224"/>
                <a:gd name="T6" fmla="*/ 23 w 224"/>
                <a:gd name="T7" fmla="*/ 200 h 224"/>
                <a:gd name="T8" fmla="*/ 56 w 224"/>
                <a:gd name="T9" fmla="*/ 223 h 224"/>
                <a:gd name="T10" fmla="*/ 89 w 224"/>
                <a:gd name="T11" fmla="*/ 200 h 224"/>
                <a:gd name="T12" fmla="*/ 200 w 224"/>
                <a:gd name="T13" fmla="*/ 89 h 224"/>
                <a:gd name="T14" fmla="*/ 200 w 224"/>
                <a:gd name="T15" fmla="*/ 23 h 224"/>
                <a:gd name="T16" fmla="*/ 123 w 224"/>
                <a:gd name="T17" fmla="*/ 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24">
                  <a:moveTo>
                    <a:pt x="123" y="23"/>
                  </a:moveTo>
                  <a:lnTo>
                    <a:pt x="123" y="23"/>
                  </a:lnTo>
                  <a:cubicBezTo>
                    <a:pt x="23" y="134"/>
                    <a:pt x="23" y="134"/>
                    <a:pt x="23" y="134"/>
                  </a:cubicBezTo>
                  <a:cubicBezTo>
                    <a:pt x="0" y="145"/>
                    <a:pt x="0" y="178"/>
                    <a:pt x="23" y="200"/>
                  </a:cubicBezTo>
                  <a:cubicBezTo>
                    <a:pt x="34" y="212"/>
                    <a:pt x="45" y="223"/>
                    <a:pt x="56" y="223"/>
                  </a:cubicBezTo>
                  <a:cubicBezTo>
                    <a:pt x="67" y="223"/>
                    <a:pt x="78" y="212"/>
                    <a:pt x="89" y="200"/>
                  </a:cubicBezTo>
                  <a:cubicBezTo>
                    <a:pt x="200" y="89"/>
                    <a:pt x="200" y="89"/>
                    <a:pt x="200" y="89"/>
                  </a:cubicBezTo>
                  <a:cubicBezTo>
                    <a:pt x="223" y="78"/>
                    <a:pt x="223" y="45"/>
                    <a:pt x="200" y="23"/>
                  </a:cubicBezTo>
                  <a:cubicBezTo>
                    <a:pt x="178" y="0"/>
                    <a:pt x="145" y="0"/>
                    <a:pt x="123" y="2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124">
              <a:extLst>
                <a:ext uri="{FF2B5EF4-FFF2-40B4-BE49-F238E27FC236}">
                  <a16:creationId xmlns:a16="http://schemas.microsoft.com/office/drawing/2014/main" id="{CA96C9FA-AEB9-C640-B1C0-00455FB6B0F9}"/>
                </a:ext>
              </a:extLst>
            </p:cNvPr>
            <p:cNvSpPr>
              <a:spLocks noChangeArrowheads="1"/>
            </p:cNvSpPr>
            <p:nvPr/>
          </p:nvSpPr>
          <p:spPr bwMode="auto">
            <a:xfrm>
              <a:off x="1728788" y="5994400"/>
              <a:ext cx="204787" cy="36513"/>
            </a:xfrm>
            <a:custGeom>
              <a:avLst/>
              <a:gdLst>
                <a:gd name="T0" fmla="*/ 568 w 569"/>
                <a:gd name="T1" fmla="*/ 0 h 101"/>
                <a:gd name="T2" fmla="*/ 0 w 569"/>
                <a:gd name="T3" fmla="*/ 0 h 101"/>
                <a:gd name="T4" fmla="*/ 0 w 569"/>
                <a:gd name="T5" fmla="*/ 100 h 101"/>
                <a:gd name="T6" fmla="*/ 568 w 569"/>
                <a:gd name="T7" fmla="*/ 100 h 101"/>
                <a:gd name="T8" fmla="*/ 568 w 569"/>
                <a:gd name="T9" fmla="*/ 0 h 101"/>
              </a:gdLst>
              <a:ahLst/>
              <a:cxnLst>
                <a:cxn ang="0">
                  <a:pos x="T0" y="T1"/>
                </a:cxn>
                <a:cxn ang="0">
                  <a:pos x="T2" y="T3"/>
                </a:cxn>
                <a:cxn ang="0">
                  <a:pos x="T4" y="T5"/>
                </a:cxn>
                <a:cxn ang="0">
                  <a:pos x="T6" y="T7"/>
                </a:cxn>
                <a:cxn ang="0">
                  <a:pos x="T8" y="T9"/>
                </a:cxn>
              </a:cxnLst>
              <a:rect l="0" t="0" r="r" b="b"/>
              <a:pathLst>
                <a:path w="569" h="101">
                  <a:moveTo>
                    <a:pt x="568" y="0"/>
                  </a:moveTo>
                  <a:lnTo>
                    <a:pt x="0" y="0"/>
                  </a:lnTo>
                  <a:lnTo>
                    <a:pt x="0" y="100"/>
                  </a:lnTo>
                  <a:lnTo>
                    <a:pt x="568" y="100"/>
                  </a:lnTo>
                  <a:lnTo>
                    <a:pt x="568"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125">
              <a:extLst>
                <a:ext uri="{FF2B5EF4-FFF2-40B4-BE49-F238E27FC236}">
                  <a16:creationId xmlns:a16="http://schemas.microsoft.com/office/drawing/2014/main" id="{6C01A3ED-4AA3-F340-924A-12391E6504EB}"/>
                </a:ext>
              </a:extLst>
            </p:cNvPr>
            <p:cNvSpPr>
              <a:spLocks noChangeArrowheads="1"/>
            </p:cNvSpPr>
            <p:nvPr/>
          </p:nvSpPr>
          <p:spPr bwMode="auto">
            <a:xfrm>
              <a:off x="1728788" y="6049963"/>
              <a:ext cx="204787" cy="41275"/>
            </a:xfrm>
            <a:custGeom>
              <a:avLst/>
              <a:gdLst>
                <a:gd name="T0" fmla="*/ 111 w 569"/>
                <a:gd name="T1" fmla="*/ 112 h 113"/>
                <a:gd name="T2" fmla="*/ 111 w 569"/>
                <a:gd name="T3" fmla="*/ 112 h 113"/>
                <a:gd name="T4" fmla="*/ 457 w 569"/>
                <a:gd name="T5" fmla="*/ 112 h 113"/>
                <a:gd name="T6" fmla="*/ 568 w 569"/>
                <a:gd name="T7" fmla="*/ 0 h 113"/>
                <a:gd name="T8" fmla="*/ 0 w 569"/>
                <a:gd name="T9" fmla="*/ 0 h 113"/>
                <a:gd name="T10" fmla="*/ 111 w 569"/>
                <a:gd name="T11" fmla="*/ 112 h 113"/>
              </a:gdLst>
              <a:ahLst/>
              <a:cxnLst>
                <a:cxn ang="0">
                  <a:pos x="T0" y="T1"/>
                </a:cxn>
                <a:cxn ang="0">
                  <a:pos x="T2" y="T3"/>
                </a:cxn>
                <a:cxn ang="0">
                  <a:pos x="T4" y="T5"/>
                </a:cxn>
                <a:cxn ang="0">
                  <a:pos x="T6" y="T7"/>
                </a:cxn>
                <a:cxn ang="0">
                  <a:pos x="T8" y="T9"/>
                </a:cxn>
                <a:cxn ang="0">
                  <a:pos x="T10" y="T11"/>
                </a:cxn>
              </a:cxnLst>
              <a:rect l="0" t="0" r="r" b="b"/>
              <a:pathLst>
                <a:path w="569" h="113">
                  <a:moveTo>
                    <a:pt x="111" y="112"/>
                  </a:moveTo>
                  <a:lnTo>
                    <a:pt x="111" y="112"/>
                  </a:lnTo>
                  <a:cubicBezTo>
                    <a:pt x="457" y="112"/>
                    <a:pt x="457" y="112"/>
                    <a:pt x="457" y="112"/>
                  </a:cubicBezTo>
                  <a:cubicBezTo>
                    <a:pt x="512" y="112"/>
                    <a:pt x="568" y="56"/>
                    <a:pt x="568" y="0"/>
                  </a:cubicBezTo>
                  <a:cubicBezTo>
                    <a:pt x="0" y="0"/>
                    <a:pt x="0" y="0"/>
                    <a:pt x="0" y="0"/>
                  </a:cubicBezTo>
                  <a:cubicBezTo>
                    <a:pt x="0" y="56"/>
                    <a:pt x="44" y="112"/>
                    <a:pt x="111" y="112"/>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126">
              <a:extLst>
                <a:ext uri="{FF2B5EF4-FFF2-40B4-BE49-F238E27FC236}">
                  <a16:creationId xmlns:a16="http://schemas.microsoft.com/office/drawing/2014/main" id="{144A8572-9B78-554B-906F-6C6E2E67F3D5}"/>
                </a:ext>
              </a:extLst>
            </p:cNvPr>
            <p:cNvSpPr>
              <a:spLocks noChangeArrowheads="1"/>
            </p:cNvSpPr>
            <p:nvPr/>
          </p:nvSpPr>
          <p:spPr bwMode="auto">
            <a:xfrm>
              <a:off x="1608138" y="5472113"/>
              <a:ext cx="446087" cy="501650"/>
            </a:xfrm>
            <a:custGeom>
              <a:avLst/>
              <a:gdLst>
                <a:gd name="T0" fmla="*/ 613 w 1239"/>
                <a:gd name="T1" fmla="*/ 0 h 1394"/>
                <a:gd name="T2" fmla="*/ 613 w 1239"/>
                <a:gd name="T3" fmla="*/ 0 h 1394"/>
                <a:gd name="T4" fmla="*/ 0 w 1239"/>
                <a:gd name="T5" fmla="*/ 624 h 1394"/>
                <a:gd name="T6" fmla="*/ 179 w 1239"/>
                <a:gd name="T7" fmla="*/ 1059 h 1394"/>
                <a:gd name="T8" fmla="*/ 179 w 1239"/>
                <a:gd name="T9" fmla="*/ 1059 h 1394"/>
                <a:gd name="T10" fmla="*/ 335 w 1239"/>
                <a:gd name="T11" fmla="*/ 1338 h 1394"/>
                <a:gd name="T12" fmla="*/ 335 w 1239"/>
                <a:gd name="T13" fmla="*/ 1393 h 1394"/>
                <a:gd name="T14" fmla="*/ 903 w 1239"/>
                <a:gd name="T15" fmla="*/ 1393 h 1394"/>
                <a:gd name="T16" fmla="*/ 903 w 1239"/>
                <a:gd name="T17" fmla="*/ 1327 h 1394"/>
                <a:gd name="T18" fmla="*/ 1047 w 1239"/>
                <a:gd name="T19" fmla="*/ 1070 h 1394"/>
                <a:gd name="T20" fmla="*/ 1238 w 1239"/>
                <a:gd name="T21" fmla="*/ 624 h 1394"/>
                <a:gd name="T22" fmla="*/ 613 w 1239"/>
                <a:gd name="T23" fmla="*/ 0 h 1394"/>
                <a:gd name="T24" fmla="*/ 870 w 1239"/>
                <a:gd name="T25" fmla="*/ 814 h 1394"/>
                <a:gd name="T26" fmla="*/ 870 w 1239"/>
                <a:gd name="T27" fmla="*/ 814 h 1394"/>
                <a:gd name="T28" fmla="*/ 670 w 1239"/>
                <a:gd name="T29" fmla="*/ 1014 h 1394"/>
                <a:gd name="T30" fmla="*/ 670 w 1239"/>
                <a:gd name="T31" fmla="*/ 1249 h 1394"/>
                <a:gd name="T32" fmla="*/ 568 w 1239"/>
                <a:gd name="T33" fmla="*/ 1249 h 1394"/>
                <a:gd name="T34" fmla="*/ 568 w 1239"/>
                <a:gd name="T35" fmla="*/ 1014 h 1394"/>
                <a:gd name="T36" fmla="*/ 368 w 1239"/>
                <a:gd name="T37" fmla="*/ 803 h 1394"/>
                <a:gd name="T38" fmla="*/ 379 w 1239"/>
                <a:gd name="T39" fmla="*/ 735 h 1394"/>
                <a:gd name="T40" fmla="*/ 446 w 1239"/>
                <a:gd name="T41" fmla="*/ 735 h 1394"/>
                <a:gd name="T42" fmla="*/ 625 w 1239"/>
                <a:gd name="T43" fmla="*/ 914 h 1394"/>
                <a:gd name="T44" fmla="*/ 792 w 1239"/>
                <a:gd name="T45" fmla="*/ 735 h 1394"/>
                <a:gd name="T46" fmla="*/ 870 w 1239"/>
                <a:gd name="T47" fmla="*/ 735 h 1394"/>
                <a:gd name="T48" fmla="*/ 870 w 1239"/>
                <a:gd name="T49" fmla="*/ 81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9" h="1394">
                  <a:moveTo>
                    <a:pt x="613" y="0"/>
                  </a:moveTo>
                  <a:lnTo>
                    <a:pt x="613" y="0"/>
                  </a:lnTo>
                  <a:cubicBezTo>
                    <a:pt x="279" y="0"/>
                    <a:pt x="0" y="280"/>
                    <a:pt x="0" y="624"/>
                  </a:cubicBezTo>
                  <a:cubicBezTo>
                    <a:pt x="0" y="791"/>
                    <a:pt x="67" y="948"/>
                    <a:pt x="179" y="1059"/>
                  </a:cubicBezTo>
                  <a:lnTo>
                    <a:pt x="179" y="1059"/>
                  </a:lnTo>
                  <a:cubicBezTo>
                    <a:pt x="246" y="1136"/>
                    <a:pt x="335" y="1225"/>
                    <a:pt x="335" y="1338"/>
                  </a:cubicBezTo>
                  <a:cubicBezTo>
                    <a:pt x="335" y="1393"/>
                    <a:pt x="335" y="1393"/>
                    <a:pt x="335" y="1393"/>
                  </a:cubicBezTo>
                  <a:cubicBezTo>
                    <a:pt x="903" y="1393"/>
                    <a:pt x="903" y="1393"/>
                    <a:pt x="903" y="1393"/>
                  </a:cubicBezTo>
                  <a:cubicBezTo>
                    <a:pt x="903" y="1327"/>
                    <a:pt x="903" y="1327"/>
                    <a:pt x="903" y="1327"/>
                  </a:cubicBezTo>
                  <a:cubicBezTo>
                    <a:pt x="903" y="1225"/>
                    <a:pt x="981" y="1136"/>
                    <a:pt x="1047" y="1070"/>
                  </a:cubicBezTo>
                  <a:cubicBezTo>
                    <a:pt x="1171" y="959"/>
                    <a:pt x="1238" y="791"/>
                    <a:pt x="1238" y="624"/>
                  </a:cubicBezTo>
                  <a:cubicBezTo>
                    <a:pt x="1238" y="280"/>
                    <a:pt x="959" y="0"/>
                    <a:pt x="613" y="0"/>
                  </a:cubicBezTo>
                  <a:close/>
                  <a:moveTo>
                    <a:pt x="870" y="814"/>
                  </a:moveTo>
                  <a:lnTo>
                    <a:pt x="870" y="814"/>
                  </a:lnTo>
                  <a:cubicBezTo>
                    <a:pt x="670" y="1014"/>
                    <a:pt x="670" y="1014"/>
                    <a:pt x="670" y="1014"/>
                  </a:cubicBezTo>
                  <a:cubicBezTo>
                    <a:pt x="670" y="1249"/>
                    <a:pt x="670" y="1249"/>
                    <a:pt x="670" y="1249"/>
                  </a:cubicBezTo>
                  <a:cubicBezTo>
                    <a:pt x="568" y="1249"/>
                    <a:pt x="568" y="1249"/>
                    <a:pt x="568" y="1249"/>
                  </a:cubicBezTo>
                  <a:cubicBezTo>
                    <a:pt x="568" y="1014"/>
                    <a:pt x="568" y="1014"/>
                    <a:pt x="568" y="1014"/>
                  </a:cubicBezTo>
                  <a:cubicBezTo>
                    <a:pt x="368" y="803"/>
                    <a:pt x="368" y="803"/>
                    <a:pt x="368" y="803"/>
                  </a:cubicBezTo>
                  <a:cubicBezTo>
                    <a:pt x="357" y="791"/>
                    <a:pt x="357" y="757"/>
                    <a:pt x="379" y="735"/>
                  </a:cubicBezTo>
                  <a:cubicBezTo>
                    <a:pt x="390" y="713"/>
                    <a:pt x="424" y="713"/>
                    <a:pt x="446" y="735"/>
                  </a:cubicBezTo>
                  <a:cubicBezTo>
                    <a:pt x="625" y="914"/>
                    <a:pt x="625" y="914"/>
                    <a:pt x="625" y="914"/>
                  </a:cubicBezTo>
                  <a:cubicBezTo>
                    <a:pt x="792" y="735"/>
                    <a:pt x="792" y="735"/>
                    <a:pt x="792" y="735"/>
                  </a:cubicBezTo>
                  <a:cubicBezTo>
                    <a:pt x="814" y="724"/>
                    <a:pt x="847" y="724"/>
                    <a:pt x="870" y="735"/>
                  </a:cubicBezTo>
                  <a:cubicBezTo>
                    <a:pt x="892" y="757"/>
                    <a:pt x="892" y="791"/>
                    <a:pt x="870" y="814"/>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6" name="TextBox 45">
            <a:extLst>
              <a:ext uri="{FF2B5EF4-FFF2-40B4-BE49-F238E27FC236}">
                <a16:creationId xmlns:a16="http://schemas.microsoft.com/office/drawing/2014/main" id="{1D122926-0926-194A-88BB-556916D809C4}"/>
              </a:ext>
            </a:extLst>
          </p:cNvPr>
          <p:cNvSpPr txBox="1"/>
          <p:nvPr/>
        </p:nvSpPr>
        <p:spPr>
          <a:xfrm>
            <a:off x="261604" y="2533906"/>
            <a:ext cx="2439749" cy="830997"/>
          </a:xfrm>
          <a:prstGeom prst="rect">
            <a:avLst/>
          </a:prstGeom>
          <a:noFill/>
        </p:spPr>
        <p:txBody>
          <a:bodyPr wrap="square" rtlCol="0">
            <a:spAutoFit/>
          </a:bodyPr>
          <a:lstStyle/>
          <a:p>
            <a:pPr algn="just"/>
            <a:r>
              <a:rPr lang="en-US" sz="1200" noProof="1">
                <a:solidFill>
                  <a:schemeClr val="bg1"/>
                </a:solidFill>
              </a:rPr>
              <a:t>Dando como resultado:</a:t>
            </a:r>
          </a:p>
          <a:p>
            <a:pPr marL="171450" indent="-171450" algn="just">
              <a:buFont typeface="Arial" panose="020B0604020202020204" pitchFamily="34" charset="0"/>
              <a:buChar char="•"/>
            </a:pPr>
            <a:r>
              <a:rPr lang="en-US" sz="1200" noProof="1">
                <a:solidFill>
                  <a:schemeClr val="bg1"/>
                </a:solidFill>
              </a:rPr>
              <a:t>SHT MTY:  Perfiles 27</a:t>
            </a:r>
          </a:p>
          <a:p>
            <a:pPr marL="171450" indent="-171450" algn="just">
              <a:buFont typeface="Arial" panose="020B0604020202020204" pitchFamily="34" charset="0"/>
              <a:buChar char="•"/>
            </a:pPr>
            <a:r>
              <a:rPr lang="en-US" sz="1200" noProof="1">
                <a:solidFill>
                  <a:schemeClr val="bg1"/>
                </a:solidFill>
              </a:rPr>
              <a:t>HTG MTY: Perfiles 40</a:t>
            </a:r>
          </a:p>
          <a:p>
            <a:pPr algn="just"/>
            <a:endParaRPr lang="en-US" sz="1200" noProof="1">
              <a:solidFill>
                <a:schemeClr val="bg1"/>
              </a:solidFill>
            </a:endParaRPr>
          </a:p>
        </p:txBody>
      </p:sp>
      <p:grpSp>
        <p:nvGrpSpPr>
          <p:cNvPr id="48" name="Group 47">
            <a:extLst>
              <a:ext uri="{FF2B5EF4-FFF2-40B4-BE49-F238E27FC236}">
                <a16:creationId xmlns:a16="http://schemas.microsoft.com/office/drawing/2014/main" id="{2103B8BD-E80A-5647-B214-FB78C9B61CC6}"/>
              </a:ext>
            </a:extLst>
          </p:cNvPr>
          <p:cNvGrpSpPr/>
          <p:nvPr/>
        </p:nvGrpSpPr>
        <p:grpSpPr>
          <a:xfrm>
            <a:off x="4685246" y="1764854"/>
            <a:ext cx="284809" cy="300703"/>
            <a:chOff x="1474788" y="5340350"/>
            <a:chExt cx="711200" cy="750888"/>
          </a:xfrm>
          <a:solidFill>
            <a:schemeClr val="bg2"/>
          </a:solidFill>
        </p:grpSpPr>
        <p:sp>
          <p:nvSpPr>
            <p:cNvPr id="49" name="Freeform 119">
              <a:extLst>
                <a:ext uri="{FF2B5EF4-FFF2-40B4-BE49-F238E27FC236}">
                  <a16:creationId xmlns:a16="http://schemas.microsoft.com/office/drawing/2014/main" id="{A24CE872-7032-D54C-91B9-9DC88C7A7F07}"/>
                </a:ext>
              </a:extLst>
            </p:cNvPr>
            <p:cNvSpPr>
              <a:spLocks noChangeArrowheads="1"/>
            </p:cNvSpPr>
            <p:nvPr/>
          </p:nvSpPr>
          <p:spPr bwMode="auto">
            <a:xfrm>
              <a:off x="1811338" y="5340350"/>
              <a:ext cx="36512" cy="93663"/>
            </a:xfrm>
            <a:custGeom>
              <a:avLst/>
              <a:gdLst>
                <a:gd name="T0" fmla="*/ 45 w 103"/>
                <a:gd name="T1" fmla="*/ 257 h 258"/>
                <a:gd name="T2" fmla="*/ 45 w 103"/>
                <a:gd name="T3" fmla="*/ 257 h 258"/>
                <a:gd name="T4" fmla="*/ 102 w 103"/>
                <a:gd name="T5" fmla="*/ 202 h 258"/>
                <a:gd name="T6" fmla="*/ 102 w 103"/>
                <a:gd name="T7" fmla="*/ 45 h 258"/>
                <a:gd name="T8" fmla="*/ 45 w 103"/>
                <a:gd name="T9" fmla="*/ 0 h 258"/>
                <a:gd name="T10" fmla="*/ 0 w 103"/>
                <a:gd name="T11" fmla="*/ 45 h 258"/>
                <a:gd name="T12" fmla="*/ 0 w 103"/>
                <a:gd name="T13" fmla="*/ 202 h 258"/>
                <a:gd name="T14" fmla="*/ 45 w 103"/>
                <a:gd name="T15" fmla="*/ 257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258">
                  <a:moveTo>
                    <a:pt x="45" y="257"/>
                  </a:moveTo>
                  <a:lnTo>
                    <a:pt x="45" y="257"/>
                  </a:lnTo>
                  <a:cubicBezTo>
                    <a:pt x="79" y="257"/>
                    <a:pt x="102" y="235"/>
                    <a:pt x="102" y="202"/>
                  </a:cubicBezTo>
                  <a:cubicBezTo>
                    <a:pt x="102" y="45"/>
                    <a:pt x="102" y="45"/>
                    <a:pt x="102" y="45"/>
                  </a:cubicBezTo>
                  <a:cubicBezTo>
                    <a:pt x="102" y="23"/>
                    <a:pt x="79" y="0"/>
                    <a:pt x="45" y="0"/>
                  </a:cubicBezTo>
                  <a:cubicBezTo>
                    <a:pt x="24" y="0"/>
                    <a:pt x="0" y="23"/>
                    <a:pt x="0" y="45"/>
                  </a:cubicBezTo>
                  <a:cubicBezTo>
                    <a:pt x="0" y="202"/>
                    <a:pt x="0" y="202"/>
                    <a:pt x="0" y="202"/>
                  </a:cubicBezTo>
                  <a:cubicBezTo>
                    <a:pt x="0" y="235"/>
                    <a:pt x="24" y="257"/>
                    <a:pt x="45" y="2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120">
              <a:extLst>
                <a:ext uri="{FF2B5EF4-FFF2-40B4-BE49-F238E27FC236}">
                  <a16:creationId xmlns:a16="http://schemas.microsoft.com/office/drawing/2014/main" id="{7BAB8B3C-C26C-E440-B6D4-BF3C5EF99735}"/>
                </a:ext>
              </a:extLst>
            </p:cNvPr>
            <p:cNvSpPr>
              <a:spLocks noChangeArrowheads="1"/>
            </p:cNvSpPr>
            <p:nvPr/>
          </p:nvSpPr>
          <p:spPr bwMode="auto">
            <a:xfrm>
              <a:off x="1571625" y="5437188"/>
              <a:ext cx="80963" cy="80962"/>
            </a:xfrm>
            <a:custGeom>
              <a:avLst/>
              <a:gdLst>
                <a:gd name="T0" fmla="*/ 167 w 223"/>
                <a:gd name="T1" fmla="*/ 223 h 224"/>
                <a:gd name="T2" fmla="*/ 167 w 223"/>
                <a:gd name="T3" fmla="*/ 223 h 224"/>
                <a:gd name="T4" fmla="*/ 202 w 223"/>
                <a:gd name="T5" fmla="*/ 200 h 224"/>
                <a:gd name="T6" fmla="*/ 202 w 223"/>
                <a:gd name="T7" fmla="*/ 134 h 224"/>
                <a:gd name="T8" fmla="*/ 89 w 223"/>
                <a:gd name="T9" fmla="*/ 23 h 224"/>
                <a:gd name="T10" fmla="*/ 22 w 223"/>
                <a:gd name="T11" fmla="*/ 23 h 224"/>
                <a:gd name="T12" fmla="*/ 22 w 223"/>
                <a:gd name="T13" fmla="*/ 89 h 224"/>
                <a:gd name="T14" fmla="*/ 134 w 223"/>
                <a:gd name="T15" fmla="*/ 200 h 224"/>
                <a:gd name="T16" fmla="*/ 167 w 223"/>
                <a:gd name="T17" fmla="*/ 2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24">
                  <a:moveTo>
                    <a:pt x="167" y="223"/>
                  </a:moveTo>
                  <a:lnTo>
                    <a:pt x="167" y="223"/>
                  </a:lnTo>
                  <a:cubicBezTo>
                    <a:pt x="178" y="223"/>
                    <a:pt x="190" y="212"/>
                    <a:pt x="202" y="200"/>
                  </a:cubicBezTo>
                  <a:cubicBezTo>
                    <a:pt x="222" y="178"/>
                    <a:pt x="222" y="145"/>
                    <a:pt x="202" y="134"/>
                  </a:cubicBezTo>
                  <a:cubicBezTo>
                    <a:pt x="89" y="23"/>
                    <a:pt x="89" y="23"/>
                    <a:pt x="89" y="23"/>
                  </a:cubicBezTo>
                  <a:cubicBezTo>
                    <a:pt x="78" y="0"/>
                    <a:pt x="45" y="0"/>
                    <a:pt x="22" y="23"/>
                  </a:cubicBezTo>
                  <a:cubicBezTo>
                    <a:pt x="0" y="45"/>
                    <a:pt x="0" y="78"/>
                    <a:pt x="22" y="89"/>
                  </a:cubicBezTo>
                  <a:cubicBezTo>
                    <a:pt x="134" y="200"/>
                    <a:pt x="134" y="200"/>
                    <a:pt x="134" y="200"/>
                  </a:cubicBezTo>
                  <a:cubicBezTo>
                    <a:pt x="145" y="212"/>
                    <a:pt x="156" y="223"/>
                    <a:pt x="167" y="22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121">
              <a:extLst>
                <a:ext uri="{FF2B5EF4-FFF2-40B4-BE49-F238E27FC236}">
                  <a16:creationId xmlns:a16="http://schemas.microsoft.com/office/drawing/2014/main" id="{C674B8C2-7C01-7A43-9516-E3D915799DB4}"/>
                </a:ext>
              </a:extLst>
            </p:cNvPr>
            <p:cNvSpPr>
              <a:spLocks noChangeArrowheads="1"/>
            </p:cNvSpPr>
            <p:nvPr/>
          </p:nvSpPr>
          <p:spPr bwMode="auto">
            <a:xfrm>
              <a:off x="1474788" y="5676900"/>
              <a:ext cx="93662" cy="36513"/>
            </a:xfrm>
            <a:custGeom>
              <a:avLst/>
              <a:gdLst>
                <a:gd name="T0" fmla="*/ 202 w 258"/>
                <a:gd name="T1" fmla="*/ 0 h 101"/>
                <a:gd name="T2" fmla="*/ 202 w 258"/>
                <a:gd name="T3" fmla="*/ 0 h 101"/>
                <a:gd name="T4" fmla="*/ 46 w 258"/>
                <a:gd name="T5" fmla="*/ 0 h 101"/>
                <a:gd name="T6" fmla="*/ 0 w 258"/>
                <a:gd name="T7" fmla="*/ 45 h 101"/>
                <a:gd name="T8" fmla="*/ 46 w 258"/>
                <a:gd name="T9" fmla="*/ 100 h 101"/>
                <a:gd name="T10" fmla="*/ 202 w 258"/>
                <a:gd name="T11" fmla="*/ 100 h 101"/>
                <a:gd name="T12" fmla="*/ 257 w 258"/>
                <a:gd name="T13" fmla="*/ 45 h 101"/>
                <a:gd name="T14" fmla="*/ 202 w 258"/>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01">
                  <a:moveTo>
                    <a:pt x="202" y="0"/>
                  </a:moveTo>
                  <a:lnTo>
                    <a:pt x="202" y="0"/>
                  </a:lnTo>
                  <a:cubicBezTo>
                    <a:pt x="46" y="0"/>
                    <a:pt x="46" y="0"/>
                    <a:pt x="46" y="0"/>
                  </a:cubicBezTo>
                  <a:cubicBezTo>
                    <a:pt x="24" y="0"/>
                    <a:pt x="0" y="23"/>
                    <a:pt x="0" y="45"/>
                  </a:cubicBezTo>
                  <a:cubicBezTo>
                    <a:pt x="0" y="78"/>
                    <a:pt x="24" y="100"/>
                    <a:pt x="46" y="100"/>
                  </a:cubicBezTo>
                  <a:cubicBezTo>
                    <a:pt x="202" y="100"/>
                    <a:pt x="202" y="100"/>
                    <a:pt x="202" y="100"/>
                  </a:cubicBezTo>
                  <a:cubicBezTo>
                    <a:pt x="235" y="100"/>
                    <a:pt x="257" y="78"/>
                    <a:pt x="257" y="45"/>
                  </a:cubicBezTo>
                  <a:cubicBezTo>
                    <a:pt x="257" y="23"/>
                    <a:pt x="235" y="0"/>
                    <a:pt x="202"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122">
              <a:extLst>
                <a:ext uri="{FF2B5EF4-FFF2-40B4-BE49-F238E27FC236}">
                  <a16:creationId xmlns:a16="http://schemas.microsoft.com/office/drawing/2014/main" id="{EBD1F966-1424-5C40-AB7C-5E83E8339530}"/>
                </a:ext>
              </a:extLst>
            </p:cNvPr>
            <p:cNvSpPr>
              <a:spLocks noChangeArrowheads="1"/>
            </p:cNvSpPr>
            <p:nvPr/>
          </p:nvSpPr>
          <p:spPr bwMode="auto">
            <a:xfrm>
              <a:off x="2092325" y="5676900"/>
              <a:ext cx="93663" cy="36513"/>
            </a:xfrm>
            <a:custGeom>
              <a:avLst/>
              <a:gdLst>
                <a:gd name="T0" fmla="*/ 200 w 258"/>
                <a:gd name="T1" fmla="*/ 0 h 101"/>
                <a:gd name="T2" fmla="*/ 200 w 258"/>
                <a:gd name="T3" fmla="*/ 0 h 101"/>
                <a:gd name="T4" fmla="*/ 44 w 258"/>
                <a:gd name="T5" fmla="*/ 0 h 101"/>
                <a:gd name="T6" fmla="*/ 0 w 258"/>
                <a:gd name="T7" fmla="*/ 45 h 101"/>
                <a:gd name="T8" fmla="*/ 44 w 258"/>
                <a:gd name="T9" fmla="*/ 100 h 101"/>
                <a:gd name="T10" fmla="*/ 200 w 258"/>
                <a:gd name="T11" fmla="*/ 100 h 101"/>
                <a:gd name="T12" fmla="*/ 257 w 258"/>
                <a:gd name="T13" fmla="*/ 45 h 101"/>
                <a:gd name="T14" fmla="*/ 200 w 258"/>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01">
                  <a:moveTo>
                    <a:pt x="200" y="0"/>
                  </a:moveTo>
                  <a:lnTo>
                    <a:pt x="200" y="0"/>
                  </a:lnTo>
                  <a:cubicBezTo>
                    <a:pt x="44" y="0"/>
                    <a:pt x="44" y="0"/>
                    <a:pt x="44" y="0"/>
                  </a:cubicBezTo>
                  <a:cubicBezTo>
                    <a:pt x="22" y="0"/>
                    <a:pt x="0" y="23"/>
                    <a:pt x="0" y="45"/>
                  </a:cubicBezTo>
                  <a:cubicBezTo>
                    <a:pt x="0" y="78"/>
                    <a:pt x="22" y="100"/>
                    <a:pt x="44" y="100"/>
                  </a:cubicBezTo>
                  <a:cubicBezTo>
                    <a:pt x="200" y="100"/>
                    <a:pt x="200" y="100"/>
                    <a:pt x="200" y="100"/>
                  </a:cubicBezTo>
                  <a:cubicBezTo>
                    <a:pt x="234" y="100"/>
                    <a:pt x="257" y="78"/>
                    <a:pt x="257" y="45"/>
                  </a:cubicBezTo>
                  <a:cubicBezTo>
                    <a:pt x="257" y="23"/>
                    <a:pt x="234" y="0"/>
                    <a:pt x="200"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23">
              <a:extLst>
                <a:ext uri="{FF2B5EF4-FFF2-40B4-BE49-F238E27FC236}">
                  <a16:creationId xmlns:a16="http://schemas.microsoft.com/office/drawing/2014/main" id="{D1FE3428-8FC5-7549-BB9F-7A3B080702B2}"/>
                </a:ext>
              </a:extLst>
            </p:cNvPr>
            <p:cNvSpPr>
              <a:spLocks noChangeArrowheads="1"/>
            </p:cNvSpPr>
            <p:nvPr/>
          </p:nvSpPr>
          <p:spPr bwMode="auto">
            <a:xfrm>
              <a:off x="2008188" y="5437188"/>
              <a:ext cx="80962" cy="80962"/>
            </a:xfrm>
            <a:custGeom>
              <a:avLst/>
              <a:gdLst>
                <a:gd name="T0" fmla="*/ 123 w 224"/>
                <a:gd name="T1" fmla="*/ 23 h 224"/>
                <a:gd name="T2" fmla="*/ 123 w 224"/>
                <a:gd name="T3" fmla="*/ 23 h 224"/>
                <a:gd name="T4" fmla="*/ 23 w 224"/>
                <a:gd name="T5" fmla="*/ 134 h 224"/>
                <a:gd name="T6" fmla="*/ 23 w 224"/>
                <a:gd name="T7" fmla="*/ 200 h 224"/>
                <a:gd name="T8" fmla="*/ 56 w 224"/>
                <a:gd name="T9" fmla="*/ 223 h 224"/>
                <a:gd name="T10" fmla="*/ 89 w 224"/>
                <a:gd name="T11" fmla="*/ 200 h 224"/>
                <a:gd name="T12" fmla="*/ 200 w 224"/>
                <a:gd name="T13" fmla="*/ 89 h 224"/>
                <a:gd name="T14" fmla="*/ 200 w 224"/>
                <a:gd name="T15" fmla="*/ 23 h 224"/>
                <a:gd name="T16" fmla="*/ 123 w 224"/>
                <a:gd name="T17" fmla="*/ 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24">
                  <a:moveTo>
                    <a:pt x="123" y="23"/>
                  </a:moveTo>
                  <a:lnTo>
                    <a:pt x="123" y="23"/>
                  </a:lnTo>
                  <a:cubicBezTo>
                    <a:pt x="23" y="134"/>
                    <a:pt x="23" y="134"/>
                    <a:pt x="23" y="134"/>
                  </a:cubicBezTo>
                  <a:cubicBezTo>
                    <a:pt x="0" y="145"/>
                    <a:pt x="0" y="178"/>
                    <a:pt x="23" y="200"/>
                  </a:cubicBezTo>
                  <a:cubicBezTo>
                    <a:pt x="34" y="212"/>
                    <a:pt x="45" y="223"/>
                    <a:pt x="56" y="223"/>
                  </a:cubicBezTo>
                  <a:cubicBezTo>
                    <a:pt x="67" y="223"/>
                    <a:pt x="78" y="212"/>
                    <a:pt x="89" y="200"/>
                  </a:cubicBezTo>
                  <a:cubicBezTo>
                    <a:pt x="200" y="89"/>
                    <a:pt x="200" y="89"/>
                    <a:pt x="200" y="89"/>
                  </a:cubicBezTo>
                  <a:cubicBezTo>
                    <a:pt x="223" y="78"/>
                    <a:pt x="223" y="45"/>
                    <a:pt x="200" y="23"/>
                  </a:cubicBezTo>
                  <a:cubicBezTo>
                    <a:pt x="178" y="0"/>
                    <a:pt x="145" y="0"/>
                    <a:pt x="123" y="2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24">
              <a:extLst>
                <a:ext uri="{FF2B5EF4-FFF2-40B4-BE49-F238E27FC236}">
                  <a16:creationId xmlns:a16="http://schemas.microsoft.com/office/drawing/2014/main" id="{9CD23E49-029F-5940-8E36-1C468D65E0FC}"/>
                </a:ext>
              </a:extLst>
            </p:cNvPr>
            <p:cNvSpPr>
              <a:spLocks noChangeArrowheads="1"/>
            </p:cNvSpPr>
            <p:nvPr/>
          </p:nvSpPr>
          <p:spPr bwMode="auto">
            <a:xfrm>
              <a:off x="1728788" y="5994400"/>
              <a:ext cx="204787" cy="36513"/>
            </a:xfrm>
            <a:custGeom>
              <a:avLst/>
              <a:gdLst>
                <a:gd name="T0" fmla="*/ 568 w 569"/>
                <a:gd name="T1" fmla="*/ 0 h 101"/>
                <a:gd name="T2" fmla="*/ 0 w 569"/>
                <a:gd name="T3" fmla="*/ 0 h 101"/>
                <a:gd name="T4" fmla="*/ 0 w 569"/>
                <a:gd name="T5" fmla="*/ 100 h 101"/>
                <a:gd name="T6" fmla="*/ 568 w 569"/>
                <a:gd name="T7" fmla="*/ 100 h 101"/>
                <a:gd name="T8" fmla="*/ 568 w 569"/>
                <a:gd name="T9" fmla="*/ 0 h 101"/>
              </a:gdLst>
              <a:ahLst/>
              <a:cxnLst>
                <a:cxn ang="0">
                  <a:pos x="T0" y="T1"/>
                </a:cxn>
                <a:cxn ang="0">
                  <a:pos x="T2" y="T3"/>
                </a:cxn>
                <a:cxn ang="0">
                  <a:pos x="T4" y="T5"/>
                </a:cxn>
                <a:cxn ang="0">
                  <a:pos x="T6" y="T7"/>
                </a:cxn>
                <a:cxn ang="0">
                  <a:pos x="T8" y="T9"/>
                </a:cxn>
              </a:cxnLst>
              <a:rect l="0" t="0" r="r" b="b"/>
              <a:pathLst>
                <a:path w="569" h="101">
                  <a:moveTo>
                    <a:pt x="568" y="0"/>
                  </a:moveTo>
                  <a:lnTo>
                    <a:pt x="0" y="0"/>
                  </a:lnTo>
                  <a:lnTo>
                    <a:pt x="0" y="100"/>
                  </a:lnTo>
                  <a:lnTo>
                    <a:pt x="568" y="100"/>
                  </a:lnTo>
                  <a:lnTo>
                    <a:pt x="568"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125">
              <a:extLst>
                <a:ext uri="{FF2B5EF4-FFF2-40B4-BE49-F238E27FC236}">
                  <a16:creationId xmlns:a16="http://schemas.microsoft.com/office/drawing/2014/main" id="{0B3E1BB2-ABC5-2442-BB37-B2F16139886B}"/>
                </a:ext>
              </a:extLst>
            </p:cNvPr>
            <p:cNvSpPr>
              <a:spLocks noChangeArrowheads="1"/>
            </p:cNvSpPr>
            <p:nvPr/>
          </p:nvSpPr>
          <p:spPr bwMode="auto">
            <a:xfrm>
              <a:off x="1728788" y="6049963"/>
              <a:ext cx="204787" cy="41275"/>
            </a:xfrm>
            <a:custGeom>
              <a:avLst/>
              <a:gdLst>
                <a:gd name="T0" fmla="*/ 111 w 569"/>
                <a:gd name="T1" fmla="*/ 112 h 113"/>
                <a:gd name="T2" fmla="*/ 111 w 569"/>
                <a:gd name="T3" fmla="*/ 112 h 113"/>
                <a:gd name="T4" fmla="*/ 457 w 569"/>
                <a:gd name="T5" fmla="*/ 112 h 113"/>
                <a:gd name="T6" fmla="*/ 568 w 569"/>
                <a:gd name="T7" fmla="*/ 0 h 113"/>
                <a:gd name="T8" fmla="*/ 0 w 569"/>
                <a:gd name="T9" fmla="*/ 0 h 113"/>
                <a:gd name="T10" fmla="*/ 111 w 569"/>
                <a:gd name="T11" fmla="*/ 112 h 113"/>
              </a:gdLst>
              <a:ahLst/>
              <a:cxnLst>
                <a:cxn ang="0">
                  <a:pos x="T0" y="T1"/>
                </a:cxn>
                <a:cxn ang="0">
                  <a:pos x="T2" y="T3"/>
                </a:cxn>
                <a:cxn ang="0">
                  <a:pos x="T4" y="T5"/>
                </a:cxn>
                <a:cxn ang="0">
                  <a:pos x="T6" y="T7"/>
                </a:cxn>
                <a:cxn ang="0">
                  <a:pos x="T8" y="T9"/>
                </a:cxn>
                <a:cxn ang="0">
                  <a:pos x="T10" y="T11"/>
                </a:cxn>
              </a:cxnLst>
              <a:rect l="0" t="0" r="r" b="b"/>
              <a:pathLst>
                <a:path w="569" h="113">
                  <a:moveTo>
                    <a:pt x="111" y="112"/>
                  </a:moveTo>
                  <a:lnTo>
                    <a:pt x="111" y="112"/>
                  </a:lnTo>
                  <a:cubicBezTo>
                    <a:pt x="457" y="112"/>
                    <a:pt x="457" y="112"/>
                    <a:pt x="457" y="112"/>
                  </a:cubicBezTo>
                  <a:cubicBezTo>
                    <a:pt x="512" y="112"/>
                    <a:pt x="568" y="56"/>
                    <a:pt x="568" y="0"/>
                  </a:cubicBezTo>
                  <a:cubicBezTo>
                    <a:pt x="0" y="0"/>
                    <a:pt x="0" y="0"/>
                    <a:pt x="0" y="0"/>
                  </a:cubicBezTo>
                  <a:cubicBezTo>
                    <a:pt x="0" y="56"/>
                    <a:pt x="44" y="112"/>
                    <a:pt x="111" y="112"/>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26">
              <a:extLst>
                <a:ext uri="{FF2B5EF4-FFF2-40B4-BE49-F238E27FC236}">
                  <a16:creationId xmlns:a16="http://schemas.microsoft.com/office/drawing/2014/main" id="{63E058E7-71EA-6A4C-A6CE-36D01458F6F5}"/>
                </a:ext>
              </a:extLst>
            </p:cNvPr>
            <p:cNvSpPr>
              <a:spLocks noChangeArrowheads="1"/>
            </p:cNvSpPr>
            <p:nvPr/>
          </p:nvSpPr>
          <p:spPr bwMode="auto">
            <a:xfrm>
              <a:off x="1608138" y="5472113"/>
              <a:ext cx="446087" cy="501650"/>
            </a:xfrm>
            <a:custGeom>
              <a:avLst/>
              <a:gdLst>
                <a:gd name="T0" fmla="*/ 613 w 1239"/>
                <a:gd name="T1" fmla="*/ 0 h 1394"/>
                <a:gd name="T2" fmla="*/ 613 w 1239"/>
                <a:gd name="T3" fmla="*/ 0 h 1394"/>
                <a:gd name="T4" fmla="*/ 0 w 1239"/>
                <a:gd name="T5" fmla="*/ 624 h 1394"/>
                <a:gd name="T6" fmla="*/ 179 w 1239"/>
                <a:gd name="T7" fmla="*/ 1059 h 1394"/>
                <a:gd name="T8" fmla="*/ 179 w 1239"/>
                <a:gd name="T9" fmla="*/ 1059 h 1394"/>
                <a:gd name="T10" fmla="*/ 335 w 1239"/>
                <a:gd name="T11" fmla="*/ 1338 h 1394"/>
                <a:gd name="T12" fmla="*/ 335 w 1239"/>
                <a:gd name="T13" fmla="*/ 1393 h 1394"/>
                <a:gd name="T14" fmla="*/ 903 w 1239"/>
                <a:gd name="T15" fmla="*/ 1393 h 1394"/>
                <a:gd name="T16" fmla="*/ 903 w 1239"/>
                <a:gd name="T17" fmla="*/ 1327 h 1394"/>
                <a:gd name="T18" fmla="*/ 1047 w 1239"/>
                <a:gd name="T19" fmla="*/ 1070 h 1394"/>
                <a:gd name="T20" fmla="*/ 1238 w 1239"/>
                <a:gd name="T21" fmla="*/ 624 h 1394"/>
                <a:gd name="T22" fmla="*/ 613 w 1239"/>
                <a:gd name="T23" fmla="*/ 0 h 1394"/>
                <a:gd name="T24" fmla="*/ 870 w 1239"/>
                <a:gd name="T25" fmla="*/ 814 h 1394"/>
                <a:gd name="T26" fmla="*/ 870 w 1239"/>
                <a:gd name="T27" fmla="*/ 814 h 1394"/>
                <a:gd name="T28" fmla="*/ 670 w 1239"/>
                <a:gd name="T29" fmla="*/ 1014 h 1394"/>
                <a:gd name="T30" fmla="*/ 670 w 1239"/>
                <a:gd name="T31" fmla="*/ 1249 h 1394"/>
                <a:gd name="T32" fmla="*/ 568 w 1239"/>
                <a:gd name="T33" fmla="*/ 1249 h 1394"/>
                <a:gd name="T34" fmla="*/ 568 w 1239"/>
                <a:gd name="T35" fmla="*/ 1014 h 1394"/>
                <a:gd name="T36" fmla="*/ 368 w 1239"/>
                <a:gd name="T37" fmla="*/ 803 h 1394"/>
                <a:gd name="T38" fmla="*/ 379 w 1239"/>
                <a:gd name="T39" fmla="*/ 735 h 1394"/>
                <a:gd name="T40" fmla="*/ 446 w 1239"/>
                <a:gd name="T41" fmla="*/ 735 h 1394"/>
                <a:gd name="T42" fmla="*/ 625 w 1239"/>
                <a:gd name="T43" fmla="*/ 914 h 1394"/>
                <a:gd name="T44" fmla="*/ 792 w 1239"/>
                <a:gd name="T45" fmla="*/ 735 h 1394"/>
                <a:gd name="T46" fmla="*/ 870 w 1239"/>
                <a:gd name="T47" fmla="*/ 735 h 1394"/>
                <a:gd name="T48" fmla="*/ 870 w 1239"/>
                <a:gd name="T49" fmla="*/ 81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9" h="1394">
                  <a:moveTo>
                    <a:pt x="613" y="0"/>
                  </a:moveTo>
                  <a:lnTo>
                    <a:pt x="613" y="0"/>
                  </a:lnTo>
                  <a:cubicBezTo>
                    <a:pt x="279" y="0"/>
                    <a:pt x="0" y="280"/>
                    <a:pt x="0" y="624"/>
                  </a:cubicBezTo>
                  <a:cubicBezTo>
                    <a:pt x="0" y="791"/>
                    <a:pt x="67" y="948"/>
                    <a:pt x="179" y="1059"/>
                  </a:cubicBezTo>
                  <a:lnTo>
                    <a:pt x="179" y="1059"/>
                  </a:lnTo>
                  <a:cubicBezTo>
                    <a:pt x="246" y="1136"/>
                    <a:pt x="335" y="1225"/>
                    <a:pt x="335" y="1338"/>
                  </a:cubicBezTo>
                  <a:cubicBezTo>
                    <a:pt x="335" y="1393"/>
                    <a:pt x="335" y="1393"/>
                    <a:pt x="335" y="1393"/>
                  </a:cubicBezTo>
                  <a:cubicBezTo>
                    <a:pt x="903" y="1393"/>
                    <a:pt x="903" y="1393"/>
                    <a:pt x="903" y="1393"/>
                  </a:cubicBezTo>
                  <a:cubicBezTo>
                    <a:pt x="903" y="1327"/>
                    <a:pt x="903" y="1327"/>
                    <a:pt x="903" y="1327"/>
                  </a:cubicBezTo>
                  <a:cubicBezTo>
                    <a:pt x="903" y="1225"/>
                    <a:pt x="981" y="1136"/>
                    <a:pt x="1047" y="1070"/>
                  </a:cubicBezTo>
                  <a:cubicBezTo>
                    <a:pt x="1171" y="959"/>
                    <a:pt x="1238" y="791"/>
                    <a:pt x="1238" y="624"/>
                  </a:cubicBezTo>
                  <a:cubicBezTo>
                    <a:pt x="1238" y="280"/>
                    <a:pt x="959" y="0"/>
                    <a:pt x="613" y="0"/>
                  </a:cubicBezTo>
                  <a:close/>
                  <a:moveTo>
                    <a:pt x="870" y="814"/>
                  </a:moveTo>
                  <a:lnTo>
                    <a:pt x="870" y="814"/>
                  </a:lnTo>
                  <a:cubicBezTo>
                    <a:pt x="670" y="1014"/>
                    <a:pt x="670" y="1014"/>
                    <a:pt x="670" y="1014"/>
                  </a:cubicBezTo>
                  <a:cubicBezTo>
                    <a:pt x="670" y="1249"/>
                    <a:pt x="670" y="1249"/>
                    <a:pt x="670" y="1249"/>
                  </a:cubicBezTo>
                  <a:cubicBezTo>
                    <a:pt x="568" y="1249"/>
                    <a:pt x="568" y="1249"/>
                    <a:pt x="568" y="1249"/>
                  </a:cubicBezTo>
                  <a:cubicBezTo>
                    <a:pt x="568" y="1014"/>
                    <a:pt x="568" y="1014"/>
                    <a:pt x="568" y="1014"/>
                  </a:cubicBezTo>
                  <a:cubicBezTo>
                    <a:pt x="368" y="803"/>
                    <a:pt x="368" y="803"/>
                    <a:pt x="368" y="803"/>
                  </a:cubicBezTo>
                  <a:cubicBezTo>
                    <a:pt x="357" y="791"/>
                    <a:pt x="357" y="757"/>
                    <a:pt x="379" y="735"/>
                  </a:cubicBezTo>
                  <a:cubicBezTo>
                    <a:pt x="390" y="713"/>
                    <a:pt x="424" y="713"/>
                    <a:pt x="446" y="735"/>
                  </a:cubicBezTo>
                  <a:cubicBezTo>
                    <a:pt x="625" y="914"/>
                    <a:pt x="625" y="914"/>
                    <a:pt x="625" y="914"/>
                  </a:cubicBezTo>
                  <a:cubicBezTo>
                    <a:pt x="792" y="735"/>
                    <a:pt x="792" y="735"/>
                    <a:pt x="792" y="735"/>
                  </a:cubicBezTo>
                  <a:cubicBezTo>
                    <a:pt x="814" y="724"/>
                    <a:pt x="847" y="724"/>
                    <a:pt x="870" y="735"/>
                  </a:cubicBezTo>
                  <a:cubicBezTo>
                    <a:pt x="892" y="757"/>
                    <a:pt x="892" y="791"/>
                    <a:pt x="870" y="814"/>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7" name="Group 56">
            <a:extLst>
              <a:ext uri="{FF2B5EF4-FFF2-40B4-BE49-F238E27FC236}">
                <a16:creationId xmlns:a16="http://schemas.microsoft.com/office/drawing/2014/main" id="{01DC569E-0AE0-C84E-AE77-EEF925514A61}"/>
              </a:ext>
            </a:extLst>
          </p:cNvPr>
          <p:cNvGrpSpPr/>
          <p:nvPr/>
        </p:nvGrpSpPr>
        <p:grpSpPr>
          <a:xfrm>
            <a:off x="5241159" y="2726013"/>
            <a:ext cx="284809" cy="300703"/>
            <a:chOff x="1474788" y="5340350"/>
            <a:chExt cx="711200" cy="750888"/>
          </a:xfrm>
          <a:solidFill>
            <a:schemeClr val="bg2"/>
          </a:solidFill>
        </p:grpSpPr>
        <p:sp>
          <p:nvSpPr>
            <p:cNvPr id="58" name="Freeform 119">
              <a:extLst>
                <a:ext uri="{FF2B5EF4-FFF2-40B4-BE49-F238E27FC236}">
                  <a16:creationId xmlns:a16="http://schemas.microsoft.com/office/drawing/2014/main" id="{B2DB4FCD-439A-A44D-B84C-F74A5ED0419A}"/>
                </a:ext>
              </a:extLst>
            </p:cNvPr>
            <p:cNvSpPr>
              <a:spLocks noChangeArrowheads="1"/>
            </p:cNvSpPr>
            <p:nvPr/>
          </p:nvSpPr>
          <p:spPr bwMode="auto">
            <a:xfrm>
              <a:off x="1811338" y="5340350"/>
              <a:ext cx="36512" cy="93663"/>
            </a:xfrm>
            <a:custGeom>
              <a:avLst/>
              <a:gdLst>
                <a:gd name="T0" fmla="*/ 45 w 103"/>
                <a:gd name="T1" fmla="*/ 257 h 258"/>
                <a:gd name="T2" fmla="*/ 45 w 103"/>
                <a:gd name="T3" fmla="*/ 257 h 258"/>
                <a:gd name="T4" fmla="*/ 102 w 103"/>
                <a:gd name="T5" fmla="*/ 202 h 258"/>
                <a:gd name="T6" fmla="*/ 102 w 103"/>
                <a:gd name="T7" fmla="*/ 45 h 258"/>
                <a:gd name="T8" fmla="*/ 45 w 103"/>
                <a:gd name="T9" fmla="*/ 0 h 258"/>
                <a:gd name="T10" fmla="*/ 0 w 103"/>
                <a:gd name="T11" fmla="*/ 45 h 258"/>
                <a:gd name="T12" fmla="*/ 0 w 103"/>
                <a:gd name="T13" fmla="*/ 202 h 258"/>
                <a:gd name="T14" fmla="*/ 45 w 103"/>
                <a:gd name="T15" fmla="*/ 257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258">
                  <a:moveTo>
                    <a:pt x="45" y="257"/>
                  </a:moveTo>
                  <a:lnTo>
                    <a:pt x="45" y="257"/>
                  </a:lnTo>
                  <a:cubicBezTo>
                    <a:pt x="79" y="257"/>
                    <a:pt x="102" y="235"/>
                    <a:pt x="102" y="202"/>
                  </a:cubicBezTo>
                  <a:cubicBezTo>
                    <a:pt x="102" y="45"/>
                    <a:pt x="102" y="45"/>
                    <a:pt x="102" y="45"/>
                  </a:cubicBezTo>
                  <a:cubicBezTo>
                    <a:pt x="102" y="23"/>
                    <a:pt x="79" y="0"/>
                    <a:pt x="45" y="0"/>
                  </a:cubicBezTo>
                  <a:cubicBezTo>
                    <a:pt x="24" y="0"/>
                    <a:pt x="0" y="23"/>
                    <a:pt x="0" y="45"/>
                  </a:cubicBezTo>
                  <a:cubicBezTo>
                    <a:pt x="0" y="202"/>
                    <a:pt x="0" y="202"/>
                    <a:pt x="0" y="202"/>
                  </a:cubicBezTo>
                  <a:cubicBezTo>
                    <a:pt x="0" y="235"/>
                    <a:pt x="24" y="257"/>
                    <a:pt x="45" y="2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120">
              <a:extLst>
                <a:ext uri="{FF2B5EF4-FFF2-40B4-BE49-F238E27FC236}">
                  <a16:creationId xmlns:a16="http://schemas.microsoft.com/office/drawing/2014/main" id="{A857AA91-2CC9-D041-A98E-C0D83AAE58EF}"/>
                </a:ext>
              </a:extLst>
            </p:cNvPr>
            <p:cNvSpPr>
              <a:spLocks noChangeArrowheads="1"/>
            </p:cNvSpPr>
            <p:nvPr/>
          </p:nvSpPr>
          <p:spPr bwMode="auto">
            <a:xfrm>
              <a:off x="1571625" y="5437188"/>
              <a:ext cx="80963" cy="80962"/>
            </a:xfrm>
            <a:custGeom>
              <a:avLst/>
              <a:gdLst>
                <a:gd name="T0" fmla="*/ 167 w 223"/>
                <a:gd name="T1" fmla="*/ 223 h 224"/>
                <a:gd name="T2" fmla="*/ 167 w 223"/>
                <a:gd name="T3" fmla="*/ 223 h 224"/>
                <a:gd name="T4" fmla="*/ 202 w 223"/>
                <a:gd name="T5" fmla="*/ 200 h 224"/>
                <a:gd name="T6" fmla="*/ 202 w 223"/>
                <a:gd name="T7" fmla="*/ 134 h 224"/>
                <a:gd name="T8" fmla="*/ 89 w 223"/>
                <a:gd name="T9" fmla="*/ 23 h 224"/>
                <a:gd name="T10" fmla="*/ 22 w 223"/>
                <a:gd name="T11" fmla="*/ 23 h 224"/>
                <a:gd name="T12" fmla="*/ 22 w 223"/>
                <a:gd name="T13" fmla="*/ 89 h 224"/>
                <a:gd name="T14" fmla="*/ 134 w 223"/>
                <a:gd name="T15" fmla="*/ 200 h 224"/>
                <a:gd name="T16" fmla="*/ 167 w 223"/>
                <a:gd name="T17" fmla="*/ 2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24">
                  <a:moveTo>
                    <a:pt x="167" y="223"/>
                  </a:moveTo>
                  <a:lnTo>
                    <a:pt x="167" y="223"/>
                  </a:lnTo>
                  <a:cubicBezTo>
                    <a:pt x="178" y="223"/>
                    <a:pt x="190" y="212"/>
                    <a:pt x="202" y="200"/>
                  </a:cubicBezTo>
                  <a:cubicBezTo>
                    <a:pt x="222" y="178"/>
                    <a:pt x="222" y="145"/>
                    <a:pt x="202" y="134"/>
                  </a:cubicBezTo>
                  <a:cubicBezTo>
                    <a:pt x="89" y="23"/>
                    <a:pt x="89" y="23"/>
                    <a:pt x="89" y="23"/>
                  </a:cubicBezTo>
                  <a:cubicBezTo>
                    <a:pt x="78" y="0"/>
                    <a:pt x="45" y="0"/>
                    <a:pt x="22" y="23"/>
                  </a:cubicBezTo>
                  <a:cubicBezTo>
                    <a:pt x="0" y="45"/>
                    <a:pt x="0" y="78"/>
                    <a:pt x="22" y="89"/>
                  </a:cubicBezTo>
                  <a:cubicBezTo>
                    <a:pt x="134" y="200"/>
                    <a:pt x="134" y="200"/>
                    <a:pt x="134" y="200"/>
                  </a:cubicBezTo>
                  <a:cubicBezTo>
                    <a:pt x="145" y="212"/>
                    <a:pt x="156" y="223"/>
                    <a:pt x="167" y="22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121">
              <a:extLst>
                <a:ext uri="{FF2B5EF4-FFF2-40B4-BE49-F238E27FC236}">
                  <a16:creationId xmlns:a16="http://schemas.microsoft.com/office/drawing/2014/main" id="{37E77413-16D0-A54A-A1F7-94A9D9A4014E}"/>
                </a:ext>
              </a:extLst>
            </p:cNvPr>
            <p:cNvSpPr>
              <a:spLocks noChangeArrowheads="1"/>
            </p:cNvSpPr>
            <p:nvPr/>
          </p:nvSpPr>
          <p:spPr bwMode="auto">
            <a:xfrm>
              <a:off x="1474788" y="5676900"/>
              <a:ext cx="93662" cy="36513"/>
            </a:xfrm>
            <a:custGeom>
              <a:avLst/>
              <a:gdLst>
                <a:gd name="T0" fmla="*/ 202 w 258"/>
                <a:gd name="T1" fmla="*/ 0 h 101"/>
                <a:gd name="T2" fmla="*/ 202 w 258"/>
                <a:gd name="T3" fmla="*/ 0 h 101"/>
                <a:gd name="T4" fmla="*/ 46 w 258"/>
                <a:gd name="T5" fmla="*/ 0 h 101"/>
                <a:gd name="T6" fmla="*/ 0 w 258"/>
                <a:gd name="T7" fmla="*/ 45 h 101"/>
                <a:gd name="T8" fmla="*/ 46 w 258"/>
                <a:gd name="T9" fmla="*/ 100 h 101"/>
                <a:gd name="T10" fmla="*/ 202 w 258"/>
                <a:gd name="T11" fmla="*/ 100 h 101"/>
                <a:gd name="T12" fmla="*/ 257 w 258"/>
                <a:gd name="T13" fmla="*/ 45 h 101"/>
                <a:gd name="T14" fmla="*/ 202 w 258"/>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01">
                  <a:moveTo>
                    <a:pt x="202" y="0"/>
                  </a:moveTo>
                  <a:lnTo>
                    <a:pt x="202" y="0"/>
                  </a:lnTo>
                  <a:cubicBezTo>
                    <a:pt x="46" y="0"/>
                    <a:pt x="46" y="0"/>
                    <a:pt x="46" y="0"/>
                  </a:cubicBezTo>
                  <a:cubicBezTo>
                    <a:pt x="24" y="0"/>
                    <a:pt x="0" y="23"/>
                    <a:pt x="0" y="45"/>
                  </a:cubicBezTo>
                  <a:cubicBezTo>
                    <a:pt x="0" y="78"/>
                    <a:pt x="24" y="100"/>
                    <a:pt x="46" y="100"/>
                  </a:cubicBezTo>
                  <a:cubicBezTo>
                    <a:pt x="202" y="100"/>
                    <a:pt x="202" y="100"/>
                    <a:pt x="202" y="100"/>
                  </a:cubicBezTo>
                  <a:cubicBezTo>
                    <a:pt x="235" y="100"/>
                    <a:pt x="257" y="78"/>
                    <a:pt x="257" y="45"/>
                  </a:cubicBezTo>
                  <a:cubicBezTo>
                    <a:pt x="257" y="23"/>
                    <a:pt x="235" y="0"/>
                    <a:pt x="202"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122">
              <a:extLst>
                <a:ext uri="{FF2B5EF4-FFF2-40B4-BE49-F238E27FC236}">
                  <a16:creationId xmlns:a16="http://schemas.microsoft.com/office/drawing/2014/main" id="{008E3676-BB0A-924D-A513-7B7481AF8E21}"/>
                </a:ext>
              </a:extLst>
            </p:cNvPr>
            <p:cNvSpPr>
              <a:spLocks noChangeArrowheads="1"/>
            </p:cNvSpPr>
            <p:nvPr/>
          </p:nvSpPr>
          <p:spPr bwMode="auto">
            <a:xfrm>
              <a:off x="2092325" y="5676900"/>
              <a:ext cx="93663" cy="36513"/>
            </a:xfrm>
            <a:custGeom>
              <a:avLst/>
              <a:gdLst>
                <a:gd name="T0" fmla="*/ 200 w 258"/>
                <a:gd name="T1" fmla="*/ 0 h 101"/>
                <a:gd name="T2" fmla="*/ 200 w 258"/>
                <a:gd name="T3" fmla="*/ 0 h 101"/>
                <a:gd name="T4" fmla="*/ 44 w 258"/>
                <a:gd name="T5" fmla="*/ 0 h 101"/>
                <a:gd name="T6" fmla="*/ 0 w 258"/>
                <a:gd name="T7" fmla="*/ 45 h 101"/>
                <a:gd name="T8" fmla="*/ 44 w 258"/>
                <a:gd name="T9" fmla="*/ 100 h 101"/>
                <a:gd name="T10" fmla="*/ 200 w 258"/>
                <a:gd name="T11" fmla="*/ 100 h 101"/>
                <a:gd name="T12" fmla="*/ 257 w 258"/>
                <a:gd name="T13" fmla="*/ 45 h 101"/>
                <a:gd name="T14" fmla="*/ 200 w 258"/>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01">
                  <a:moveTo>
                    <a:pt x="200" y="0"/>
                  </a:moveTo>
                  <a:lnTo>
                    <a:pt x="200" y="0"/>
                  </a:lnTo>
                  <a:cubicBezTo>
                    <a:pt x="44" y="0"/>
                    <a:pt x="44" y="0"/>
                    <a:pt x="44" y="0"/>
                  </a:cubicBezTo>
                  <a:cubicBezTo>
                    <a:pt x="22" y="0"/>
                    <a:pt x="0" y="23"/>
                    <a:pt x="0" y="45"/>
                  </a:cubicBezTo>
                  <a:cubicBezTo>
                    <a:pt x="0" y="78"/>
                    <a:pt x="22" y="100"/>
                    <a:pt x="44" y="100"/>
                  </a:cubicBezTo>
                  <a:cubicBezTo>
                    <a:pt x="200" y="100"/>
                    <a:pt x="200" y="100"/>
                    <a:pt x="200" y="100"/>
                  </a:cubicBezTo>
                  <a:cubicBezTo>
                    <a:pt x="234" y="100"/>
                    <a:pt x="257" y="78"/>
                    <a:pt x="257" y="45"/>
                  </a:cubicBezTo>
                  <a:cubicBezTo>
                    <a:pt x="257" y="23"/>
                    <a:pt x="234" y="0"/>
                    <a:pt x="200"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123">
              <a:extLst>
                <a:ext uri="{FF2B5EF4-FFF2-40B4-BE49-F238E27FC236}">
                  <a16:creationId xmlns:a16="http://schemas.microsoft.com/office/drawing/2014/main" id="{2C342AD7-6907-7D44-AEEF-4F51636EE504}"/>
                </a:ext>
              </a:extLst>
            </p:cNvPr>
            <p:cNvSpPr>
              <a:spLocks noChangeArrowheads="1"/>
            </p:cNvSpPr>
            <p:nvPr/>
          </p:nvSpPr>
          <p:spPr bwMode="auto">
            <a:xfrm>
              <a:off x="2008188" y="5437188"/>
              <a:ext cx="80962" cy="80962"/>
            </a:xfrm>
            <a:custGeom>
              <a:avLst/>
              <a:gdLst>
                <a:gd name="T0" fmla="*/ 123 w 224"/>
                <a:gd name="T1" fmla="*/ 23 h 224"/>
                <a:gd name="T2" fmla="*/ 123 w 224"/>
                <a:gd name="T3" fmla="*/ 23 h 224"/>
                <a:gd name="T4" fmla="*/ 23 w 224"/>
                <a:gd name="T5" fmla="*/ 134 h 224"/>
                <a:gd name="T6" fmla="*/ 23 w 224"/>
                <a:gd name="T7" fmla="*/ 200 h 224"/>
                <a:gd name="T8" fmla="*/ 56 w 224"/>
                <a:gd name="T9" fmla="*/ 223 h 224"/>
                <a:gd name="T10" fmla="*/ 89 w 224"/>
                <a:gd name="T11" fmla="*/ 200 h 224"/>
                <a:gd name="T12" fmla="*/ 200 w 224"/>
                <a:gd name="T13" fmla="*/ 89 h 224"/>
                <a:gd name="T14" fmla="*/ 200 w 224"/>
                <a:gd name="T15" fmla="*/ 23 h 224"/>
                <a:gd name="T16" fmla="*/ 123 w 224"/>
                <a:gd name="T17" fmla="*/ 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24">
                  <a:moveTo>
                    <a:pt x="123" y="23"/>
                  </a:moveTo>
                  <a:lnTo>
                    <a:pt x="123" y="23"/>
                  </a:lnTo>
                  <a:cubicBezTo>
                    <a:pt x="23" y="134"/>
                    <a:pt x="23" y="134"/>
                    <a:pt x="23" y="134"/>
                  </a:cubicBezTo>
                  <a:cubicBezTo>
                    <a:pt x="0" y="145"/>
                    <a:pt x="0" y="178"/>
                    <a:pt x="23" y="200"/>
                  </a:cubicBezTo>
                  <a:cubicBezTo>
                    <a:pt x="34" y="212"/>
                    <a:pt x="45" y="223"/>
                    <a:pt x="56" y="223"/>
                  </a:cubicBezTo>
                  <a:cubicBezTo>
                    <a:pt x="67" y="223"/>
                    <a:pt x="78" y="212"/>
                    <a:pt x="89" y="200"/>
                  </a:cubicBezTo>
                  <a:cubicBezTo>
                    <a:pt x="200" y="89"/>
                    <a:pt x="200" y="89"/>
                    <a:pt x="200" y="89"/>
                  </a:cubicBezTo>
                  <a:cubicBezTo>
                    <a:pt x="223" y="78"/>
                    <a:pt x="223" y="45"/>
                    <a:pt x="200" y="23"/>
                  </a:cubicBezTo>
                  <a:cubicBezTo>
                    <a:pt x="178" y="0"/>
                    <a:pt x="145" y="0"/>
                    <a:pt x="123" y="2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124">
              <a:extLst>
                <a:ext uri="{FF2B5EF4-FFF2-40B4-BE49-F238E27FC236}">
                  <a16:creationId xmlns:a16="http://schemas.microsoft.com/office/drawing/2014/main" id="{CEE20034-5EE7-264B-A161-C21A4ACBA58D}"/>
                </a:ext>
              </a:extLst>
            </p:cNvPr>
            <p:cNvSpPr>
              <a:spLocks noChangeArrowheads="1"/>
            </p:cNvSpPr>
            <p:nvPr/>
          </p:nvSpPr>
          <p:spPr bwMode="auto">
            <a:xfrm>
              <a:off x="1728788" y="5994400"/>
              <a:ext cx="204787" cy="36513"/>
            </a:xfrm>
            <a:custGeom>
              <a:avLst/>
              <a:gdLst>
                <a:gd name="T0" fmla="*/ 568 w 569"/>
                <a:gd name="T1" fmla="*/ 0 h 101"/>
                <a:gd name="T2" fmla="*/ 0 w 569"/>
                <a:gd name="T3" fmla="*/ 0 h 101"/>
                <a:gd name="T4" fmla="*/ 0 w 569"/>
                <a:gd name="T5" fmla="*/ 100 h 101"/>
                <a:gd name="T6" fmla="*/ 568 w 569"/>
                <a:gd name="T7" fmla="*/ 100 h 101"/>
                <a:gd name="T8" fmla="*/ 568 w 569"/>
                <a:gd name="T9" fmla="*/ 0 h 101"/>
              </a:gdLst>
              <a:ahLst/>
              <a:cxnLst>
                <a:cxn ang="0">
                  <a:pos x="T0" y="T1"/>
                </a:cxn>
                <a:cxn ang="0">
                  <a:pos x="T2" y="T3"/>
                </a:cxn>
                <a:cxn ang="0">
                  <a:pos x="T4" y="T5"/>
                </a:cxn>
                <a:cxn ang="0">
                  <a:pos x="T6" y="T7"/>
                </a:cxn>
                <a:cxn ang="0">
                  <a:pos x="T8" y="T9"/>
                </a:cxn>
              </a:cxnLst>
              <a:rect l="0" t="0" r="r" b="b"/>
              <a:pathLst>
                <a:path w="569" h="101">
                  <a:moveTo>
                    <a:pt x="568" y="0"/>
                  </a:moveTo>
                  <a:lnTo>
                    <a:pt x="0" y="0"/>
                  </a:lnTo>
                  <a:lnTo>
                    <a:pt x="0" y="100"/>
                  </a:lnTo>
                  <a:lnTo>
                    <a:pt x="568" y="100"/>
                  </a:lnTo>
                  <a:lnTo>
                    <a:pt x="568"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125">
              <a:extLst>
                <a:ext uri="{FF2B5EF4-FFF2-40B4-BE49-F238E27FC236}">
                  <a16:creationId xmlns:a16="http://schemas.microsoft.com/office/drawing/2014/main" id="{0BAAD70A-3645-CF48-9E7D-91B869B8832D}"/>
                </a:ext>
              </a:extLst>
            </p:cNvPr>
            <p:cNvSpPr>
              <a:spLocks noChangeArrowheads="1"/>
            </p:cNvSpPr>
            <p:nvPr/>
          </p:nvSpPr>
          <p:spPr bwMode="auto">
            <a:xfrm>
              <a:off x="1728788" y="6049963"/>
              <a:ext cx="204787" cy="41275"/>
            </a:xfrm>
            <a:custGeom>
              <a:avLst/>
              <a:gdLst>
                <a:gd name="T0" fmla="*/ 111 w 569"/>
                <a:gd name="T1" fmla="*/ 112 h 113"/>
                <a:gd name="T2" fmla="*/ 111 w 569"/>
                <a:gd name="T3" fmla="*/ 112 h 113"/>
                <a:gd name="T4" fmla="*/ 457 w 569"/>
                <a:gd name="T5" fmla="*/ 112 h 113"/>
                <a:gd name="T6" fmla="*/ 568 w 569"/>
                <a:gd name="T7" fmla="*/ 0 h 113"/>
                <a:gd name="T8" fmla="*/ 0 w 569"/>
                <a:gd name="T9" fmla="*/ 0 h 113"/>
                <a:gd name="T10" fmla="*/ 111 w 569"/>
                <a:gd name="T11" fmla="*/ 112 h 113"/>
              </a:gdLst>
              <a:ahLst/>
              <a:cxnLst>
                <a:cxn ang="0">
                  <a:pos x="T0" y="T1"/>
                </a:cxn>
                <a:cxn ang="0">
                  <a:pos x="T2" y="T3"/>
                </a:cxn>
                <a:cxn ang="0">
                  <a:pos x="T4" y="T5"/>
                </a:cxn>
                <a:cxn ang="0">
                  <a:pos x="T6" y="T7"/>
                </a:cxn>
                <a:cxn ang="0">
                  <a:pos x="T8" y="T9"/>
                </a:cxn>
                <a:cxn ang="0">
                  <a:pos x="T10" y="T11"/>
                </a:cxn>
              </a:cxnLst>
              <a:rect l="0" t="0" r="r" b="b"/>
              <a:pathLst>
                <a:path w="569" h="113">
                  <a:moveTo>
                    <a:pt x="111" y="112"/>
                  </a:moveTo>
                  <a:lnTo>
                    <a:pt x="111" y="112"/>
                  </a:lnTo>
                  <a:cubicBezTo>
                    <a:pt x="457" y="112"/>
                    <a:pt x="457" y="112"/>
                    <a:pt x="457" y="112"/>
                  </a:cubicBezTo>
                  <a:cubicBezTo>
                    <a:pt x="512" y="112"/>
                    <a:pt x="568" y="56"/>
                    <a:pt x="568" y="0"/>
                  </a:cubicBezTo>
                  <a:cubicBezTo>
                    <a:pt x="0" y="0"/>
                    <a:pt x="0" y="0"/>
                    <a:pt x="0" y="0"/>
                  </a:cubicBezTo>
                  <a:cubicBezTo>
                    <a:pt x="0" y="56"/>
                    <a:pt x="44" y="112"/>
                    <a:pt x="111" y="112"/>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126">
              <a:extLst>
                <a:ext uri="{FF2B5EF4-FFF2-40B4-BE49-F238E27FC236}">
                  <a16:creationId xmlns:a16="http://schemas.microsoft.com/office/drawing/2014/main" id="{3D2FC0A2-A8B6-9A4D-A803-4C296DD5AE4D}"/>
                </a:ext>
              </a:extLst>
            </p:cNvPr>
            <p:cNvSpPr>
              <a:spLocks noChangeArrowheads="1"/>
            </p:cNvSpPr>
            <p:nvPr/>
          </p:nvSpPr>
          <p:spPr bwMode="auto">
            <a:xfrm>
              <a:off x="1608138" y="5472113"/>
              <a:ext cx="446087" cy="501650"/>
            </a:xfrm>
            <a:custGeom>
              <a:avLst/>
              <a:gdLst>
                <a:gd name="T0" fmla="*/ 613 w 1239"/>
                <a:gd name="T1" fmla="*/ 0 h 1394"/>
                <a:gd name="T2" fmla="*/ 613 w 1239"/>
                <a:gd name="T3" fmla="*/ 0 h 1394"/>
                <a:gd name="T4" fmla="*/ 0 w 1239"/>
                <a:gd name="T5" fmla="*/ 624 h 1394"/>
                <a:gd name="T6" fmla="*/ 179 w 1239"/>
                <a:gd name="T7" fmla="*/ 1059 h 1394"/>
                <a:gd name="T8" fmla="*/ 179 w 1239"/>
                <a:gd name="T9" fmla="*/ 1059 h 1394"/>
                <a:gd name="T10" fmla="*/ 335 w 1239"/>
                <a:gd name="T11" fmla="*/ 1338 h 1394"/>
                <a:gd name="T12" fmla="*/ 335 w 1239"/>
                <a:gd name="T13" fmla="*/ 1393 h 1394"/>
                <a:gd name="T14" fmla="*/ 903 w 1239"/>
                <a:gd name="T15" fmla="*/ 1393 h 1394"/>
                <a:gd name="T16" fmla="*/ 903 w 1239"/>
                <a:gd name="T17" fmla="*/ 1327 h 1394"/>
                <a:gd name="T18" fmla="*/ 1047 w 1239"/>
                <a:gd name="T19" fmla="*/ 1070 h 1394"/>
                <a:gd name="T20" fmla="*/ 1238 w 1239"/>
                <a:gd name="T21" fmla="*/ 624 h 1394"/>
                <a:gd name="T22" fmla="*/ 613 w 1239"/>
                <a:gd name="T23" fmla="*/ 0 h 1394"/>
                <a:gd name="T24" fmla="*/ 870 w 1239"/>
                <a:gd name="T25" fmla="*/ 814 h 1394"/>
                <a:gd name="T26" fmla="*/ 870 w 1239"/>
                <a:gd name="T27" fmla="*/ 814 h 1394"/>
                <a:gd name="T28" fmla="*/ 670 w 1239"/>
                <a:gd name="T29" fmla="*/ 1014 h 1394"/>
                <a:gd name="T30" fmla="*/ 670 w 1239"/>
                <a:gd name="T31" fmla="*/ 1249 h 1394"/>
                <a:gd name="T32" fmla="*/ 568 w 1239"/>
                <a:gd name="T33" fmla="*/ 1249 h 1394"/>
                <a:gd name="T34" fmla="*/ 568 w 1239"/>
                <a:gd name="T35" fmla="*/ 1014 h 1394"/>
                <a:gd name="T36" fmla="*/ 368 w 1239"/>
                <a:gd name="T37" fmla="*/ 803 h 1394"/>
                <a:gd name="T38" fmla="*/ 379 w 1239"/>
                <a:gd name="T39" fmla="*/ 735 h 1394"/>
                <a:gd name="T40" fmla="*/ 446 w 1239"/>
                <a:gd name="T41" fmla="*/ 735 h 1394"/>
                <a:gd name="T42" fmla="*/ 625 w 1239"/>
                <a:gd name="T43" fmla="*/ 914 h 1394"/>
                <a:gd name="T44" fmla="*/ 792 w 1239"/>
                <a:gd name="T45" fmla="*/ 735 h 1394"/>
                <a:gd name="T46" fmla="*/ 870 w 1239"/>
                <a:gd name="T47" fmla="*/ 735 h 1394"/>
                <a:gd name="T48" fmla="*/ 870 w 1239"/>
                <a:gd name="T49" fmla="*/ 81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9" h="1394">
                  <a:moveTo>
                    <a:pt x="613" y="0"/>
                  </a:moveTo>
                  <a:lnTo>
                    <a:pt x="613" y="0"/>
                  </a:lnTo>
                  <a:cubicBezTo>
                    <a:pt x="279" y="0"/>
                    <a:pt x="0" y="280"/>
                    <a:pt x="0" y="624"/>
                  </a:cubicBezTo>
                  <a:cubicBezTo>
                    <a:pt x="0" y="791"/>
                    <a:pt x="67" y="948"/>
                    <a:pt x="179" y="1059"/>
                  </a:cubicBezTo>
                  <a:lnTo>
                    <a:pt x="179" y="1059"/>
                  </a:lnTo>
                  <a:cubicBezTo>
                    <a:pt x="246" y="1136"/>
                    <a:pt x="335" y="1225"/>
                    <a:pt x="335" y="1338"/>
                  </a:cubicBezTo>
                  <a:cubicBezTo>
                    <a:pt x="335" y="1393"/>
                    <a:pt x="335" y="1393"/>
                    <a:pt x="335" y="1393"/>
                  </a:cubicBezTo>
                  <a:cubicBezTo>
                    <a:pt x="903" y="1393"/>
                    <a:pt x="903" y="1393"/>
                    <a:pt x="903" y="1393"/>
                  </a:cubicBezTo>
                  <a:cubicBezTo>
                    <a:pt x="903" y="1327"/>
                    <a:pt x="903" y="1327"/>
                    <a:pt x="903" y="1327"/>
                  </a:cubicBezTo>
                  <a:cubicBezTo>
                    <a:pt x="903" y="1225"/>
                    <a:pt x="981" y="1136"/>
                    <a:pt x="1047" y="1070"/>
                  </a:cubicBezTo>
                  <a:cubicBezTo>
                    <a:pt x="1171" y="959"/>
                    <a:pt x="1238" y="791"/>
                    <a:pt x="1238" y="624"/>
                  </a:cubicBezTo>
                  <a:cubicBezTo>
                    <a:pt x="1238" y="280"/>
                    <a:pt x="959" y="0"/>
                    <a:pt x="613" y="0"/>
                  </a:cubicBezTo>
                  <a:close/>
                  <a:moveTo>
                    <a:pt x="870" y="814"/>
                  </a:moveTo>
                  <a:lnTo>
                    <a:pt x="870" y="814"/>
                  </a:lnTo>
                  <a:cubicBezTo>
                    <a:pt x="670" y="1014"/>
                    <a:pt x="670" y="1014"/>
                    <a:pt x="670" y="1014"/>
                  </a:cubicBezTo>
                  <a:cubicBezTo>
                    <a:pt x="670" y="1249"/>
                    <a:pt x="670" y="1249"/>
                    <a:pt x="670" y="1249"/>
                  </a:cubicBezTo>
                  <a:cubicBezTo>
                    <a:pt x="568" y="1249"/>
                    <a:pt x="568" y="1249"/>
                    <a:pt x="568" y="1249"/>
                  </a:cubicBezTo>
                  <a:cubicBezTo>
                    <a:pt x="568" y="1014"/>
                    <a:pt x="568" y="1014"/>
                    <a:pt x="568" y="1014"/>
                  </a:cubicBezTo>
                  <a:cubicBezTo>
                    <a:pt x="368" y="803"/>
                    <a:pt x="368" y="803"/>
                    <a:pt x="368" y="803"/>
                  </a:cubicBezTo>
                  <a:cubicBezTo>
                    <a:pt x="357" y="791"/>
                    <a:pt x="357" y="757"/>
                    <a:pt x="379" y="735"/>
                  </a:cubicBezTo>
                  <a:cubicBezTo>
                    <a:pt x="390" y="713"/>
                    <a:pt x="424" y="713"/>
                    <a:pt x="446" y="735"/>
                  </a:cubicBezTo>
                  <a:cubicBezTo>
                    <a:pt x="625" y="914"/>
                    <a:pt x="625" y="914"/>
                    <a:pt x="625" y="914"/>
                  </a:cubicBezTo>
                  <a:cubicBezTo>
                    <a:pt x="792" y="735"/>
                    <a:pt x="792" y="735"/>
                    <a:pt x="792" y="735"/>
                  </a:cubicBezTo>
                  <a:cubicBezTo>
                    <a:pt x="814" y="724"/>
                    <a:pt x="847" y="724"/>
                    <a:pt x="870" y="735"/>
                  </a:cubicBezTo>
                  <a:cubicBezTo>
                    <a:pt x="892" y="757"/>
                    <a:pt x="892" y="791"/>
                    <a:pt x="870" y="814"/>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6" name="Group 65">
            <a:extLst>
              <a:ext uri="{FF2B5EF4-FFF2-40B4-BE49-F238E27FC236}">
                <a16:creationId xmlns:a16="http://schemas.microsoft.com/office/drawing/2014/main" id="{5575F0B4-158D-4E4A-BC0C-A3D71FCE158D}"/>
              </a:ext>
            </a:extLst>
          </p:cNvPr>
          <p:cNvGrpSpPr/>
          <p:nvPr/>
        </p:nvGrpSpPr>
        <p:grpSpPr>
          <a:xfrm>
            <a:off x="4685246" y="3671586"/>
            <a:ext cx="284809" cy="300703"/>
            <a:chOff x="1474788" y="5340350"/>
            <a:chExt cx="711200" cy="750888"/>
          </a:xfrm>
          <a:solidFill>
            <a:schemeClr val="bg2"/>
          </a:solidFill>
        </p:grpSpPr>
        <p:sp>
          <p:nvSpPr>
            <p:cNvPr id="67" name="Freeform 119">
              <a:extLst>
                <a:ext uri="{FF2B5EF4-FFF2-40B4-BE49-F238E27FC236}">
                  <a16:creationId xmlns:a16="http://schemas.microsoft.com/office/drawing/2014/main" id="{5C30C2F5-D290-4148-8EAC-A3AF12ADAD3D}"/>
                </a:ext>
              </a:extLst>
            </p:cNvPr>
            <p:cNvSpPr>
              <a:spLocks noChangeArrowheads="1"/>
            </p:cNvSpPr>
            <p:nvPr/>
          </p:nvSpPr>
          <p:spPr bwMode="auto">
            <a:xfrm>
              <a:off x="1811338" y="5340350"/>
              <a:ext cx="36512" cy="93663"/>
            </a:xfrm>
            <a:custGeom>
              <a:avLst/>
              <a:gdLst>
                <a:gd name="T0" fmla="*/ 45 w 103"/>
                <a:gd name="T1" fmla="*/ 257 h 258"/>
                <a:gd name="T2" fmla="*/ 45 w 103"/>
                <a:gd name="T3" fmla="*/ 257 h 258"/>
                <a:gd name="T4" fmla="*/ 102 w 103"/>
                <a:gd name="T5" fmla="*/ 202 h 258"/>
                <a:gd name="T6" fmla="*/ 102 w 103"/>
                <a:gd name="T7" fmla="*/ 45 h 258"/>
                <a:gd name="T8" fmla="*/ 45 w 103"/>
                <a:gd name="T9" fmla="*/ 0 h 258"/>
                <a:gd name="T10" fmla="*/ 0 w 103"/>
                <a:gd name="T11" fmla="*/ 45 h 258"/>
                <a:gd name="T12" fmla="*/ 0 w 103"/>
                <a:gd name="T13" fmla="*/ 202 h 258"/>
                <a:gd name="T14" fmla="*/ 45 w 103"/>
                <a:gd name="T15" fmla="*/ 257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258">
                  <a:moveTo>
                    <a:pt x="45" y="257"/>
                  </a:moveTo>
                  <a:lnTo>
                    <a:pt x="45" y="257"/>
                  </a:lnTo>
                  <a:cubicBezTo>
                    <a:pt x="79" y="257"/>
                    <a:pt x="102" y="235"/>
                    <a:pt x="102" y="202"/>
                  </a:cubicBezTo>
                  <a:cubicBezTo>
                    <a:pt x="102" y="45"/>
                    <a:pt x="102" y="45"/>
                    <a:pt x="102" y="45"/>
                  </a:cubicBezTo>
                  <a:cubicBezTo>
                    <a:pt x="102" y="23"/>
                    <a:pt x="79" y="0"/>
                    <a:pt x="45" y="0"/>
                  </a:cubicBezTo>
                  <a:cubicBezTo>
                    <a:pt x="24" y="0"/>
                    <a:pt x="0" y="23"/>
                    <a:pt x="0" y="45"/>
                  </a:cubicBezTo>
                  <a:cubicBezTo>
                    <a:pt x="0" y="202"/>
                    <a:pt x="0" y="202"/>
                    <a:pt x="0" y="202"/>
                  </a:cubicBezTo>
                  <a:cubicBezTo>
                    <a:pt x="0" y="235"/>
                    <a:pt x="24" y="257"/>
                    <a:pt x="45" y="2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120">
              <a:extLst>
                <a:ext uri="{FF2B5EF4-FFF2-40B4-BE49-F238E27FC236}">
                  <a16:creationId xmlns:a16="http://schemas.microsoft.com/office/drawing/2014/main" id="{E6554C1A-70AF-2A4F-9AF1-10CF1BA58DBF}"/>
                </a:ext>
              </a:extLst>
            </p:cNvPr>
            <p:cNvSpPr>
              <a:spLocks noChangeArrowheads="1"/>
            </p:cNvSpPr>
            <p:nvPr/>
          </p:nvSpPr>
          <p:spPr bwMode="auto">
            <a:xfrm>
              <a:off x="1571625" y="5437188"/>
              <a:ext cx="80963" cy="80962"/>
            </a:xfrm>
            <a:custGeom>
              <a:avLst/>
              <a:gdLst>
                <a:gd name="T0" fmla="*/ 167 w 223"/>
                <a:gd name="T1" fmla="*/ 223 h 224"/>
                <a:gd name="T2" fmla="*/ 167 w 223"/>
                <a:gd name="T3" fmla="*/ 223 h 224"/>
                <a:gd name="T4" fmla="*/ 202 w 223"/>
                <a:gd name="T5" fmla="*/ 200 h 224"/>
                <a:gd name="T6" fmla="*/ 202 w 223"/>
                <a:gd name="T7" fmla="*/ 134 h 224"/>
                <a:gd name="T8" fmla="*/ 89 w 223"/>
                <a:gd name="T9" fmla="*/ 23 h 224"/>
                <a:gd name="T10" fmla="*/ 22 w 223"/>
                <a:gd name="T11" fmla="*/ 23 h 224"/>
                <a:gd name="T12" fmla="*/ 22 w 223"/>
                <a:gd name="T13" fmla="*/ 89 h 224"/>
                <a:gd name="T14" fmla="*/ 134 w 223"/>
                <a:gd name="T15" fmla="*/ 200 h 224"/>
                <a:gd name="T16" fmla="*/ 167 w 223"/>
                <a:gd name="T17" fmla="*/ 2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24">
                  <a:moveTo>
                    <a:pt x="167" y="223"/>
                  </a:moveTo>
                  <a:lnTo>
                    <a:pt x="167" y="223"/>
                  </a:lnTo>
                  <a:cubicBezTo>
                    <a:pt x="178" y="223"/>
                    <a:pt x="190" y="212"/>
                    <a:pt x="202" y="200"/>
                  </a:cubicBezTo>
                  <a:cubicBezTo>
                    <a:pt x="222" y="178"/>
                    <a:pt x="222" y="145"/>
                    <a:pt x="202" y="134"/>
                  </a:cubicBezTo>
                  <a:cubicBezTo>
                    <a:pt x="89" y="23"/>
                    <a:pt x="89" y="23"/>
                    <a:pt x="89" y="23"/>
                  </a:cubicBezTo>
                  <a:cubicBezTo>
                    <a:pt x="78" y="0"/>
                    <a:pt x="45" y="0"/>
                    <a:pt x="22" y="23"/>
                  </a:cubicBezTo>
                  <a:cubicBezTo>
                    <a:pt x="0" y="45"/>
                    <a:pt x="0" y="78"/>
                    <a:pt x="22" y="89"/>
                  </a:cubicBezTo>
                  <a:cubicBezTo>
                    <a:pt x="134" y="200"/>
                    <a:pt x="134" y="200"/>
                    <a:pt x="134" y="200"/>
                  </a:cubicBezTo>
                  <a:cubicBezTo>
                    <a:pt x="145" y="212"/>
                    <a:pt x="156" y="223"/>
                    <a:pt x="167" y="22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121">
              <a:extLst>
                <a:ext uri="{FF2B5EF4-FFF2-40B4-BE49-F238E27FC236}">
                  <a16:creationId xmlns:a16="http://schemas.microsoft.com/office/drawing/2014/main" id="{68C214A3-12C2-2040-A6D4-2E32FE17623E}"/>
                </a:ext>
              </a:extLst>
            </p:cNvPr>
            <p:cNvSpPr>
              <a:spLocks noChangeArrowheads="1"/>
            </p:cNvSpPr>
            <p:nvPr/>
          </p:nvSpPr>
          <p:spPr bwMode="auto">
            <a:xfrm>
              <a:off x="1474788" y="5676900"/>
              <a:ext cx="93662" cy="36513"/>
            </a:xfrm>
            <a:custGeom>
              <a:avLst/>
              <a:gdLst>
                <a:gd name="T0" fmla="*/ 202 w 258"/>
                <a:gd name="T1" fmla="*/ 0 h 101"/>
                <a:gd name="T2" fmla="*/ 202 w 258"/>
                <a:gd name="T3" fmla="*/ 0 h 101"/>
                <a:gd name="T4" fmla="*/ 46 w 258"/>
                <a:gd name="T5" fmla="*/ 0 h 101"/>
                <a:gd name="T6" fmla="*/ 0 w 258"/>
                <a:gd name="T7" fmla="*/ 45 h 101"/>
                <a:gd name="T8" fmla="*/ 46 w 258"/>
                <a:gd name="T9" fmla="*/ 100 h 101"/>
                <a:gd name="T10" fmla="*/ 202 w 258"/>
                <a:gd name="T11" fmla="*/ 100 h 101"/>
                <a:gd name="T12" fmla="*/ 257 w 258"/>
                <a:gd name="T13" fmla="*/ 45 h 101"/>
                <a:gd name="T14" fmla="*/ 202 w 258"/>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01">
                  <a:moveTo>
                    <a:pt x="202" y="0"/>
                  </a:moveTo>
                  <a:lnTo>
                    <a:pt x="202" y="0"/>
                  </a:lnTo>
                  <a:cubicBezTo>
                    <a:pt x="46" y="0"/>
                    <a:pt x="46" y="0"/>
                    <a:pt x="46" y="0"/>
                  </a:cubicBezTo>
                  <a:cubicBezTo>
                    <a:pt x="24" y="0"/>
                    <a:pt x="0" y="23"/>
                    <a:pt x="0" y="45"/>
                  </a:cubicBezTo>
                  <a:cubicBezTo>
                    <a:pt x="0" y="78"/>
                    <a:pt x="24" y="100"/>
                    <a:pt x="46" y="100"/>
                  </a:cubicBezTo>
                  <a:cubicBezTo>
                    <a:pt x="202" y="100"/>
                    <a:pt x="202" y="100"/>
                    <a:pt x="202" y="100"/>
                  </a:cubicBezTo>
                  <a:cubicBezTo>
                    <a:pt x="235" y="100"/>
                    <a:pt x="257" y="78"/>
                    <a:pt x="257" y="45"/>
                  </a:cubicBezTo>
                  <a:cubicBezTo>
                    <a:pt x="257" y="23"/>
                    <a:pt x="235" y="0"/>
                    <a:pt x="202"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122">
              <a:extLst>
                <a:ext uri="{FF2B5EF4-FFF2-40B4-BE49-F238E27FC236}">
                  <a16:creationId xmlns:a16="http://schemas.microsoft.com/office/drawing/2014/main" id="{AE1B1A03-F1B2-CD45-BB60-4D52B6EED659}"/>
                </a:ext>
              </a:extLst>
            </p:cNvPr>
            <p:cNvSpPr>
              <a:spLocks noChangeArrowheads="1"/>
            </p:cNvSpPr>
            <p:nvPr/>
          </p:nvSpPr>
          <p:spPr bwMode="auto">
            <a:xfrm>
              <a:off x="2092325" y="5676900"/>
              <a:ext cx="93663" cy="36513"/>
            </a:xfrm>
            <a:custGeom>
              <a:avLst/>
              <a:gdLst>
                <a:gd name="T0" fmla="*/ 200 w 258"/>
                <a:gd name="T1" fmla="*/ 0 h 101"/>
                <a:gd name="T2" fmla="*/ 200 w 258"/>
                <a:gd name="T3" fmla="*/ 0 h 101"/>
                <a:gd name="T4" fmla="*/ 44 w 258"/>
                <a:gd name="T5" fmla="*/ 0 h 101"/>
                <a:gd name="T6" fmla="*/ 0 w 258"/>
                <a:gd name="T7" fmla="*/ 45 h 101"/>
                <a:gd name="T8" fmla="*/ 44 w 258"/>
                <a:gd name="T9" fmla="*/ 100 h 101"/>
                <a:gd name="T10" fmla="*/ 200 w 258"/>
                <a:gd name="T11" fmla="*/ 100 h 101"/>
                <a:gd name="T12" fmla="*/ 257 w 258"/>
                <a:gd name="T13" fmla="*/ 45 h 101"/>
                <a:gd name="T14" fmla="*/ 200 w 258"/>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01">
                  <a:moveTo>
                    <a:pt x="200" y="0"/>
                  </a:moveTo>
                  <a:lnTo>
                    <a:pt x="200" y="0"/>
                  </a:lnTo>
                  <a:cubicBezTo>
                    <a:pt x="44" y="0"/>
                    <a:pt x="44" y="0"/>
                    <a:pt x="44" y="0"/>
                  </a:cubicBezTo>
                  <a:cubicBezTo>
                    <a:pt x="22" y="0"/>
                    <a:pt x="0" y="23"/>
                    <a:pt x="0" y="45"/>
                  </a:cubicBezTo>
                  <a:cubicBezTo>
                    <a:pt x="0" y="78"/>
                    <a:pt x="22" y="100"/>
                    <a:pt x="44" y="100"/>
                  </a:cubicBezTo>
                  <a:cubicBezTo>
                    <a:pt x="200" y="100"/>
                    <a:pt x="200" y="100"/>
                    <a:pt x="200" y="100"/>
                  </a:cubicBezTo>
                  <a:cubicBezTo>
                    <a:pt x="234" y="100"/>
                    <a:pt x="257" y="78"/>
                    <a:pt x="257" y="45"/>
                  </a:cubicBezTo>
                  <a:cubicBezTo>
                    <a:pt x="257" y="23"/>
                    <a:pt x="234" y="0"/>
                    <a:pt x="200"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123">
              <a:extLst>
                <a:ext uri="{FF2B5EF4-FFF2-40B4-BE49-F238E27FC236}">
                  <a16:creationId xmlns:a16="http://schemas.microsoft.com/office/drawing/2014/main" id="{98D0BDDA-2BEC-4B4C-B214-DE6344CC800A}"/>
                </a:ext>
              </a:extLst>
            </p:cNvPr>
            <p:cNvSpPr>
              <a:spLocks noChangeArrowheads="1"/>
            </p:cNvSpPr>
            <p:nvPr/>
          </p:nvSpPr>
          <p:spPr bwMode="auto">
            <a:xfrm>
              <a:off x="2008188" y="5437188"/>
              <a:ext cx="80962" cy="80962"/>
            </a:xfrm>
            <a:custGeom>
              <a:avLst/>
              <a:gdLst>
                <a:gd name="T0" fmla="*/ 123 w 224"/>
                <a:gd name="T1" fmla="*/ 23 h 224"/>
                <a:gd name="T2" fmla="*/ 123 w 224"/>
                <a:gd name="T3" fmla="*/ 23 h 224"/>
                <a:gd name="T4" fmla="*/ 23 w 224"/>
                <a:gd name="T5" fmla="*/ 134 h 224"/>
                <a:gd name="T6" fmla="*/ 23 w 224"/>
                <a:gd name="T7" fmla="*/ 200 h 224"/>
                <a:gd name="T8" fmla="*/ 56 w 224"/>
                <a:gd name="T9" fmla="*/ 223 h 224"/>
                <a:gd name="T10" fmla="*/ 89 w 224"/>
                <a:gd name="T11" fmla="*/ 200 h 224"/>
                <a:gd name="T12" fmla="*/ 200 w 224"/>
                <a:gd name="T13" fmla="*/ 89 h 224"/>
                <a:gd name="T14" fmla="*/ 200 w 224"/>
                <a:gd name="T15" fmla="*/ 23 h 224"/>
                <a:gd name="T16" fmla="*/ 123 w 224"/>
                <a:gd name="T17" fmla="*/ 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24">
                  <a:moveTo>
                    <a:pt x="123" y="23"/>
                  </a:moveTo>
                  <a:lnTo>
                    <a:pt x="123" y="23"/>
                  </a:lnTo>
                  <a:cubicBezTo>
                    <a:pt x="23" y="134"/>
                    <a:pt x="23" y="134"/>
                    <a:pt x="23" y="134"/>
                  </a:cubicBezTo>
                  <a:cubicBezTo>
                    <a:pt x="0" y="145"/>
                    <a:pt x="0" y="178"/>
                    <a:pt x="23" y="200"/>
                  </a:cubicBezTo>
                  <a:cubicBezTo>
                    <a:pt x="34" y="212"/>
                    <a:pt x="45" y="223"/>
                    <a:pt x="56" y="223"/>
                  </a:cubicBezTo>
                  <a:cubicBezTo>
                    <a:pt x="67" y="223"/>
                    <a:pt x="78" y="212"/>
                    <a:pt x="89" y="200"/>
                  </a:cubicBezTo>
                  <a:cubicBezTo>
                    <a:pt x="200" y="89"/>
                    <a:pt x="200" y="89"/>
                    <a:pt x="200" y="89"/>
                  </a:cubicBezTo>
                  <a:cubicBezTo>
                    <a:pt x="223" y="78"/>
                    <a:pt x="223" y="45"/>
                    <a:pt x="200" y="23"/>
                  </a:cubicBezTo>
                  <a:cubicBezTo>
                    <a:pt x="178" y="0"/>
                    <a:pt x="145" y="0"/>
                    <a:pt x="123" y="2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124">
              <a:extLst>
                <a:ext uri="{FF2B5EF4-FFF2-40B4-BE49-F238E27FC236}">
                  <a16:creationId xmlns:a16="http://schemas.microsoft.com/office/drawing/2014/main" id="{FBB9EB4F-B593-E845-88E4-2C5935070A8F}"/>
                </a:ext>
              </a:extLst>
            </p:cNvPr>
            <p:cNvSpPr>
              <a:spLocks noChangeArrowheads="1"/>
            </p:cNvSpPr>
            <p:nvPr/>
          </p:nvSpPr>
          <p:spPr bwMode="auto">
            <a:xfrm>
              <a:off x="1728788" y="5994400"/>
              <a:ext cx="204787" cy="36513"/>
            </a:xfrm>
            <a:custGeom>
              <a:avLst/>
              <a:gdLst>
                <a:gd name="T0" fmla="*/ 568 w 569"/>
                <a:gd name="T1" fmla="*/ 0 h 101"/>
                <a:gd name="T2" fmla="*/ 0 w 569"/>
                <a:gd name="T3" fmla="*/ 0 h 101"/>
                <a:gd name="T4" fmla="*/ 0 w 569"/>
                <a:gd name="T5" fmla="*/ 100 h 101"/>
                <a:gd name="T6" fmla="*/ 568 w 569"/>
                <a:gd name="T7" fmla="*/ 100 h 101"/>
                <a:gd name="T8" fmla="*/ 568 w 569"/>
                <a:gd name="T9" fmla="*/ 0 h 101"/>
              </a:gdLst>
              <a:ahLst/>
              <a:cxnLst>
                <a:cxn ang="0">
                  <a:pos x="T0" y="T1"/>
                </a:cxn>
                <a:cxn ang="0">
                  <a:pos x="T2" y="T3"/>
                </a:cxn>
                <a:cxn ang="0">
                  <a:pos x="T4" y="T5"/>
                </a:cxn>
                <a:cxn ang="0">
                  <a:pos x="T6" y="T7"/>
                </a:cxn>
                <a:cxn ang="0">
                  <a:pos x="T8" y="T9"/>
                </a:cxn>
              </a:cxnLst>
              <a:rect l="0" t="0" r="r" b="b"/>
              <a:pathLst>
                <a:path w="569" h="101">
                  <a:moveTo>
                    <a:pt x="568" y="0"/>
                  </a:moveTo>
                  <a:lnTo>
                    <a:pt x="0" y="0"/>
                  </a:lnTo>
                  <a:lnTo>
                    <a:pt x="0" y="100"/>
                  </a:lnTo>
                  <a:lnTo>
                    <a:pt x="568" y="100"/>
                  </a:lnTo>
                  <a:lnTo>
                    <a:pt x="568"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125">
              <a:extLst>
                <a:ext uri="{FF2B5EF4-FFF2-40B4-BE49-F238E27FC236}">
                  <a16:creationId xmlns:a16="http://schemas.microsoft.com/office/drawing/2014/main" id="{2F51EADD-194B-B540-B3ED-9566F92C85A1}"/>
                </a:ext>
              </a:extLst>
            </p:cNvPr>
            <p:cNvSpPr>
              <a:spLocks noChangeArrowheads="1"/>
            </p:cNvSpPr>
            <p:nvPr/>
          </p:nvSpPr>
          <p:spPr bwMode="auto">
            <a:xfrm>
              <a:off x="1728788" y="6049963"/>
              <a:ext cx="204787" cy="41275"/>
            </a:xfrm>
            <a:custGeom>
              <a:avLst/>
              <a:gdLst>
                <a:gd name="T0" fmla="*/ 111 w 569"/>
                <a:gd name="T1" fmla="*/ 112 h 113"/>
                <a:gd name="T2" fmla="*/ 111 w 569"/>
                <a:gd name="T3" fmla="*/ 112 h 113"/>
                <a:gd name="T4" fmla="*/ 457 w 569"/>
                <a:gd name="T5" fmla="*/ 112 h 113"/>
                <a:gd name="T6" fmla="*/ 568 w 569"/>
                <a:gd name="T7" fmla="*/ 0 h 113"/>
                <a:gd name="T8" fmla="*/ 0 w 569"/>
                <a:gd name="T9" fmla="*/ 0 h 113"/>
                <a:gd name="T10" fmla="*/ 111 w 569"/>
                <a:gd name="T11" fmla="*/ 112 h 113"/>
              </a:gdLst>
              <a:ahLst/>
              <a:cxnLst>
                <a:cxn ang="0">
                  <a:pos x="T0" y="T1"/>
                </a:cxn>
                <a:cxn ang="0">
                  <a:pos x="T2" y="T3"/>
                </a:cxn>
                <a:cxn ang="0">
                  <a:pos x="T4" y="T5"/>
                </a:cxn>
                <a:cxn ang="0">
                  <a:pos x="T6" y="T7"/>
                </a:cxn>
                <a:cxn ang="0">
                  <a:pos x="T8" y="T9"/>
                </a:cxn>
                <a:cxn ang="0">
                  <a:pos x="T10" y="T11"/>
                </a:cxn>
              </a:cxnLst>
              <a:rect l="0" t="0" r="r" b="b"/>
              <a:pathLst>
                <a:path w="569" h="113">
                  <a:moveTo>
                    <a:pt x="111" y="112"/>
                  </a:moveTo>
                  <a:lnTo>
                    <a:pt x="111" y="112"/>
                  </a:lnTo>
                  <a:cubicBezTo>
                    <a:pt x="457" y="112"/>
                    <a:pt x="457" y="112"/>
                    <a:pt x="457" y="112"/>
                  </a:cubicBezTo>
                  <a:cubicBezTo>
                    <a:pt x="512" y="112"/>
                    <a:pt x="568" y="56"/>
                    <a:pt x="568" y="0"/>
                  </a:cubicBezTo>
                  <a:cubicBezTo>
                    <a:pt x="0" y="0"/>
                    <a:pt x="0" y="0"/>
                    <a:pt x="0" y="0"/>
                  </a:cubicBezTo>
                  <a:cubicBezTo>
                    <a:pt x="0" y="56"/>
                    <a:pt x="44" y="112"/>
                    <a:pt x="111" y="112"/>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126">
              <a:extLst>
                <a:ext uri="{FF2B5EF4-FFF2-40B4-BE49-F238E27FC236}">
                  <a16:creationId xmlns:a16="http://schemas.microsoft.com/office/drawing/2014/main" id="{764B5027-86EB-B441-B870-3ABC60BC5DC9}"/>
                </a:ext>
              </a:extLst>
            </p:cNvPr>
            <p:cNvSpPr>
              <a:spLocks noChangeArrowheads="1"/>
            </p:cNvSpPr>
            <p:nvPr/>
          </p:nvSpPr>
          <p:spPr bwMode="auto">
            <a:xfrm>
              <a:off x="1608138" y="5472113"/>
              <a:ext cx="446087" cy="501650"/>
            </a:xfrm>
            <a:custGeom>
              <a:avLst/>
              <a:gdLst>
                <a:gd name="T0" fmla="*/ 613 w 1239"/>
                <a:gd name="T1" fmla="*/ 0 h 1394"/>
                <a:gd name="T2" fmla="*/ 613 w 1239"/>
                <a:gd name="T3" fmla="*/ 0 h 1394"/>
                <a:gd name="T4" fmla="*/ 0 w 1239"/>
                <a:gd name="T5" fmla="*/ 624 h 1394"/>
                <a:gd name="T6" fmla="*/ 179 w 1239"/>
                <a:gd name="T7" fmla="*/ 1059 h 1394"/>
                <a:gd name="T8" fmla="*/ 179 w 1239"/>
                <a:gd name="T9" fmla="*/ 1059 h 1394"/>
                <a:gd name="T10" fmla="*/ 335 w 1239"/>
                <a:gd name="T11" fmla="*/ 1338 h 1394"/>
                <a:gd name="T12" fmla="*/ 335 w 1239"/>
                <a:gd name="T13" fmla="*/ 1393 h 1394"/>
                <a:gd name="T14" fmla="*/ 903 w 1239"/>
                <a:gd name="T15" fmla="*/ 1393 h 1394"/>
                <a:gd name="T16" fmla="*/ 903 w 1239"/>
                <a:gd name="T17" fmla="*/ 1327 h 1394"/>
                <a:gd name="T18" fmla="*/ 1047 w 1239"/>
                <a:gd name="T19" fmla="*/ 1070 h 1394"/>
                <a:gd name="T20" fmla="*/ 1238 w 1239"/>
                <a:gd name="T21" fmla="*/ 624 h 1394"/>
                <a:gd name="T22" fmla="*/ 613 w 1239"/>
                <a:gd name="T23" fmla="*/ 0 h 1394"/>
                <a:gd name="T24" fmla="*/ 870 w 1239"/>
                <a:gd name="T25" fmla="*/ 814 h 1394"/>
                <a:gd name="T26" fmla="*/ 870 w 1239"/>
                <a:gd name="T27" fmla="*/ 814 h 1394"/>
                <a:gd name="T28" fmla="*/ 670 w 1239"/>
                <a:gd name="T29" fmla="*/ 1014 h 1394"/>
                <a:gd name="T30" fmla="*/ 670 w 1239"/>
                <a:gd name="T31" fmla="*/ 1249 h 1394"/>
                <a:gd name="T32" fmla="*/ 568 w 1239"/>
                <a:gd name="T33" fmla="*/ 1249 h 1394"/>
                <a:gd name="T34" fmla="*/ 568 w 1239"/>
                <a:gd name="T35" fmla="*/ 1014 h 1394"/>
                <a:gd name="T36" fmla="*/ 368 w 1239"/>
                <a:gd name="T37" fmla="*/ 803 h 1394"/>
                <a:gd name="T38" fmla="*/ 379 w 1239"/>
                <a:gd name="T39" fmla="*/ 735 h 1394"/>
                <a:gd name="T40" fmla="*/ 446 w 1239"/>
                <a:gd name="T41" fmla="*/ 735 h 1394"/>
                <a:gd name="T42" fmla="*/ 625 w 1239"/>
                <a:gd name="T43" fmla="*/ 914 h 1394"/>
                <a:gd name="T44" fmla="*/ 792 w 1239"/>
                <a:gd name="T45" fmla="*/ 735 h 1394"/>
                <a:gd name="T46" fmla="*/ 870 w 1239"/>
                <a:gd name="T47" fmla="*/ 735 h 1394"/>
                <a:gd name="T48" fmla="*/ 870 w 1239"/>
                <a:gd name="T49" fmla="*/ 81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9" h="1394">
                  <a:moveTo>
                    <a:pt x="613" y="0"/>
                  </a:moveTo>
                  <a:lnTo>
                    <a:pt x="613" y="0"/>
                  </a:lnTo>
                  <a:cubicBezTo>
                    <a:pt x="279" y="0"/>
                    <a:pt x="0" y="280"/>
                    <a:pt x="0" y="624"/>
                  </a:cubicBezTo>
                  <a:cubicBezTo>
                    <a:pt x="0" y="791"/>
                    <a:pt x="67" y="948"/>
                    <a:pt x="179" y="1059"/>
                  </a:cubicBezTo>
                  <a:lnTo>
                    <a:pt x="179" y="1059"/>
                  </a:lnTo>
                  <a:cubicBezTo>
                    <a:pt x="246" y="1136"/>
                    <a:pt x="335" y="1225"/>
                    <a:pt x="335" y="1338"/>
                  </a:cubicBezTo>
                  <a:cubicBezTo>
                    <a:pt x="335" y="1393"/>
                    <a:pt x="335" y="1393"/>
                    <a:pt x="335" y="1393"/>
                  </a:cubicBezTo>
                  <a:cubicBezTo>
                    <a:pt x="903" y="1393"/>
                    <a:pt x="903" y="1393"/>
                    <a:pt x="903" y="1393"/>
                  </a:cubicBezTo>
                  <a:cubicBezTo>
                    <a:pt x="903" y="1327"/>
                    <a:pt x="903" y="1327"/>
                    <a:pt x="903" y="1327"/>
                  </a:cubicBezTo>
                  <a:cubicBezTo>
                    <a:pt x="903" y="1225"/>
                    <a:pt x="981" y="1136"/>
                    <a:pt x="1047" y="1070"/>
                  </a:cubicBezTo>
                  <a:cubicBezTo>
                    <a:pt x="1171" y="959"/>
                    <a:pt x="1238" y="791"/>
                    <a:pt x="1238" y="624"/>
                  </a:cubicBezTo>
                  <a:cubicBezTo>
                    <a:pt x="1238" y="280"/>
                    <a:pt x="959" y="0"/>
                    <a:pt x="613" y="0"/>
                  </a:cubicBezTo>
                  <a:close/>
                  <a:moveTo>
                    <a:pt x="870" y="814"/>
                  </a:moveTo>
                  <a:lnTo>
                    <a:pt x="870" y="814"/>
                  </a:lnTo>
                  <a:cubicBezTo>
                    <a:pt x="670" y="1014"/>
                    <a:pt x="670" y="1014"/>
                    <a:pt x="670" y="1014"/>
                  </a:cubicBezTo>
                  <a:cubicBezTo>
                    <a:pt x="670" y="1249"/>
                    <a:pt x="670" y="1249"/>
                    <a:pt x="670" y="1249"/>
                  </a:cubicBezTo>
                  <a:cubicBezTo>
                    <a:pt x="568" y="1249"/>
                    <a:pt x="568" y="1249"/>
                    <a:pt x="568" y="1249"/>
                  </a:cubicBezTo>
                  <a:cubicBezTo>
                    <a:pt x="568" y="1014"/>
                    <a:pt x="568" y="1014"/>
                    <a:pt x="568" y="1014"/>
                  </a:cubicBezTo>
                  <a:cubicBezTo>
                    <a:pt x="368" y="803"/>
                    <a:pt x="368" y="803"/>
                    <a:pt x="368" y="803"/>
                  </a:cubicBezTo>
                  <a:cubicBezTo>
                    <a:pt x="357" y="791"/>
                    <a:pt x="357" y="757"/>
                    <a:pt x="379" y="735"/>
                  </a:cubicBezTo>
                  <a:cubicBezTo>
                    <a:pt x="390" y="713"/>
                    <a:pt x="424" y="713"/>
                    <a:pt x="446" y="735"/>
                  </a:cubicBezTo>
                  <a:cubicBezTo>
                    <a:pt x="625" y="914"/>
                    <a:pt x="625" y="914"/>
                    <a:pt x="625" y="914"/>
                  </a:cubicBezTo>
                  <a:cubicBezTo>
                    <a:pt x="792" y="735"/>
                    <a:pt x="792" y="735"/>
                    <a:pt x="792" y="735"/>
                  </a:cubicBezTo>
                  <a:cubicBezTo>
                    <a:pt x="814" y="724"/>
                    <a:pt x="847" y="724"/>
                    <a:pt x="870" y="735"/>
                  </a:cubicBezTo>
                  <a:cubicBezTo>
                    <a:pt x="892" y="757"/>
                    <a:pt x="892" y="791"/>
                    <a:pt x="870" y="814"/>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5" name="TextBox 43">
            <a:extLst>
              <a:ext uri="{FF2B5EF4-FFF2-40B4-BE49-F238E27FC236}">
                <a16:creationId xmlns:a16="http://schemas.microsoft.com/office/drawing/2014/main" id="{866CDEE7-399D-304C-8514-8B7107A6D4F3}"/>
              </a:ext>
            </a:extLst>
          </p:cNvPr>
          <p:cNvSpPr txBox="1"/>
          <p:nvPr/>
        </p:nvSpPr>
        <p:spPr>
          <a:xfrm>
            <a:off x="5405990" y="1506091"/>
            <a:ext cx="3129516" cy="646331"/>
          </a:xfrm>
          <a:prstGeom prst="rect">
            <a:avLst/>
          </a:prstGeom>
          <a:noFill/>
        </p:spPr>
        <p:txBody>
          <a:bodyPr wrap="square" rtlCol="0">
            <a:spAutoFit/>
          </a:bodyPr>
          <a:lstStyle/>
          <a:p>
            <a:pPr algn="just"/>
            <a:r>
              <a:rPr lang="es-ES" sz="1200" noProof="1"/>
              <a:t>Desarrollo en la herramienta Nómina Manual para elegir varios clientes para los perfiles de Autorizante.</a:t>
            </a:r>
            <a:r>
              <a:rPr lang="en-US" sz="1200" dirty="0"/>
              <a:t>  (Por elección)</a:t>
            </a:r>
            <a:endParaRPr lang="es-ES" sz="1200" noProof="1"/>
          </a:p>
        </p:txBody>
      </p:sp>
      <p:sp>
        <p:nvSpPr>
          <p:cNvPr id="76" name="TextBox 43">
            <a:extLst>
              <a:ext uri="{FF2B5EF4-FFF2-40B4-BE49-F238E27FC236}">
                <a16:creationId xmlns:a16="http://schemas.microsoft.com/office/drawing/2014/main" id="{ABAE11CE-929B-0148-9F9C-59657C39AB8E}"/>
              </a:ext>
            </a:extLst>
          </p:cNvPr>
          <p:cNvSpPr txBox="1"/>
          <p:nvPr/>
        </p:nvSpPr>
        <p:spPr>
          <a:xfrm>
            <a:off x="5779832" y="2537623"/>
            <a:ext cx="2941382" cy="646331"/>
          </a:xfrm>
          <a:prstGeom prst="rect">
            <a:avLst/>
          </a:prstGeom>
          <a:noFill/>
        </p:spPr>
        <p:txBody>
          <a:bodyPr wrap="square" rtlCol="0">
            <a:spAutoFit/>
          </a:bodyPr>
          <a:lstStyle/>
          <a:p>
            <a:r>
              <a:rPr lang="en-US" sz="1200" dirty="0" err="1"/>
              <a:t>Requerimiento</a:t>
            </a:r>
            <a:r>
              <a:rPr lang="en-US" sz="1200" dirty="0"/>
              <a:t> de </a:t>
            </a:r>
            <a:r>
              <a:rPr lang="en-US" sz="1200" dirty="0" err="1"/>
              <a:t>recepción</a:t>
            </a:r>
            <a:r>
              <a:rPr lang="en-US" sz="1200" dirty="0"/>
              <a:t> del </a:t>
            </a:r>
            <a:r>
              <a:rPr lang="en-US" sz="1200" dirty="0" err="1"/>
              <a:t>archivo</a:t>
            </a:r>
            <a:r>
              <a:rPr lang="en-US" sz="1200" dirty="0"/>
              <a:t> SFTP </a:t>
            </a:r>
            <a:r>
              <a:rPr lang="en-US" sz="1200" dirty="0" err="1"/>
              <a:t>en</a:t>
            </a:r>
            <a:r>
              <a:rPr lang="en-US" sz="1200" dirty="0"/>
              <a:t> la </a:t>
            </a:r>
            <a:r>
              <a:rPr lang="en-US" sz="1200" dirty="0" err="1"/>
              <a:t>carpeta</a:t>
            </a:r>
            <a:r>
              <a:rPr lang="en-US" sz="1200" dirty="0"/>
              <a:t> de People Soft, el </a:t>
            </a:r>
            <a:r>
              <a:rPr lang="en-US" sz="1200" dirty="0" err="1"/>
              <a:t>dia</a:t>
            </a:r>
            <a:r>
              <a:rPr lang="en-US" sz="1200" dirty="0"/>
              <a:t> martes a las 10:00 AM, por </a:t>
            </a:r>
            <a:r>
              <a:rPr lang="en-US" sz="1200" dirty="0" err="1"/>
              <a:t>parte</a:t>
            </a:r>
            <a:r>
              <a:rPr lang="en-US" sz="1200" dirty="0"/>
              <a:t> de IT.</a:t>
            </a:r>
            <a:endParaRPr lang="en-US" sz="1200" noProof="1"/>
          </a:p>
        </p:txBody>
      </p:sp>
      <p:sp>
        <p:nvSpPr>
          <p:cNvPr id="77" name="TextBox 43">
            <a:extLst>
              <a:ext uri="{FF2B5EF4-FFF2-40B4-BE49-F238E27FC236}">
                <a16:creationId xmlns:a16="http://schemas.microsoft.com/office/drawing/2014/main" id="{59B916FC-2381-6340-B1E2-84F043D7F88E}"/>
              </a:ext>
            </a:extLst>
          </p:cNvPr>
          <p:cNvSpPr txBox="1"/>
          <p:nvPr/>
        </p:nvSpPr>
        <p:spPr>
          <a:xfrm>
            <a:off x="5402017" y="3717298"/>
            <a:ext cx="3093934" cy="461665"/>
          </a:xfrm>
          <a:prstGeom prst="rect">
            <a:avLst/>
          </a:prstGeom>
          <a:noFill/>
        </p:spPr>
        <p:txBody>
          <a:bodyPr wrap="square" rtlCol="0">
            <a:spAutoFit/>
          </a:bodyPr>
          <a:lstStyle/>
          <a:p>
            <a:r>
              <a:rPr lang="en-US" sz="1200" noProof="1"/>
              <a:t>Que aseguremos no se presenten problemas adicionales a los ya resueltos.</a:t>
            </a:r>
          </a:p>
        </p:txBody>
      </p:sp>
      <p:sp>
        <p:nvSpPr>
          <p:cNvPr id="78" name="TextBox 77">
            <a:extLst>
              <a:ext uri="{FF2B5EF4-FFF2-40B4-BE49-F238E27FC236}">
                <a16:creationId xmlns:a16="http://schemas.microsoft.com/office/drawing/2014/main" id="{1D122926-0926-194A-88BB-556916D809C4}"/>
              </a:ext>
            </a:extLst>
          </p:cNvPr>
          <p:cNvSpPr txBox="1"/>
          <p:nvPr/>
        </p:nvSpPr>
        <p:spPr>
          <a:xfrm>
            <a:off x="266522" y="1368787"/>
            <a:ext cx="2439749" cy="830997"/>
          </a:xfrm>
          <a:prstGeom prst="rect">
            <a:avLst/>
          </a:prstGeom>
          <a:noFill/>
        </p:spPr>
        <p:txBody>
          <a:bodyPr wrap="square" rtlCol="0">
            <a:spAutoFit/>
          </a:bodyPr>
          <a:lstStyle/>
          <a:p>
            <a:pPr algn="just"/>
            <a:r>
              <a:rPr lang="en-US" sz="1200" noProof="1">
                <a:solidFill>
                  <a:schemeClr val="bg1"/>
                </a:solidFill>
              </a:rPr>
              <a:t>Configuraron perfiles (Solicitantes y Autorizantes):</a:t>
            </a:r>
          </a:p>
          <a:p>
            <a:pPr marL="171450" indent="-171450" algn="just">
              <a:buFont typeface="Arial" panose="020B0604020202020204" pitchFamily="34" charset="0"/>
              <a:buChar char="•"/>
            </a:pPr>
            <a:r>
              <a:rPr lang="en-US" sz="1200" noProof="1">
                <a:solidFill>
                  <a:schemeClr val="bg1"/>
                </a:solidFill>
              </a:rPr>
              <a:t>SHT MTY: Clientes 02</a:t>
            </a:r>
          </a:p>
          <a:p>
            <a:pPr marL="171450" indent="-171450" algn="just">
              <a:buFont typeface="Arial" panose="020B0604020202020204" pitchFamily="34" charset="0"/>
              <a:buChar char="•"/>
            </a:pPr>
            <a:r>
              <a:rPr lang="en-US" sz="1200" noProof="1">
                <a:solidFill>
                  <a:schemeClr val="bg1"/>
                </a:solidFill>
              </a:rPr>
              <a:t>HTG MTY: Clientes 10</a:t>
            </a:r>
          </a:p>
        </p:txBody>
      </p:sp>
      <p:sp>
        <p:nvSpPr>
          <p:cNvPr id="79" name="TextBox 78">
            <a:extLst>
              <a:ext uri="{FF2B5EF4-FFF2-40B4-BE49-F238E27FC236}">
                <a16:creationId xmlns:a16="http://schemas.microsoft.com/office/drawing/2014/main" id="{1D122926-0926-194A-88BB-556916D809C4}"/>
              </a:ext>
            </a:extLst>
          </p:cNvPr>
          <p:cNvSpPr txBox="1"/>
          <p:nvPr/>
        </p:nvSpPr>
        <p:spPr>
          <a:xfrm>
            <a:off x="256685" y="3689196"/>
            <a:ext cx="2439749" cy="830997"/>
          </a:xfrm>
          <a:prstGeom prst="rect">
            <a:avLst/>
          </a:prstGeom>
          <a:noFill/>
        </p:spPr>
        <p:txBody>
          <a:bodyPr wrap="square" rtlCol="0">
            <a:spAutoFit/>
          </a:bodyPr>
          <a:lstStyle/>
          <a:p>
            <a:pPr algn="just"/>
            <a:r>
              <a:rPr lang="en-US" sz="1200" noProof="1">
                <a:solidFill>
                  <a:schemeClr val="bg1"/>
                </a:solidFill>
              </a:rPr>
              <a:t>Con un estimado de recepción de incidencias por nómina:</a:t>
            </a:r>
          </a:p>
          <a:p>
            <a:pPr marL="171450" indent="-171450" algn="just">
              <a:buFont typeface="Arial" panose="020B0604020202020204" pitchFamily="34" charset="0"/>
              <a:buChar char="•"/>
            </a:pPr>
            <a:r>
              <a:rPr lang="en-US" sz="1200" noProof="1">
                <a:solidFill>
                  <a:schemeClr val="bg1"/>
                </a:solidFill>
              </a:rPr>
              <a:t>SHT MTY:  Empleados 1,017</a:t>
            </a:r>
          </a:p>
          <a:p>
            <a:pPr marL="171450" indent="-171450" algn="just">
              <a:buFont typeface="Arial" panose="020B0604020202020204" pitchFamily="34" charset="0"/>
              <a:buChar char="•"/>
            </a:pPr>
            <a:r>
              <a:rPr lang="en-US" sz="1200" noProof="1">
                <a:solidFill>
                  <a:schemeClr val="bg1"/>
                </a:solidFill>
              </a:rPr>
              <a:t>HTG MTY: Empleados 2,725</a:t>
            </a:r>
          </a:p>
        </p:txBody>
      </p:sp>
    </p:spTree>
    <p:extLst>
      <p:ext uri="{BB962C8B-B14F-4D97-AF65-F5344CB8AC3E}">
        <p14:creationId xmlns:p14="http://schemas.microsoft.com/office/powerpoint/2010/main" val="3907761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P 1">
      <a:dk1>
        <a:srgbClr val="000000"/>
      </a:dk1>
      <a:lt1>
        <a:srgbClr val="FFFFFF"/>
      </a:lt1>
      <a:dk2>
        <a:srgbClr val="771E95"/>
      </a:dk2>
      <a:lt2>
        <a:srgbClr val="F8F8F8"/>
      </a:lt2>
      <a:accent1>
        <a:srgbClr val="FF5C00"/>
      </a:accent1>
      <a:accent2>
        <a:srgbClr val="2F46B0"/>
      </a:accent2>
      <a:accent3>
        <a:srgbClr val="00AF9A"/>
      </a:accent3>
      <a:accent4>
        <a:srgbClr val="F82B7E"/>
      </a:accent4>
      <a:accent5>
        <a:srgbClr val="00D668"/>
      </a:accent5>
      <a:accent6>
        <a:srgbClr val="F3D100"/>
      </a:accent6>
      <a:hlink>
        <a:srgbClr val="0087FF"/>
      </a:hlink>
      <a:folHlink>
        <a:srgbClr val="771E9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P_PPT_TEMPLATE_1" id="{3F0D298F-9F7E-AC4B-A112-6624D57F1768}" vid="{53D2F7B6-E6E2-DD4B-9096-01EECCCEE9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4405DF0F8B5154386BCFDCFDB146548" ma:contentTypeVersion="12" ma:contentTypeDescription="Crie um novo documento." ma:contentTypeScope="" ma:versionID="f937e5ec870c92fc854116c9a01e014f">
  <xsd:schema xmlns:xsd="http://www.w3.org/2001/XMLSchema" xmlns:xs="http://www.w3.org/2001/XMLSchema" xmlns:p="http://schemas.microsoft.com/office/2006/metadata/properties" xmlns:ns2="ce853fc2-f540-4061-a84a-9e6be9ea956b" xmlns:ns3="3690f28d-eb18-440d-a159-43b93b4a4568" targetNamespace="http://schemas.microsoft.com/office/2006/metadata/properties" ma:root="true" ma:fieldsID="6853d6d8b98eb554ae5747b98f48229d" ns2:_="" ns3:_="">
    <xsd:import namespace="ce853fc2-f540-4061-a84a-9e6be9ea956b"/>
    <xsd:import namespace="3690f28d-eb18-440d-a159-43b93b4a45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853fc2-f540-4061-a84a-9e6be9ea95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90f28d-eb18-440d-a159-43b93b4a4568" elementFormDefault="qualified">
    <xsd:import namespace="http://schemas.microsoft.com/office/2006/documentManagement/types"/>
    <xsd:import namespace="http://schemas.microsoft.com/office/infopath/2007/PartnerControls"/>
    <xsd:element name="SharedWithUsers" ma:index="14"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22FF67-EB60-4CC3-9152-2D809D012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853fc2-f540-4061-a84a-9e6be9ea956b"/>
    <ds:schemaRef ds:uri="3690f28d-eb18-440d-a159-43b93b4a45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471E68-03CC-48D9-97CC-0C15A777BC29}">
  <ds:schemaRefs>
    <ds:schemaRef ds:uri="http://schemas.microsoft.com/sharepoint/v3/contenttype/forms"/>
  </ds:schemaRefs>
</ds:datastoreItem>
</file>

<file path=customXml/itemProps3.xml><?xml version="1.0" encoding="utf-8"?>
<ds:datastoreItem xmlns:ds="http://schemas.openxmlformats.org/officeDocument/2006/customXml" ds:itemID="{474DA1D5-4D3F-40DE-8A67-D6B6B73C7B1B}">
  <ds:schemaRefs>
    <ds:schemaRef ds:uri="ce853fc2-f540-4061-a84a-9e6be9ea956b"/>
    <ds:schemaRef ds:uri="3690f28d-eb18-440d-a159-43b93b4a4568"/>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3585</TotalTime>
  <Words>1060</Words>
  <Application>Microsoft Office PowerPoint</Application>
  <PresentationFormat>On-screen Show (16:9)</PresentationFormat>
  <Paragraphs>126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vt:lpstr>
      <vt:lpstr>Office Theme</vt:lpstr>
      <vt:lpstr>Nómina Manual</vt:lpstr>
      <vt:lpstr>Nómina Manual</vt:lpstr>
      <vt:lpstr>Nómina Manual </vt:lpstr>
      <vt:lpstr>Nómina Manual</vt:lpstr>
      <vt:lpstr>Nómina Manual</vt:lpstr>
      <vt:lpstr>Nómina Manual</vt:lpstr>
      <vt:lpstr>PowerPoint Presentation</vt:lpstr>
      <vt:lpstr>Nómina Manual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Braulio Erick Rea Miranda</cp:lastModifiedBy>
  <cp:revision>202</cp:revision>
  <dcterms:created xsi:type="dcterms:W3CDTF">2018-08-29T21:24:59Z</dcterms:created>
  <dcterms:modified xsi:type="dcterms:W3CDTF">2020-06-17T21:57:48Z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0x010100B4405DF0F8B5154386BCFDCFDB146548</vt:lpwstr>
  </property>
</Properties>
</file>