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40" sz="7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40" sz="7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40" sz="7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40" sz="7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40" sz="7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wo jellyfish against a pink background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Two jellyfish touching against a dark blue background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Two jellyfish against a blue background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ales Data Dashboard Desig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Sales Data Dashboard Design</a:t>
            </a:r>
          </a:p>
        </p:txBody>
      </p:sp>
      <p:sp>
        <p:nvSpPr>
          <p:cNvPr id="172" name="Jasmitha K  |  25/04/25"/>
          <p:cNvSpPr txBox="1"/>
          <p:nvPr>
            <p:ph type="body" idx="21"/>
          </p:nvPr>
        </p:nvSpPr>
        <p:spPr>
          <a:xfrm>
            <a:off x="1244600" y="12160429"/>
            <a:ext cx="21844000" cy="69405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Jasmitha K  |  25/04/25</a:t>
            </a:r>
          </a:p>
        </p:txBody>
      </p:sp>
      <p:sp>
        <p:nvSpPr>
          <p:cNvPr id="173" name="Using Tableau for Data Driven Insight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Tableau for Data Driven Insights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jective"/>
          <p:cNvSpPr txBox="1"/>
          <p:nvPr>
            <p:ph type="title"/>
          </p:nvPr>
        </p:nvSpPr>
        <p:spPr>
          <a:xfrm>
            <a:off x="-6990883" y="-232096"/>
            <a:ext cx="21844001" cy="3873501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4D71EA"/>
                    </a:gs>
                    <a:gs pos="100000">
                      <a:schemeClr val="accent6">
                        <a:satOff val="15236"/>
                        <a:lumOff val="17673"/>
                      </a:schemeClr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Objective</a:t>
            </a:r>
          </a:p>
        </p:txBody>
      </p:sp>
      <p:sp>
        <p:nvSpPr>
          <p:cNvPr id="176" name="Design an interactive dashboard for business stakeholders to…"/>
          <p:cNvSpPr txBox="1"/>
          <p:nvPr/>
        </p:nvSpPr>
        <p:spPr>
          <a:xfrm>
            <a:off x="687442" y="3844274"/>
            <a:ext cx="16978885" cy="22112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80000"/>
              </a:lnSpc>
              <a:spcBef>
                <a:spcPts val="0"/>
              </a:spcBef>
              <a:defRPr spc="-144">
                <a:gradFill flip="none" rotWithShape="1">
                  <a:gsLst>
                    <a:gs pos="0">
                      <a:srgbClr val="4D71EA"/>
                    </a:gs>
                    <a:gs pos="100000">
                      <a:schemeClr val="accent6">
                        <a:satOff val="15236"/>
                        <a:lumOff val="17673"/>
                      </a:schemeClr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t>Design an interactive dashboard for business stakeholders to </a:t>
            </a:r>
          </a:p>
          <a:p>
            <a:pPr defTabSz="825500">
              <a:lnSpc>
                <a:spcPct val="80000"/>
              </a:lnSpc>
              <a:spcBef>
                <a:spcPts val="0"/>
              </a:spcBef>
              <a:defRPr spc="-144">
                <a:gradFill flip="none" rotWithShape="1">
                  <a:gsLst>
                    <a:gs pos="0">
                      <a:srgbClr val="4D71EA"/>
                    </a:gs>
                    <a:gs pos="100000">
                      <a:schemeClr val="accent6">
                        <a:satOff val="15236"/>
                        <a:lumOff val="17673"/>
                      </a:schemeClr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t>monitor key performance indicators (KPIs) related to</a:t>
            </a:r>
          </a:p>
          <a:p>
            <a:pPr defTabSz="825500">
              <a:lnSpc>
                <a:spcPct val="80000"/>
              </a:lnSpc>
              <a:spcBef>
                <a:spcPts val="0"/>
              </a:spcBef>
              <a:defRPr spc="-144">
                <a:gradFill flip="none" rotWithShape="1">
                  <a:gsLst>
                    <a:gs pos="0">
                      <a:srgbClr val="4D71EA"/>
                    </a:gs>
                    <a:gs pos="100000">
                      <a:schemeClr val="accent6">
                        <a:satOff val="15236"/>
                        <a:lumOff val="17673"/>
                      </a:schemeClr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t>sales and profit, and enable data driven decisions.</a:t>
            </a:r>
          </a:p>
        </p:txBody>
      </p:sp>
      <p:sp>
        <p:nvSpPr>
          <p:cNvPr id="177" name="Tools Used: Tableau…"/>
          <p:cNvSpPr txBox="1"/>
          <p:nvPr/>
        </p:nvSpPr>
        <p:spPr>
          <a:xfrm>
            <a:off x="723105" y="7793231"/>
            <a:ext cx="18912206" cy="3444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4D71EA"/>
                    </a:gs>
                    <a:gs pos="100000">
                      <a:schemeClr val="accent6">
                        <a:satOff val="15236"/>
                        <a:lumOff val="17673"/>
                      </a:schemeClr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t>Tools Used:</a:t>
            </a:r>
            <a:r>
              <a:rPr>
                <a:latin typeface="Graphik"/>
                <a:ea typeface="Graphik"/>
                <a:cs typeface="Graphik"/>
                <a:sym typeface="Graphik"/>
              </a:rPr>
              <a:t> </a:t>
            </a:r>
            <a:r>
              <a:rPr spc="-209" sz="7000"/>
              <a:t>Tableau</a:t>
            </a:r>
            <a:endParaRPr spc="-180" sz="6000"/>
          </a:p>
          <a:p>
            <a:pPr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4D71EA"/>
                    </a:gs>
                    <a:gs pos="100000">
                      <a:schemeClr val="accent6">
                        <a:satOff val="15236"/>
                        <a:lumOff val="17673"/>
                      </a:schemeClr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endParaRPr spc="-180" sz="6000">
              <a:latin typeface="Graphik"/>
              <a:ea typeface="Graphik"/>
              <a:cs typeface="Graphik"/>
              <a:sym typeface="Graphik"/>
            </a:endParaRPr>
          </a:p>
          <a:p>
            <a:pPr defTabSz="825500">
              <a:lnSpc>
                <a:spcPct val="80000"/>
              </a:lnSpc>
              <a:spcBef>
                <a:spcPts val="0"/>
              </a:spcBef>
              <a:defRPr spc="-252" sz="8400">
                <a:gradFill flip="none" rotWithShape="1">
                  <a:gsLst>
                    <a:gs pos="0">
                      <a:srgbClr val="4D71EA"/>
                    </a:gs>
                    <a:gs pos="100000">
                      <a:schemeClr val="accent6">
                        <a:satOff val="15236"/>
                        <a:lumOff val="17673"/>
                      </a:schemeClr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pPr>
            <a:r>
              <a:t>Dataset: </a:t>
            </a:r>
            <a:r>
              <a:rPr spc="-209" sz="7000"/>
              <a:t>Sales Dataset (sourced from Kaggle)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Key Features of the Dashboard"/>
          <p:cNvSpPr txBox="1"/>
          <p:nvPr>
            <p:ph type="title"/>
          </p:nvPr>
        </p:nvSpPr>
        <p:spPr>
          <a:xfrm>
            <a:off x="1269999" y="1167154"/>
            <a:ext cx="21844001" cy="1557437"/>
          </a:xfrm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pc="-257" sz="858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Key Features of the Dashboard</a:t>
            </a:r>
          </a:p>
        </p:txBody>
      </p:sp>
      <p:sp>
        <p:nvSpPr>
          <p:cNvPr id="180" name="KPI Tracking: Sales, Profit, and Regional Performance…"/>
          <p:cNvSpPr txBox="1"/>
          <p:nvPr>
            <p:ph type="body" idx="1"/>
          </p:nvPr>
        </p:nvSpPr>
        <p:spPr>
          <a:xfrm>
            <a:off x="804910" y="4112170"/>
            <a:ext cx="21844001" cy="8432801"/>
          </a:xfrm>
          <a:prstGeom prst="rect">
            <a:avLst/>
          </a:prstGeom>
        </p:spPr>
        <p:txBody>
          <a:bodyPr/>
          <a:lstStyle/>
          <a:p>
            <a:pPr lvl="1" marL="1071033" indent="-512233" defTabSz="825500">
              <a:lnSpc>
                <a:spcPct val="150000"/>
              </a:lnSpc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KPI Tracking: Sales, Profit, and Regional Performance</a:t>
            </a:r>
          </a:p>
          <a:p>
            <a:pPr lvl="1" marL="1071033" indent="-512233" defTabSz="825500">
              <a:lnSpc>
                <a:spcPct val="150000"/>
              </a:lnSpc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Time-Series Analysis: Monthly trend analysis of sales</a:t>
            </a:r>
          </a:p>
          <a:p>
            <a:pPr lvl="1" marL="1071033" indent="-512233" defTabSz="825500">
              <a:lnSpc>
                <a:spcPct val="150000"/>
              </a:lnSpc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Segment Analysis: Breakdown of sales by customer segment</a:t>
            </a:r>
          </a:p>
          <a:p>
            <a:pPr lvl="1" marL="1071033" indent="-512233" defTabSz="825500">
              <a:lnSpc>
                <a:spcPct val="150000"/>
              </a:lnSpc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Geographic Insights: Sales distribution by U.S. states</a:t>
            </a:r>
          </a:p>
          <a:p>
            <a:pPr lvl="1" marL="1071033" indent="-512233" defTabSz="825500">
              <a:lnSpc>
                <a:spcPct val="150000"/>
              </a:lnSpc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Interactivity: Filters by Region and Segment</a:t>
            </a:r>
          </a:p>
          <a:p>
            <a:pPr lvl="1" marL="1071033" indent="-512233" defTabSz="825500">
              <a:lnSpc>
                <a:spcPct val="150000"/>
              </a:lnSpc>
              <a:spcBef>
                <a:spcPts val="0"/>
              </a:spcBef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Visual Elements: Bar charts, line charts, maps, and pie charts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dashboard.png" descr="dashboard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24490" t="0" r="24490" b="0"/>
          <a:stretch>
            <a:fillRect/>
          </a:stretch>
        </p:blipFill>
        <p:spPr>
          <a:xfrm>
            <a:off x="12377205" y="97034"/>
            <a:ext cx="12019495" cy="13521932"/>
          </a:xfrm>
          <a:prstGeom prst="rect">
            <a:avLst/>
          </a:prstGeom>
        </p:spPr>
      </p:pic>
      <p:sp>
        <p:nvSpPr>
          <p:cNvPr id="183" name="Dashboard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7715">
              <a:defRPr spc="-234" sz="7812"/>
            </a:lvl1pPr>
          </a:lstStyle>
          <a:p>
            <a:pPr/>
            <a:r>
              <a:t>Dashboard Overview</a:t>
            </a:r>
          </a:p>
        </p:txBody>
      </p:sp>
      <p:sp>
        <p:nvSpPr>
          <p:cNvPr id="184" name="Sales Over Time (by region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1409700" indent="-1270000">
              <a:buFont typeface="Times Roman"/>
              <a:defRPr sz="4300"/>
            </a:pPr>
            <a:r>
              <a:t>Sales Over Time (by region)</a:t>
            </a:r>
          </a:p>
          <a:p>
            <a:pPr marL="1409700" indent="-1270000">
              <a:buFont typeface="Times Roman"/>
              <a:defRPr sz="4300"/>
            </a:pPr>
            <a:r>
              <a:t>Sales by Region and Segment</a:t>
            </a:r>
          </a:p>
          <a:p>
            <a:pPr marL="1409700" indent="-1270000">
              <a:buFont typeface="Times Roman"/>
              <a:defRPr sz="4300"/>
            </a:pPr>
            <a:r>
              <a:t>Profit by Category</a:t>
            </a:r>
          </a:p>
          <a:p>
            <a:pPr marL="1409700" indent="-1270000">
              <a:buFont typeface="Times Roman"/>
              <a:defRPr sz="4300"/>
            </a:pPr>
            <a:r>
              <a:t>Sales by State (Map)</a:t>
            </a:r>
          </a:p>
          <a:p>
            <a:pPr marL="1409700" indent="-1270000">
              <a:buFont typeface="Times Roman"/>
              <a:defRPr sz="4300"/>
            </a:pPr>
            <a:r>
              <a:t>Sales Share by Segment (Pie Chart)</a:t>
            </a:r>
          </a:p>
        </p:txBody>
      </p:sp>
      <p:sp>
        <p:nvSpPr>
          <p:cNvPr id="185" name="The dashboard contains:"/>
          <p:cNvSpPr txBox="1"/>
          <p:nvPr>
            <p:ph type="body" idx="22"/>
          </p:nvPr>
        </p:nvSpPr>
        <p:spPr>
          <a:xfrm>
            <a:off x="1269999" y="2819399"/>
            <a:ext cx="9652001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 dashboard contains: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dashboard.png" descr="dashboard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998" r="0" b="998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Key Business Ins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04370">
              <a:lnSpc>
                <a:spcPct val="90000"/>
              </a:lnSpc>
              <a:defRPr spc="-257" sz="858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Key Business Insights</a:t>
            </a:r>
          </a:p>
        </p:txBody>
      </p:sp>
      <p:sp>
        <p:nvSpPr>
          <p:cNvPr id="190" name="Sales Trends:…"/>
          <p:cNvSpPr txBox="1"/>
          <p:nvPr>
            <p:ph type="body" idx="1"/>
          </p:nvPr>
        </p:nvSpPr>
        <p:spPr>
          <a:xfrm>
            <a:off x="1269999" y="3322053"/>
            <a:ext cx="21844001" cy="9377947"/>
          </a:xfrm>
          <a:prstGeom prst="rect">
            <a:avLst/>
          </a:prstGeom>
        </p:spPr>
        <p:txBody>
          <a:bodyPr/>
          <a:lstStyle/>
          <a:p>
            <a:pPr marL="0" indent="0" defTabSz="586104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834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Sales Trends:</a:t>
            </a:r>
          </a:p>
          <a:p>
            <a:pPr marL="403510" indent="-304323" defTabSz="586104">
              <a:lnSpc>
                <a:spcPct val="120000"/>
              </a:lnSpc>
              <a:spcBef>
                <a:spcPts val="0"/>
              </a:spcBef>
              <a:buFont typeface="Times Roman"/>
              <a:defRPr sz="3834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Strong spikes in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March</a:t>
            </a:r>
            <a:r>
              <a:t> and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September</a:t>
            </a:r>
          </a:p>
          <a:p>
            <a:pPr marL="403510" indent="-304323" defTabSz="586104">
              <a:lnSpc>
                <a:spcPct val="120000"/>
              </a:lnSpc>
              <a:spcBef>
                <a:spcPts val="0"/>
              </a:spcBef>
              <a:buFont typeface="Times Roman"/>
              <a:defRPr sz="3834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West</a:t>
            </a:r>
            <a:r>
              <a:t> region leads overall sales</a:t>
            </a:r>
          </a:p>
          <a:p>
            <a:pPr marL="0" indent="0" defTabSz="586104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834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Segment Performance:</a:t>
            </a:r>
          </a:p>
          <a:p>
            <a:pPr marL="403510" indent="-304323" defTabSz="586104">
              <a:lnSpc>
                <a:spcPct val="120000"/>
              </a:lnSpc>
              <a:spcBef>
                <a:spcPts val="0"/>
              </a:spcBef>
              <a:buFont typeface="Times Roman"/>
              <a:defRPr sz="3834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Consumer</a:t>
            </a:r>
            <a:r>
              <a:t> is the largest segment (1.16M sales)</a:t>
            </a:r>
          </a:p>
          <a:p>
            <a:pPr marL="403510" indent="-304323" defTabSz="586104">
              <a:lnSpc>
                <a:spcPct val="120000"/>
              </a:lnSpc>
              <a:spcBef>
                <a:spcPts val="0"/>
              </a:spcBef>
              <a:buFont typeface="Times Roman"/>
              <a:defRPr sz="3834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Corporate</a:t>
            </a:r>
            <a:r>
              <a:t> and </a:t>
            </a:r>
            <a:r>
              <a:t>Home Office</a:t>
            </a:r>
            <a:r>
              <a:t> follow</a:t>
            </a:r>
          </a:p>
          <a:p>
            <a:pPr marL="0" indent="0" defTabSz="586104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834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Profitability:</a:t>
            </a:r>
          </a:p>
          <a:p>
            <a:pPr marL="403510" indent="-304323" defTabSz="586104">
              <a:lnSpc>
                <a:spcPct val="120000"/>
              </a:lnSpc>
              <a:spcBef>
                <a:spcPts val="0"/>
              </a:spcBef>
              <a:buFont typeface="Times Roman"/>
              <a:defRPr sz="3834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Technology</a:t>
            </a:r>
            <a:r>
              <a:t> &amp;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Office Supplies</a:t>
            </a:r>
            <a:r>
              <a:t> drive most profit</a:t>
            </a:r>
          </a:p>
          <a:p>
            <a:pPr marL="403510" indent="-304323" defTabSz="586104">
              <a:lnSpc>
                <a:spcPct val="120000"/>
              </a:lnSpc>
              <a:spcBef>
                <a:spcPts val="0"/>
              </a:spcBef>
              <a:buFont typeface="Times Roman"/>
              <a:defRPr sz="3834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Furniture</a:t>
            </a:r>
            <a:r>
              <a:t> lags in profitability</a:t>
            </a:r>
          </a:p>
          <a:p>
            <a:pPr marL="0" indent="0" defTabSz="586104">
              <a:lnSpc>
                <a:spcPct val="120000"/>
              </a:lnSpc>
              <a:spcBef>
                <a:spcPts val="0"/>
              </a:spcBef>
              <a:buClrTx/>
              <a:buSzTx/>
              <a:buNone/>
              <a:defRPr sz="3834"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Geographic Sales:</a:t>
            </a:r>
          </a:p>
          <a:p>
            <a:pPr marL="403510" indent="-304323" defTabSz="586104">
              <a:lnSpc>
                <a:spcPct val="120000"/>
              </a:lnSpc>
              <a:spcBef>
                <a:spcPts val="0"/>
              </a:spcBef>
              <a:buFont typeface="Times Roman"/>
              <a:defRPr sz="3834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Wide coverage across U.S. states</a:t>
            </a:r>
          </a:p>
          <a:p>
            <a:pPr marL="403510" indent="-304323" defTabSz="586104">
              <a:lnSpc>
                <a:spcPct val="120000"/>
              </a:lnSpc>
              <a:spcBef>
                <a:spcPts val="0"/>
              </a:spcBef>
              <a:buFont typeface="Times Roman"/>
              <a:defRPr sz="3834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Some states have noticeably higher volumes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creenshot 2025-04-25 at 21.48.24.png" descr="Screenshot 2025-04-25 at 21.48.2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8304" y="336826"/>
            <a:ext cx="11425701" cy="7561386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Sales by Region"/>
          <p:cNvSpPr txBox="1"/>
          <p:nvPr/>
        </p:nvSpPr>
        <p:spPr>
          <a:xfrm>
            <a:off x="2313369" y="8126333"/>
            <a:ext cx="6600445" cy="1273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pc="-140" sz="7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Sales by Region</a:t>
            </a:r>
          </a:p>
        </p:txBody>
      </p:sp>
      <p:pic>
        <p:nvPicPr>
          <p:cNvPr id="194" name="Screenshot 2025-04-25 at 21.47.46.png" descr="Screenshot 2025-04-25 at 21.47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87371" y="4914824"/>
            <a:ext cx="11425701" cy="7561385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Sales Over Time"/>
          <p:cNvSpPr txBox="1"/>
          <p:nvPr/>
        </p:nvSpPr>
        <p:spPr>
          <a:xfrm>
            <a:off x="14488103" y="3050593"/>
            <a:ext cx="6747130" cy="1273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pc="-140" sz="7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Sales Over 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Screenshot 2025-04-25 at 21.51.05.png" descr="Screenshot 2025-04-25 at 21.51.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2599" y="514003"/>
            <a:ext cx="11424330" cy="7560479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ales by State"/>
          <p:cNvSpPr txBox="1"/>
          <p:nvPr/>
        </p:nvSpPr>
        <p:spPr>
          <a:xfrm>
            <a:off x="3010066" y="8188729"/>
            <a:ext cx="5871465" cy="1273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pc="-140" sz="7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Sales by State</a:t>
            </a:r>
          </a:p>
        </p:txBody>
      </p:sp>
      <p:pic>
        <p:nvPicPr>
          <p:cNvPr id="199" name="Screenshot 2025-04-25 at 21.47.53.png" descr="Screenshot 2025-04-25 at 21.47.5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20642" y="5363932"/>
            <a:ext cx="11303100" cy="748025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Profit by Category"/>
          <p:cNvSpPr txBox="1"/>
          <p:nvPr/>
        </p:nvSpPr>
        <p:spPr>
          <a:xfrm>
            <a:off x="14619060" y="3657337"/>
            <a:ext cx="7623684" cy="12738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spc="-140" sz="70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pPr/>
            <a:r>
              <a:t>Profit by Category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onclusion"/>
          <p:cNvSpPr txBox="1"/>
          <p:nvPr>
            <p:ph type="title"/>
          </p:nvPr>
        </p:nvSpPr>
        <p:spPr>
          <a:xfrm>
            <a:off x="8178350" y="-257030"/>
            <a:ext cx="22244206" cy="3657045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87" sz="129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203" name="The sales dashboard provides a comprehensive, interactive view of business performance across time, region, category, and customer segments.…"/>
          <p:cNvSpPr txBox="1"/>
          <p:nvPr/>
        </p:nvSpPr>
        <p:spPr>
          <a:xfrm>
            <a:off x="350170" y="4133829"/>
            <a:ext cx="23263353" cy="82880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000"/>
            </a:pPr>
            <a:r>
              <a:t>The sales dashboard provides a comprehensive, interactive view of business performance across time, region, category, and customer segments.</a:t>
            </a:r>
          </a:p>
          <a:p>
            <a:pPr>
              <a:defRPr sz="4000"/>
            </a:pPr>
            <a:r>
              <a:t>It enables stakeholders to:</a:t>
            </a:r>
          </a:p>
          <a:p>
            <a:pPr marL="1409700" indent="-1270000">
              <a:buClr>
                <a:srgbClr val="000000"/>
              </a:buClr>
              <a:buSzPct val="100000"/>
              <a:buFont typeface="Times Roman"/>
              <a:buChar char="•"/>
              <a:defRPr sz="4000"/>
            </a:pPr>
            <a:r>
              <a:t>Monitor key KPIs like Sales and Profit</a:t>
            </a:r>
          </a:p>
          <a:p>
            <a:pPr marL="1409700" indent="-1270000">
              <a:buClr>
                <a:srgbClr val="000000"/>
              </a:buClr>
              <a:buSzPct val="100000"/>
              <a:buFont typeface="Times Roman"/>
              <a:buChar char="•"/>
              <a:defRPr sz="4000"/>
            </a:pPr>
            <a:r>
              <a:t>Identify high-performing regions and segments</a:t>
            </a:r>
          </a:p>
          <a:p>
            <a:pPr marL="1409700" indent="-1270000">
              <a:buClr>
                <a:srgbClr val="000000"/>
              </a:buClr>
              <a:buSzPct val="100000"/>
              <a:buFont typeface="Times Roman"/>
              <a:buChar char="•"/>
              <a:defRPr sz="4000"/>
            </a:pPr>
            <a:r>
              <a:t>Uncover trends and seasonal patterns</a:t>
            </a:r>
          </a:p>
          <a:p>
            <a:pPr marL="1409700" indent="-1270000">
              <a:buClr>
                <a:srgbClr val="000000"/>
              </a:buClr>
              <a:buSzPct val="100000"/>
              <a:buFont typeface="Times Roman"/>
              <a:buChar char="•"/>
              <a:defRPr sz="4000"/>
            </a:pPr>
            <a:r>
              <a:t>Support strategic planning with data-backed insights</a:t>
            </a:r>
          </a:p>
          <a:p>
            <a:pPr>
              <a:defRPr sz="4000"/>
            </a:pPr>
            <a:r>
              <a:t>Overall, this dashboard is a powerful tool for driving informed, impactful business decisions.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