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embeddedFontLst>
    <p:embeddedFont>
      <p:font typeface="Orbitron" panose="020B060007020508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V5aKNoFFJISskZWakt0P18a5h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37F9ED-04D6-4A36-B0CF-5CB1A9874D18}">
  <a:tblStyle styleId="{8237F9ED-04D6-4A36-B0CF-5CB1A9874D1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466" y="1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52b51c76e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652b51c7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52b51c76e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652b51c76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40357be9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640357b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40357be94_0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640357be9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7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40357be94_0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640357be9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26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Google Shape;70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71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Google Shape;73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" name="Google Shape;78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79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" name="Google Shape;80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" name="Google Shape;81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Google Shape;82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" name="Google Shape;83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" name="Google Shape;84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85" name="Google Shape;85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Google Shape;90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91" name="Google Shape;91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" name="Google Shape;93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" name="Google Shape;94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" name="Google Shape;95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" name="Google Shape;96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97" name="Google Shape;97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2" name="Google Shape;102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" name="Google Shape;104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" name="Google Shape;105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" name="Google Shape;107;p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08" name="Google Shape;108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0" name="Google Shape;110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1" name="Google Shape;111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2" name="Google Shape;112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14" name="Google Shape;114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" name="Google Shape;115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19" name="Google Shape;119;p7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21" name="Google Shape;121;p7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body" idx="1"/>
          </p:nvPr>
        </p:nvSpPr>
        <p:spPr>
          <a:xfrm rot="5400000">
            <a:off x="4191000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6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6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 txBox="1">
            <a:spLocks noGrp="1"/>
          </p:cNvSpPr>
          <p:nvPr>
            <p:ph type="title"/>
          </p:nvPr>
        </p:nvSpPr>
        <p:spPr>
          <a:xfrm rot="5400000">
            <a:off x="7402286" y="2296884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7"/>
          <p:cNvSpPr txBox="1">
            <a:spLocks noGrp="1"/>
          </p:cNvSpPr>
          <p:nvPr>
            <p:ph type="body" idx="1"/>
          </p:nvPr>
        </p:nvSpPr>
        <p:spPr>
          <a:xfrm rot="5400000">
            <a:off x="2438399" y="-653145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7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7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9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9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Google Shape;131;p9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" name="Google Shape;132;p9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" name="Google Shape;134;p9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Google Shape;135;p9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" name="Google Shape;136;p9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" name="Google Shape;137;p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" name="Google Shape;138;p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" name="Google Shape;139;p9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" name="Google Shape;140;p9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" name="Google Shape;141;p9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" name="Google Shape;142;p9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" name="Google Shape;143;p9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" name="Google Shape;144;p9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9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6" name="Google Shape;146;p9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9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2" name="Google Shape;152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4" name="Google Shape;154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5" name="Google Shape;155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6" name="Google Shape;156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7" name="Google Shape;157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58" name="Google Shape;158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" name="Google Shape;160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63" name="Google Shape;163;p9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6" name="Google Shape;166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7" name="Google Shape;167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" name="Google Shape;168;p9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69" name="Google Shape;169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Google Shape;171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2" name="Google Shape;172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3" name="Google Shape;173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4" name="Google Shape;174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5" name="Google Shape;175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7" name="Google Shape;177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9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10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body" idx="2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3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4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1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2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" name="Google Shape;208;p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9" name="Google Shape;209;p1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0" name="Google Shape;210;p1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" name="Google Shape;211;p1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" name="Google Shape;212;p1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" name="Google Shape;213;p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" name="Google Shape;214;p1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" name="Google Shape;215;p1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Google Shape;216;p1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" name="Google Shape;217;p1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" name="Google Shape;218;p1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1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1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1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22" name="Google Shape;222;p1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24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225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227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28" name="Google Shape;228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0" name="Google Shape;230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1" name="Google Shape;231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2" name="Google Shape;232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3" name="Google Shape;233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34" name="Google Shape;234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235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237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238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9" name="Google Shape;239;p1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241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242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243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4" name="Google Shape;244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45" name="Google Shape;245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7" name="Google Shape;247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8" name="Google Shape;248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9" name="Google Shape;249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0" name="Google Shape;250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51" name="Google Shape;251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3" name="Google Shape;253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4" name="Google Shape;254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5" name="Google Shape;255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56" name="Google Shape;256;p13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" name="Google Shape;267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Google Shape;268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9" name="Google Shape;269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0" name="Google Shape;270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" name="Google Shape;271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2" name="Google Shape;272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" name="Google Shape;273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4" name="Google Shape;274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5" name="Google Shape;275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76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7" name="Google Shape;277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9" name="Google Shape;279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0" name="Google Shape;280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83" name="Google Shape;283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Google Shape;285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Google Shape;286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Google Shape;287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Google Shape;288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89" name="Google Shape;289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0" name="Google Shape;290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1" name="Google Shape;291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" name="Google Shape;292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" name="Google Shape;293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4" name="Google Shape;294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6" name="Google Shape;296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7" name="Google Shape;297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8" name="Google Shape;298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9" name="Google Shape;299;p1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00" name="Google Shape;300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2" name="Google Shape;302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3" name="Google Shape;303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4" name="Google Shape;304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5" name="Google Shape;305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06" name="Google Shape;306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7" name="Google Shape;307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" name="Google Shape;308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9" name="Google Shape;309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0" name="Google Shape;310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11" name="Google Shape;311;p14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4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4" name="Google Shape;314;p14"/>
          <p:cNvSpPr txBox="1">
            <a:spLocks noGrp="1"/>
          </p:cNvSpPr>
          <p:nvPr>
            <p:ph type="body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315" name="Google Shape;315;p14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6" name="Google Shape;316;p14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4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4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2" name="Google Shape;32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Google Shape;32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Google Shape;32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Google Shape;32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6" name="Google Shape;32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7" name="Google Shape;32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8" name="Google Shape;32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Google Shape;32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Google Shape;33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1" name="Google Shape;33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2" name="Google Shape;33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3" name="Google Shape;33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Google Shape;33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5" name="Google Shape;33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6" name="Google Shape;33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37" name="Google Shape;33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9" name="Google Shape;33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" name="Google Shape;34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1" name="Google Shape;34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2" name="Google Shape;34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43" name="Google Shape;34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5" name="Google Shape;34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6" name="Google Shape;34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7" name="Google Shape;34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8" name="Google Shape;34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49" name="Google Shape;34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0" name="Google Shape;35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1" name="Google Shape;35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2" name="Google Shape;35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3" name="Google Shape;35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54" name="Google Shape;35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6" name="Google Shape;35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7" name="Google Shape;35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8" name="Google Shape;35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9" name="Google Shape;35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60" name="Google Shape;36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2" name="Google Shape;36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3" name="Google Shape;36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4" name="Google Shape;36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5" name="Google Shape;36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66" name="Google Shape;36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7" name="Google Shape;36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" name="Google Shape;36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71" name="Google Shape;37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Google Shape;373;p15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5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5" name="Google Shape;375;p15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12;p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13;p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4;p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15;p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6;p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8;p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9;p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" name="Google Shape;27;p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" name="Google Shape;29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30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31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3" name="Google Shape;33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" name="Google Shape;35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" name="Google Shape;36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" name="Google Shape;37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" name="Google Shape;38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9" name="Google Shape;39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" name="Google Shape;40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" name="Google Shape;41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" name="Google Shape;42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" name="Google Shape;43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4" name="Google Shape;44;p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" name="Google Shape;46;p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" name="Google Shape;48;p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50" name="Google Shape;50;p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" name="Google Shape;52;p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" name="Google Shape;53;p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4" name="Google Shape;54;p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5" name="Google Shape;55;p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6" name="Google Shape;56;p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" name="Google Shape;57;p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" name="Google Shape;58;p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6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2700" cap="flat" cmpd="sng">
            <a:solidFill>
              <a:srgbClr val="266F8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team-sunshine/keychain-synth-37615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hackster.io/95016/keyboard-melodies-9ac4a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the-ohmonics/the-ohminator-analog-synthesizer-142dc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hackster.io/etiennedesportes/pocket-synthesizer-785b5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ENGI 301</a:t>
            </a:r>
            <a:br>
              <a:rPr lang="en-US" sz="6000"/>
            </a:br>
            <a:br>
              <a:rPr lang="en-US"/>
            </a:br>
            <a:r>
              <a:rPr lang="en-US" sz="6000"/>
              <a:t>Synthesizer Proposal</a:t>
            </a:r>
            <a:endParaRPr/>
          </a:p>
        </p:txBody>
      </p:sp>
      <p:sp>
        <p:nvSpPr>
          <p:cNvPr id="393" name="Google Shape;393;p1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10/20/2019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Josh Stelling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567" name="Google Shape;567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{8237F9ED-04D6-4A36-B0CF-5CB1A9874D18}</a:tableStyleId>
              </a:tblPr>
              <a:tblGrid>
                <a:gridCol w="783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Component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Need to Buy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BeagleBoard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Adafruit Mini-Speaker (1898)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1.85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Adafruit I2C 7-segment Display (878)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9.95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Adafruit Slide Potentiometer (4272)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1.95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Resistors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Switches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Probably 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Buttons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Probably 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Wood for Box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Maybe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The device I’d like to make would be a small, relatively portable synthesizer that allows for rapid music composition and playback. The device would have the ability to play a range of notes with the option to switch between octaves. The device would also have a built in, adjustable metronome.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Improvements</a:t>
            </a:r>
            <a:endParaRPr/>
          </a:p>
          <a:p>
            <a:pPr marL="457200" lvl="1" indent="-1955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This device would have an integrated adjustable metronome as well as the ability to change the period over which a melody is repeated based on metronome beats. For example, a recording could be set to repeat after 6 beats of the metronome to allow for the ability to make a repeating 2-bar 3:4 melody.</a:t>
            </a:r>
            <a:endParaRPr/>
          </a:p>
          <a:p>
            <a:pPr marL="457200" lvl="1" indent="-685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52b51c76e_0_1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405" name="Google Shape;405;g652b51c76e_0_1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What is being proposed?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https://www.hackster.io/team-sunshine/keychain-synth-376159</a:t>
            </a:r>
            <a:endParaRPr dirty="0"/>
          </a:p>
          <a:p>
            <a:pPr marL="685800" lvl="2" indent="-17938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Example of some synthesizer functionalities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https://www.hackster.io/95016/keyboard-melodies-9ac4ab</a:t>
            </a:r>
            <a:endParaRPr dirty="0"/>
          </a:p>
          <a:p>
            <a:pPr marL="685800" lvl="2" indent="-17938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Example keyboard setup</a:t>
            </a:r>
            <a:endParaRPr dirty="0"/>
          </a:p>
        </p:txBody>
      </p:sp>
      <p:pic>
        <p:nvPicPr>
          <p:cNvPr id="406" name="Google Shape;406;g652b51c76e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0800" y="113749"/>
            <a:ext cx="4301199" cy="32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652b51c76e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4700" y="3521300"/>
            <a:ext cx="4301199" cy="322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52b51c76e_0_18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413" name="Google Shape;413;g652b51c76e_0_18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https://www.hackster.io/the-ohmonics/the-ohminator-analog-synthesizer-142dc7</a:t>
            </a:r>
            <a:endParaRPr dirty="0"/>
          </a:p>
          <a:p>
            <a:pPr marL="685800" lvl="2" indent="-17938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Very complex full synthesizer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https://www.hackster.io/etiennedesportes/pocket-synthesizer-785b50</a:t>
            </a:r>
            <a:endParaRPr dirty="0"/>
          </a:p>
          <a:p>
            <a:pPr marL="685800" lvl="2" indent="-17938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Another very complex synthesizer</a:t>
            </a:r>
            <a:endParaRPr dirty="0"/>
          </a:p>
          <a:p>
            <a:pPr marL="388620" lvl="1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414" name="Google Shape;414;g652b51c76e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7700" y="3914775"/>
            <a:ext cx="39243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652b51c76e_0_18"/>
          <p:cNvPicPr preferRelativeResize="0"/>
          <p:nvPr/>
        </p:nvPicPr>
        <p:blipFill rotWithShape="1">
          <a:blip r:embed="rId6">
            <a:alphaModFix/>
          </a:blip>
          <a:srcRect t="34755"/>
          <a:stretch/>
        </p:blipFill>
        <p:spPr>
          <a:xfrm>
            <a:off x="944200" y="2331036"/>
            <a:ext cx="5151800" cy="25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40357be94_0_0"/>
          <p:cNvSpPr/>
          <p:nvPr/>
        </p:nvSpPr>
        <p:spPr>
          <a:xfrm>
            <a:off x="2805875" y="2244075"/>
            <a:ext cx="6429900" cy="2576700"/>
          </a:xfrm>
          <a:prstGeom prst="roundRect">
            <a:avLst>
              <a:gd name="adj" fmla="val 1480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640357be94_0_0"/>
          <p:cNvSpPr/>
          <p:nvPr/>
        </p:nvSpPr>
        <p:spPr>
          <a:xfrm rot="-2700000">
            <a:off x="3302081" y="4322522"/>
            <a:ext cx="351291" cy="88671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640357be94_0_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Display/Controls Layout (Not to scale)</a:t>
            </a:r>
            <a:endParaRPr/>
          </a:p>
        </p:txBody>
      </p:sp>
      <p:sp>
        <p:nvSpPr>
          <p:cNvPr id="423" name="Google Shape;423;g640357be94_0_0"/>
          <p:cNvSpPr/>
          <p:nvPr/>
        </p:nvSpPr>
        <p:spPr>
          <a:xfrm>
            <a:off x="4508955" y="3640691"/>
            <a:ext cx="478500" cy="478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640357be94_0_0"/>
          <p:cNvSpPr/>
          <p:nvPr/>
        </p:nvSpPr>
        <p:spPr>
          <a:xfrm>
            <a:off x="5260549" y="3640691"/>
            <a:ext cx="478500" cy="478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640357be94_0_0"/>
          <p:cNvSpPr/>
          <p:nvPr/>
        </p:nvSpPr>
        <p:spPr>
          <a:xfrm>
            <a:off x="6637084" y="3640691"/>
            <a:ext cx="478500" cy="478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640357be94_0_0"/>
          <p:cNvSpPr/>
          <p:nvPr/>
        </p:nvSpPr>
        <p:spPr>
          <a:xfrm>
            <a:off x="7343132" y="3640691"/>
            <a:ext cx="478500" cy="478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640357be94_0_0"/>
          <p:cNvSpPr/>
          <p:nvPr/>
        </p:nvSpPr>
        <p:spPr>
          <a:xfrm>
            <a:off x="8049181" y="3640691"/>
            <a:ext cx="478500" cy="4785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640357be94_0_0"/>
          <p:cNvSpPr/>
          <p:nvPr/>
        </p:nvSpPr>
        <p:spPr>
          <a:xfrm>
            <a:off x="4183695" y="4119199"/>
            <a:ext cx="478500" cy="478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640357be94_0_0"/>
          <p:cNvSpPr/>
          <p:nvPr/>
        </p:nvSpPr>
        <p:spPr>
          <a:xfrm>
            <a:off x="4889744" y="4119199"/>
            <a:ext cx="478500" cy="478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640357be94_0_0"/>
          <p:cNvSpPr/>
          <p:nvPr/>
        </p:nvSpPr>
        <p:spPr>
          <a:xfrm>
            <a:off x="5595792" y="4119199"/>
            <a:ext cx="478500" cy="478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640357be94_0_0"/>
          <p:cNvSpPr/>
          <p:nvPr/>
        </p:nvSpPr>
        <p:spPr>
          <a:xfrm>
            <a:off x="6301840" y="4119199"/>
            <a:ext cx="478500" cy="478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640357be94_0_0"/>
          <p:cNvSpPr/>
          <p:nvPr/>
        </p:nvSpPr>
        <p:spPr>
          <a:xfrm>
            <a:off x="7007889" y="4119199"/>
            <a:ext cx="478500" cy="478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640357be94_0_0"/>
          <p:cNvSpPr/>
          <p:nvPr/>
        </p:nvSpPr>
        <p:spPr>
          <a:xfrm>
            <a:off x="7713937" y="4119199"/>
            <a:ext cx="478500" cy="478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640357be94_0_0"/>
          <p:cNvSpPr/>
          <p:nvPr/>
        </p:nvSpPr>
        <p:spPr>
          <a:xfrm>
            <a:off x="8384424" y="4119199"/>
            <a:ext cx="478500" cy="4785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640357be94_0_0"/>
          <p:cNvSpPr txBox="1"/>
          <p:nvPr/>
        </p:nvSpPr>
        <p:spPr>
          <a:xfrm>
            <a:off x="3064775" y="2416300"/>
            <a:ext cx="568500" cy="3465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120</a:t>
            </a:r>
            <a:endParaRPr b="1">
              <a:solidFill>
                <a:srgbClr val="FF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436" name="Google Shape;436;g640357be94_0_0"/>
          <p:cNvPicPr preferRelativeResize="0"/>
          <p:nvPr/>
        </p:nvPicPr>
        <p:blipFill rotWithShape="1">
          <a:blip r:embed="rId3">
            <a:alphaModFix/>
          </a:blip>
          <a:srcRect r="47159"/>
          <a:stretch/>
        </p:blipFill>
        <p:spPr>
          <a:xfrm flipH="1">
            <a:off x="3633275" y="2416300"/>
            <a:ext cx="351276" cy="7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640357be94_0_0"/>
          <p:cNvPicPr preferRelativeResize="0"/>
          <p:nvPr/>
        </p:nvPicPr>
        <p:blipFill rotWithShape="1">
          <a:blip r:embed="rId3">
            <a:alphaModFix/>
          </a:blip>
          <a:srcRect r="47159"/>
          <a:stretch/>
        </p:blipFill>
        <p:spPr>
          <a:xfrm flipH="1">
            <a:off x="8511650" y="2416300"/>
            <a:ext cx="351276" cy="78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g640357be94_0_0"/>
          <p:cNvCxnSpPr>
            <a:endCxn id="435" idx="1"/>
          </p:cNvCxnSpPr>
          <p:nvPr/>
        </p:nvCxnSpPr>
        <p:spPr>
          <a:xfrm>
            <a:off x="2203175" y="1758850"/>
            <a:ext cx="861600" cy="8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g640357be94_0_0"/>
          <p:cNvCxnSpPr>
            <a:endCxn id="437" idx="1"/>
          </p:cNvCxnSpPr>
          <p:nvPr/>
        </p:nvCxnSpPr>
        <p:spPr>
          <a:xfrm flipH="1">
            <a:off x="8862926" y="2016538"/>
            <a:ext cx="908700" cy="7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g640357be94_0_0"/>
          <p:cNvCxnSpPr/>
          <p:nvPr/>
        </p:nvCxnSpPr>
        <p:spPr>
          <a:xfrm rot="10800000" flipH="1">
            <a:off x="4104150" y="4690575"/>
            <a:ext cx="1083900" cy="83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" name="Google Shape;441;g640357be94_0_0"/>
          <p:cNvSpPr txBox="1"/>
          <p:nvPr/>
        </p:nvSpPr>
        <p:spPr>
          <a:xfrm>
            <a:off x="1430225" y="1305875"/>
            <a:ext cx="16344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Metronome BPM, LED, BPM  slider, and volume slider</a:t>
            </a:r>
            <a:endParaRPr sz="1000"/>
          </a:p>
        </p:txBody>
      </p:sp>
      <p:sp>
        <p:nvSpPr>
          <p:cNvPr id="442" name="Google Shape;442;g640357be94_0_0"/>
          <p:cNvSpPr/>
          <p:nvPr/>
        </p:nvSpPr>
        <p:spPr>
          <a:xfrm>
            <a:off x="3153625" y="2887100"/>
            <a:ext cx="88800" cy="88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443" name="Google Shape;443;g640357be94_0_0"/>
          <p:cNvSpPr txBox="1"/>
          <p:nvPr/>
        </p:nvSpPr>
        <p:spPr>
          <a:xfrm>
            <a:off x="9451950" y="1696725"/>
            <a:ext cx="11370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Volume Slider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44" name="Google Shape;444;g640357be94_0_0"/>
          <p:cNvSpPr txBox="1"/>
          <p:nvPr/>
        </p:nvSpPr>
        <p:spPr>
          <a:xfrm>
            <a:off x="3679275" y="5472175"/>
            <a:ext cx="5685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Keys</a:t>
            </a:r>
            <a:endParaRPr sz="1000"/>
          </a:p>
        </p:txBody>
      </p:sp>
      <p:sp>
        <p:nvSpPr>
          <p:cNvPr id="445" name="Google Shape;445;g640357be94_0_0"/>
          <p:cNvSpPr txBox="1"/>
          <p:nvPr/>
        </p:nvSpPr>
        <p:spPr>
          <a:xfrm>
            <a:off x="2979400" y="3313800"/>
            <a:ext cx="568500" cy="3465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  <a:latin typeface="Orbitron"/>
                <a:ea typeface="Orbitron"/>
                <a:cs typeface="Orbitron"/>
                <a:sym typeface="Orbitron"/>
              </a:rPr>
              <a:t>8</a:t>
            </a:r>
            <a:endParaRPr b="1">
              <a:solidFill>
                <a:srgbClr val="FF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446" name="Google Shape;446;g640357be94_0_0"/>
          <p:cNvPicPr preferRelativeResize="0"/>
          <p:nvPr/>
        </p:nvPicPr>
        <p:blipFill rotWithShape="1">
          <a:blip r:embed="rId3">
            <a:alphaModFix/>
          </a:blip>
          <a:srcRect r="47159"/>
          <a:stretch/>
        </p:blipFill>
        <p:spPr>
          <a:xfrm flipH="1">
            <a:off x="3633263" y="3313800"/>
            <a:ext cx="351276" cy="7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640357be94_0_0"/>
          <p:cNvSpPr txBox="1"/>
          <p:nvPr/>
        </p:nvSpPr>
        <p:spPr>
          <a:xfrm>
            <a:off x="1017125" y="2811800"/>
            <a:ext cx="12300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Recording beat interval and slider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448" name="Google Shape;448;g640357be94_0_0"/>
          <p:cNvCxnSpPr>
            <a:stCxn id="447" idx="2"/>
            <a:endCxn id="445" idx="1"/>
          </p:cNvCxnSpPr>
          <p:nvPr/>
        </p:nvCxnSpPr>
        <p:spPr>
          <a:xfrm>
            <a:off x="1632125" y="3264800"/>
            <a:ext cx="1347300" cy="2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49" name="Google Shape;449;g640357be9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125" y="2404771"/>
            <a:ext cx="568500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g640357be9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475" y="2404783"/>
            <a:ext cx="568500" cy="5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640357be9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825" y="2404783"/>
            <a:ext cx="568500" cy="5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640357be94_0_0"/>
          <p:cNvSpPr/>
          <p:nvPr/>
        </p:nvSpPr>
        <p:spPr>
          <a:xfrm>
            <a:off x="3171375" y="4459475"/>
            <a:ext cx="351300" cy="88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640357be94_0_0"/>
          <p:cNvSpPr txBox="1"/>
          <p:nvPr/>
        </p:nvSpPr>
        <p:spPr>
          <a:xfrm>
            <a:off x="194450" y="4140350"/>
            <a:ext cx="12300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Recording switch toggle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454" name="Google Shape;454;g640357be94_0_0"/>
          <p:cNvCxnSpPr>
            <a:stCxn id="453" idx="2"/>
            <a:endCxn id="452" idx="1"/>
          </p:cNvCxnSpPr>
          <p:nvPr/>
        </p:nvCxnSpPr>
        <p:spPr>
          <a:xfrm rot="10800000" flipH="1">
            <a:off x="809450" y="4503950"/>
            <a:ext cx="2361900" cy="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5" name="Google Shape;455;g640357be94_0_0"/>
          <p:cNvSpPr/>
          <p:nvPr/>
        </p:nvSpPr>
        <p:spPr>
          <a:xfrm rot="-2700000">
            <a:off x="6098781" y="3293335"/>
            <a:ext cx="351291" cy="88671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640357be94_0_0"/>
          <p:cNvSpPr/>
          <p:nvPr/>
        </p:nvSpPr>
        <p:spPr>
          <a:xfrm>
            <a:off x="5968075" y="3430288"/>
            <a:ext cx="351300" cy="888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g640357be94_0_0"/>
          <p:cNvSpPr txBox="1"/>
          <p:nvPr/>
        </p:nvSpPr>
        <p:spPr>
          <a:xfrm>
            <a:off x="5528725" y="5149450"/>
            <a:ext cx="12300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Octave Switch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458" name="Google Shape;458;g640357be94_0_0"/>
          <p:cNvCxnSpPr>
            <a:stCxn id="457" idx="0"/>
            <a:endCxn id="456" idx="2"/>
          </p:cNvCxnSpPr>
          <p:nvPr/>
        </p:nvCxnSpPr>
        <p:spPr>
          <a:xfrm rot="10800000">
            <a:off x="6143725" y="3518950"/>
            <a:ext cx="0" cy="16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g640357be94_0_0"/>
          <p:cNvCxnSpPr>
            <a:stCxn id="460" idx="2"/>
            <a:endCxn id="450" idx="0"/>
          </p:cNvCxnSpPr>
          <p:nvPr/>
        </p:nvCxnSpPr>
        <p:spPr>
          <a:xfrm>
            <a:off x="6143725" y="1799950"/>
            <a:ext cx="0" cy="6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0" name="Google Shape;460;g640357be94_0_0"/>
          <p:cNvSpPr txBox="1"/>
          <p:nvPr/>
        </p:nvSpPr>
        <p:spPr>
          <a:xfrm>
            <a:off x="5326525" y="1083850"/>
            <a:ext cx="16344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Speakers (May need multiple to allow for multiple tones, like metronome, active, and playback)</a:t>
            </a:r>
            <a:endParaRPr sz="1000"/>
          </a:p>
        </p:txBody>
      </p:sp>
      <p:sp>
        <p:nvSpPr>
          <p:cNvPr id="461" name="Google Shape;461;g640357be94_0_0"/>
          <p:cNvSpPr/>
          <p:nvPr/>
        </p:nvSpPr>
        <p:spPr>
          <a:xfrm>
            <a:off x="3007650" y="4036100"/>
            <a:ext cx="186900" cy="186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640357be94_0_0"/>
          <p:cNvSpPr txBox="1"/>
          <p:nvPr/>
        </p:nvSpPr>
        <p:spPr>
          <a:xfrm>
            <a:off x="1338925" y="3583100"/>
            <a:ext cx="12300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Clear Recording Button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cxnSp>
        <p:nvCxnSpPr>
          <p:cNvPr id="463" name="Google Shape;463;g640357be94_0_0"/>
          <p:cNvCxnSpPr>
            <a:stCxn id="462" idx="2"/>
            <a:endCxn id="461" idx="2"/>
          </p:cNvCxnSpPr>
          <p:nvPr/>
        </p:nvCxnSpPr>
        <p:spPr>
          <a:xfrm>
            <a:off x="1953925" y="4036100"/>
            <a:ext cx="1053600" cy="9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4" name="Google Shape;464;g640357be94_0_0"/>
          <p:cNvPicPr preferRelativeResize="0"/>
          <p:nvPr/>
        </p:nvPicPr>
        <p:blipFill rotWithShape="1">
          <a:blip r:embed="rId3">
            <a:alphaModFix/>
          </a:blip>
          <a:srcRect r="47159"/>
          <a:stretch/>
        </p:blipFill>
        <p:spPr>
          <a:xfrm flipH="1">
            <a:off x="4091063" y="2416300"/>
            <a:ext cx="351276" cy="782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g640357be94_0_0"/>
          <p:cNvCxnSpPr>
            <a:endCxn id="420" idx="3"/>
          </p:cNvCxnSpPr>
          <p:nvPr/>
        </p:nvCxnSpPr>
        <p:spPr>
          <a:xfrm flipH="1">
            <a:off x="9235775" y="2858325"/>
            <a:ext cx="1639500" cy="674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6" name="Google Shape;466;g640357be94_0_0"/>
          <p:cNvSpPr txBox="1"/>
          <p:nvPr/>
        </p:nvSpPr>
        <p:spPr>
          <a:xfrm>
            <a:off x="10875275" y="2638425"/>
            <a:ext cx="1190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Beagle Power in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 dirty="0"/>
              <a:t>Old System Block Diagram</a:t>
            </a:r>
            <a:endParaRPr dirty="0"/>
          </a:p>
        </p:txBody>
      </p:sp>
      <p:sp>
        <p:nvSpPr>
          <p:cNvPr id="472" name="Google Shape;472;p3"/>
          <p:cNvSpPr/>
          <p:nvPr/>
        </p:nvSpPr>
        <p:spPr>
          <a:xfrm>
            <a:off x="4295850" y="914400"/>
            <a:ext cx="3600300" cy="5231400"/>
          </a:xfrm>
          <a:prstGeom prst="roundRect">
            <a:avLst>
              <a:gd name="adj" fmla="val 1140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Pocket Beagle</a:t>
            </a:r>
            <a:endParaRPr/>
          </a:p>
        </p:txBody>
      </p:sp>
      <p:sp>
        <p:nvSpPr>
          <p:cNvPr id="473" name="Google Shape;473;p3"/>
          <p:cNvSpPr/>
          <p:nvPr/>
        </p:nvSpPr>
        <p:spPr>
          <a:xfrm>
            <a:off x="1543100" y="215687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Speaker 3</a:t>
            </a:r>
            <a:endParaRPr/>
          </a:p>
        </p:txBody>
      </p:sp>
      <p:sp>
        <p:nvSpPr>
          <p:cNvPr id="474" name="Google Shape;474;p3"/>
          <p:cNvSpPr/>
          <p:nvPr/>
        </p:nvSpPr>
        <p:spPr>
          <a:xfrm>
            <a:off x="1543100" y="12433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Speaker 1</a:t>
            </a:r>
            <a:endParaRPr/>
          </a:p>
        </p:txBody>
      </p:sp>
      <p:sp>
        <p:nvSpPr>
          <p:cNvPr id="475" name="Google Shape;475;p3"/>
          <p:cNvSpPr/>
          <p:nvPr/>
        </p:nvSpPr>
        <p:spPr>
          <a:xfrm>
            <a:off x="1543100" y="170010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Speaker 2</a:t>
            </a:r>
            <a:endParaRPr/>
          </a:p>
        </p:txBody>
      </p:sp>
      <p:sp>
        <p:nvSpPr>
          <p:cNvPr id="476" name="Google Shape;476;p3"/>
          <p:cNvSpPr/>
          <p:nvPr/>
        </p:nvSpPr>
        <p:spPr>
          <a:xfrm>
            <a:off x="4295850" y="1243325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PWM</a:t>
            </a:r>
            <a:endParaRPr dirty="0"/>
          </a:p>
        </p:txBody>
      </p:sp>
      <p:sp>
        <p:nvSpPr>
          <p:cNvPr id="477" name="Google Shape;477;p3"/>
          <p:cNvSpPr/>
          <p:nvPr/>
        </p:nvSpPr>
        <p:spPr>
          <a:xfrm>
            <a:off x="4295850" y="1700100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PWM</a:t>
            </a:r>
            <a:endParaRPr dirty="0"/>
          </a:p>
        </p:txBody>
      </p:sp>
      <p:sp>
        <p:nvSpPr>
          <p:cNvPr id="478" name="Google Shape;478;p3"/>
          <p:cNvSpPr/>
          <p:nvPr/>
        </p:nvSpPr>
        <p:spPr>
          <a:xfrm>
            <a:off x="4295850" y="2156875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PWM</a:t>
            </a:r>
            <a:endParaRPr dirty="0"/>
          </a:p>
        </p:txBody>
      </p:sp>
      <p:cxnSp>
        <p:nvCxnSpPr>
          <p:cNvPr id="479" name="Google Shape;479;p3"/>
          <p:cNvCxnSpPr>
            <a:stCxn id="474" idx="3"/>
            <a:endCxn id="476" idx="1"/>
          </p:cNvCxnSpPr>
          <p:nvPr/>
        </p:nvCxnSpPr>
        <p:spPr>
          <a:xfrm>
            <a:off x="2577200" y="143202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3"/>
          <p:cNvCxnSpPr>
            <a:stCxn id="475" idx="3"/>
            <a:endCxn id="477" idx="1"/>
          </p:cNvCxnSpPr>
          <p:nvPr/>
        </p:nvCxnSpPr>
        <p:spPr>
          <a:xfrm>
            <a:off x="2577200" y="1888800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3"/>
          <p:cNvCxnSpPr>
            <a:stCxn id="473" idx="3"/>
            <a:endCxn id="478" idx="1"/>
          </p:cNvCxnSpPr>
          <p:nvPr/>
        </p:nvCxnSpPr>
        <p:spPr>
          <a:xfrm>
            <a:off x="2577200" y="234557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2" name="Google Shape;482;p3"/>
          <p:cNvSpPr/>
          <p:nvPr/>
        </p:nvSpPr>
        <p:spPr>
          <a:xfrm>
            <a:off x="4295850" y="296365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I2C1</a:t>
            </a:r>
            <a:endParaRPr/>
          </a:p>
        </p:txBody>
      </p:sp>
      <p:sp>
        <p:nvSpPr>
          <p:cNvPr id="483" name="Google Shape;483;p3"/>
          <p:cNvSpPr/>
          <p:nvPr/>
        </p:nvSpPr>
        <p:spPr>
          <a:xfrm>
            <a:off x="1543100" y="296365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Digit Display</a:t>
            </a:r>
            <a:endParaRPr/>
          </a:p>
        </p:txBody>
      </p:sp>
      <p:cxnSp>
        <p:nvCxnSpPr>
          <p:cNvPr id="484" name="Google Shape;484;p3"/>
          <p:cNvCxnSpPr>
            <a:stCxn id="483" idx="3"/>
            <a:endCxn id="482" idx="1"/>
          </p:cNvCxnSpPr>
          <p:nvPr/>
        </p:nvCxnSpPr>
        <p:spPr>
          <a:xfrm>
            <a:off x="2577200" y="3152350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5" name="Google Shape;485;p3"/>
          <p:cNvSpPr/>
          <p:nvPr/>
        </p:nvSpPr>
        <p:spPr>
          <a:xfrm>
            <a:off x="4295875" y="342900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I2C2</a:t>
            </a:r>
            <a:endParaRPr/>
          </a:p>
        </p:txBody>
      </p:sp>
      <p:sp>
        <p:nvSpPr>
          <p:cNvPr id="486" name="Google Shape;486;p3"/>
          <p:cNvSpPr/>
          <p:nvPr/>
        </p:nvSpPr>
        <p:spPr>
          <a:xfrm>
            <a:off x="1543125" y="342900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Digit Display</a:t>
            </a:r>
            <a:endParaRPr/>
          </a:p>
        </p:txBody>
      </p:sp>
      <p:cxnSp>
        <p:nvCxnSpPr>
          <p:cNvPr id="487" name="Google Shape;487;p3"/>
          <p:cNvCxnSpPr>
            <a:stCxn id="486" idx="3"/>
            <a:endCxn id="485" idx="1"/>
          </p:cNvCxnSpPr>
          <p:nvPr/>
        </p:nvCxnSpPr>
        <p:spPr>
          <a:xfrm>
            <a:off x="2577225" y="3617700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Google Shape;488;p3"/>
          <p:cNvSpPr/>
          <p:nvPr/>
        </p:nvSpPr>
        <p:spPr>
          <a:xfrm>
            <a:off x="1543125" y="422720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 Keys</a:t>
            </a:r>
            <a:endParaRPr/>
          </a:p>
        </p:txBody>
      </p:sp>
      <p:sp>
        <p:nvSpPr>
          <p:cNvPr id="489" name="Google Shape;489;p3"/>
          <p:cNvSpPr/>
          <p:nvPr/>
        </p:nvSpPr>
        <p:spPr>
          <a:xfrm>
            <a:off x="4295875" y="4227200"/>
            <a:ext cx="14649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 GPIO_INs</a:t>
            </a:r>
            <a:endParaRPr/>
          </a:p>
        </p:txBody>
      </p:sp>
      <p:cxnSp>
        <p:nvCxnSpPr>
          <p:cNvPr id="490" name="Google Shape;490;p3"/>
          <p:cNvCxnSpPr>
            <a:stCxn id="488" idx="3"/>
            <a:endCxn id="489" idx="1"/>
          </p:cNvCxnSpPr>
          <p:nvPr/>
        </p:nvCxnSpPr>
        <p:spPr>
          <a:xfrm>
            <a:off x="2577225" y="4415900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3"/>
          <p:cNvSpPr/>
          <p:nvPr/>
        </p:nvSpPr>
        <p:spPr>
          <a:xfrm>
            <a:off x="1543150" y="47011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 Switch</a:t>
            </a:r>
            <a:endParaRPr/>
          </a:p>
        </p:txBody>
      </p:sp>
      <p:sp>
        <p:nvSpPr>
          <p:cNvPr id="492" name="Google Shape;492;p3"/>
          <p:cNvSpPr/>
          <p:nvPr/>
        </p:nvSpPr>
        <p:spPr>
          <a:xfrm>
            <a:off x="4295900" y="47011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GPIO_IN</a:t>
            </a:r>
            <a:endParaRPr/>
          </a:p>
        </p:txBody>
      </p:sp>
      <p:cxnSp>
        <p:nvCxnSpPr>
          <p:cNvPr id="493" name="Google Shape;493;p3"/>
          <p:cNvCxnSpPr>
            <a:stCxn id="491" idx="3"/>
            <a:endCxn id="492" idx="1"/>
          </p:cNvCxnSpPr>
          <p:nvPr/>
        </p:nvCxnSpPr>
        <p:spPr>
          <a:xfrm>
            <a:off x="2577250" y="488982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4" name="Google Shape;494;p3"/>
          <p:cNvSpPr/>
          <p:nvPr/>
        </p:nvSpPr>
        <p:spPr>
          <a:xfrm>
            <a:off x="1543125" y="517505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Octave Switch</a:t>
            </a:r>
            <a:endParaRPr/>
          </a:p>
        </p:txBody>
      </p:sp>
      <p:sp>
        <p:nvSpPr>
          <p:cNvPr id="495" name="Google Shape;495;p3"/>
          <p:cNvSpPr/>
          <p:nvPr/>
        </p:nvSpPr>
        <p:spPr>
          <a:xfrm>
            <a:off x="4295875" y="517505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GPIO_IN</a:t>
            </a:r>
            <a:endParaRPr/>
          </a:p>
        </p:txBody>
      </p:sp>
      <p:cxnSp>
        <p:nvCxnSpPr>
          <p:cNvPr id="496" name="Google Shape;496;p3"/>
          <p:cNvCxnSpPr>
            <a:stCxn id="494" idx="3"/>
            <a:endCxn id="495" idx="1"/>
          </p:cNvCxnSpPr>
          <p:nvPr/>
        </p:nvCxnSpPr>
        <p:spPr>
          <a:xfrm>
            <a:off x="2577225" y="5363750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7" name="Google Shape;497;p3"/>
          <p:cNvSpPr/>
          <p:nvPr/>
        </p:nvSpPr>
        <p:spPr>
          <a:xfrm>
            <a:off x="9614800" y="12433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Clear Button</a:t>
            </a:r>
            <a:endParaRPr/>
          </a:p>
        </p:txBody>
      </p:sp>
      <p:sp>
        <p:nvSpPr>
          <p:cNvPr id="498" name="Google Shape;498;p3"/>
          <p:cNvSpPr/>
          <p:nvPr/>
        </p:nvSpPr>
        <p:spPr>
          <a:xfrm>
            <a:off x="6862050" y="12433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GPIO_IN</a:t>
            </a:r>
            <a:endParaRPr/>
          </a:p>
        </p:txBody>
      </p:sp>
      <p:cxnSp>
        <p:nvCxnSpPr>
          <p:cNvPr id="499" name="Google Shape;499;p3"/>
          <p:cNvCxnSpPr>
            <a:stCxn id="497" idx="1"/>
            <a:endCxn id="498" idx="3"/>
          </p:cNvCxnSpPr>
          <p:nvPr/>
        </p:nvCxnSpPr>
        <p:spPr>
          <a:xfrm rot="10800000">
            <a:off x="7896100" y="143202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0" name="Google Shape;500;p3"/>
          <p:cNvSpPr/>
          <p:nvPr/>
        </p:nvSpPr>
        <p:spPr>
          <a:xfrm>
            <a:off x="9614774" y="2156875"/>
            <a:ext cx="1627991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Potentiometers</a:t>
            </a:r>
            <a:endParaRPr dirty="0"/>
          </a:p>
        </p:txBody>
      </p:sp>
      <p:sp>
        <p:nvSpPr>
          <p:cNvPr id="501" name="Google Shape;501;p3"/>
          <p:cNvSpPr/>
          <p:nvPr/>
        </p:nvSpPr>
        <p:spPr>
          <a:xfrm>
            <a:off x="6566263" y="2156875"/>
            <a:ext cx="1329862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ANALOG_IN</a:t>
            </a:r>
            <a:endParaRPr dirty="0"/>
          </a:p>
        </p:txBody>
      </p:sp>
      <p:cxnSp>
        <p:nvCxnSpPr>
          <p:cNvPr id="502" name="Google Shape;502;p3"/>
          <p:cNvCxnSpPr>
            <a:cxnSpLocks/>
            <a:stCxn id="500" idx="1"/>
            <a:endCxn id="501" idx="3"/>
          </p:cNvCxnSpPr>
          <p:nvPr/>
        </p:nvCxnSpPr>
        <p:spPr>
          <a:xfrm flipH="1">
            <a:off x="7896125" y="2345575"/>
            <a:ext cx="171864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3" name="Google Shape;503;p3"/>
          <p:cNvSpPr/>
          <p:nvPr/>
        </p:nvSpPr>
        <p:spPr>
          <a:xfrm>
            <a:off x="9614775" y="30704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LED</a:t>
            </a:r>
            <a:endParaRPr/>
          </a:p>
        </p:txBody>
      </p:sp>
      <p:sp>
        <p:nvSpPr>
          <p:cNvPr id="504" name="Google Shape;504;p3"/>
          <p:cNvSpPr/>
          <p:nvPr/>
        </p:nvSpPr>
        <p:spPr>
          <a:xfrm>
            <a:off x="6701525" y="3070425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PWM</a:t>
            </a:r>
            <a:endParaRPr dirty="0"/>
          </a:p>
        </p:txBody>
      </p:sp>
      <p:cxnSp>
        <p:nvCxnSpPr>
          <p:cNvPr id="505" name="Google Shape;505;p3"/>
          <p:cNvCxnSpPr>
            <a:stCxn id="503" idx="1"/>
            <a:endCxn id="504" idx="3"/>
          </p:cNvCxnSpPr>
          <p:nvPr/>
        </p:nvCxnSpPr>
        <p:spPr>
          <a:xfrm rot="10800000">
            <a:off x="7896075" y="325912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40357be94_0_106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 dirty="0"/>
              <a:t>Old Power Block Diagram</a:t>
            </a:r>
            <a:endParaRPr dirty="0"/>
          </a:p>
        </p:txBody>
      </p:sp>
      <p:sp>
        <p:nvSpPr>
          <p:cNvPr id="511" name="Google Shape;511;g640357be94_0_106"/>
          <p:cNvSpPr/>
          <p:nvPr/>
        </p:nvSpPr>
        <p:spPr>
          <a:xfrm>
            <a:off x="4295850" y="914400"/>
            <a:ext cx="3600300" cy="5231400"/>
          </a:xfrm>
          <a:prstGeom prst="roundRect">
            <a:avLst>
              <a:gd name="adj" fmla="val 1140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Pocket Beagle</a:t>
            </a:r>
            <a:endParaRPr/>
          </a:p>
        </p:txBody>
      </p:sp>
      <p:sp>
        <p:nvSpPr>
          <p:cNvPr id="512" name="Google Shape;512;g640357be94_0_106"/>
          <p:cNvSpPr/>
          <p:nvPr/>
        </p:nvSpPr>
        <p:spPr>
          <a:xfrm>
            <a:off x="1543100" y="215687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Speaker 3</a:t>
            </a:r>
            <a:endParaRPr/>
          </a:p>
        </p:txBody>
      </p:sp>
      <p:sp>
        <p:nvSpPr>
          <p:cNvPr id="513" name="Google Shape;513;g640357be94_0_106"/>
          <p:cNvSpPr/>
          <p:nvPr/>
        </p:nvSpPr>
        <p:spPr>
          <a:xfrm>
            <a:off x="1543100" y="12433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Speaker 1</a:t>
            </a:r>
            <a:endParaRPr/>
          </a:p>
        </p:txBody>
      </p:sp>
      <p:sp>
        <p:nvSpPr>
          <p:cNvPr id="514" name="Google Shape;514;g640357be94_0_106"/>
          <p:cNvSpPr/>
          <p:nvPr/>
        </p:nvSpPr>
        <p:spPr>
          <a:xfrm>
            <a:off x="1543100" y="170010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Speaker 2</a:t>
            </a:r>
            <a:endParaRPr/>
          </a:p>
        </p:txBody>
      </p:sp>
      <p:cxnSp>
        <p:nvCxnSpPr>
          <p:cNvPr id="515" name="Google Shape;515;g640357be94_0_106"/>
          <p:cNvCxnSpPr>
            <a:stCxn id="513" idx="3"/>
            <a:endCxn id="516" idx="1"/>
          </p:cNvCxnSpPr>
          <p:nvPr/>
        </p:nvCxnSpPr>
        <p:spPr>
          <a:xfrm>
            <a:off x="2577200" y="143202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" name="Google Shape;517;g640357be94_0_106"/>
          <p:cNvCxnSpPr>
            <a:stCxn id="514" idx="3"/>
            <a:endCxn id="518" idx="1"/>
          </p:cNvCxnSpPr>
          <p:nvPr/>
        </p:nvCxnSpPr>
        <p:spPr>
          <a:xfrm>
            <a:off x="2577200" y="1888800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" name="Google Shape;519;g640357be94_0_106"/>
          <p:cNvCxnSpPr>
            <a:stCxn id="512" idx="3"/>
            <a:endCxn id="520" idx="1"/>
          </p:cNvCxnSpPr>
          <p:nvPr/>
        </p:nvCxnSpPr>
        <p:spPr>
          <a:xfrm>
            <a:off x="2577200" y="234557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g640357be94_0_106"/>
          <p:cNvSpPr/>
          <p:nvPr/>
        </p:nvSpPr>
        <p:spPr>
          <a:xfrm>
            <a:off x="1543100" y="296365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Digit Display</a:t>
            </a:r>
            <a:endParaRPr/>
          </a:p>
        </p:txBody>
      </p:sp>
      <p:cxnSp>
        <p:nvCxnSpPr>
          <p:cNvPr id="522" name="Google Shape;522;g640357be94_0_106"/>
          <p:cNvCxnSpPr>
            <a:stCxn id="521" idx="3"/>
            <a:endCxn id="523" idx="1"/>
          </p:cNvCxnSpPr>
          <p:nvPr/>
        </p:nvCxnSpPr>
        <p:spPr>
          <a:xfrm>
            <a:off x="2577200" y="3152350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4" name="Google Shape;524;g640357be94_0_106"/>
          <p:cNvSpPr/>
          <p:nvPr/>
        </p:nvSpPr>
        <p:spPr>
          <a:xfrm>
            <a:off x="1543125" y="342900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Digit Display</a:t>
            </a:r>
            <a:endParaRPr/>
          </a:p>
        </p:txBody>
      </p:sp>
      <p:cxnSp>
        <p:nvCxnSpPr>
          <p:cNvPr id="525" name="Google Shape;525;g640357be94_0_106"/>
          <p:cNvCxnSpPr>
            <a:stCxn id="524" idx="3"/>
            <a:endCxn id="526" idx="1"/>
          </p:cNvCxnSpPr>
          <p:nvPr/>
        </p:nvCxnSpPr>
        <p:spPr>
          <a:xfrm>
            <a:off x="2577225" y="3617700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7" name="Google Shape;527;g640357be94_0_106"/>
          <p:cNvSpPr/>
          <p:nvPr/>
        </p:nvSpPr>
        <p:spPr>
          <a:xfrm>
            <a:off x="1543125" y="422720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 Keys</a:t>
            </a:r>
            <a:endParaRPr/>
          </a:p>
        </p:txBody>
      </p:sp>
      <p:cxnSp>
        <p:nvCxnSpPr>
          <p:cNvPr id="528" name="Google Shape;528;g640357be94_0_106"/>
          <p:cNvCxnSpPr>
            <a:stCxn id="527" idx="3"/>
            <a:endCxn id="529" idx="1"/>
          </p:cNvCxnSpPr>
          <p:nvPr/>
        </p:nvCxnSpPr>
        <p:spPr>
          <a:xfrm>
            <a:off x="2577225" y="4415900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0" name="Google Shape;530;g640357be94_0_106"/>
          <p:cNvSpPr/>
          <p:nvPr/>
        </p:nvSpPr>
        <p:spPr>
          <a:xfrm>
            <a:off x="1543150" y="47011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 Switch</a:t>
            </a:r>
            <a:endParaRPr/>
          </a:p>
        </p:txBody>
      </p:sp>
      <p:cxnSp>
        <p:nvCxnSpPr>
          <p:cNvPr id="531" name="Google Shape;531;g640357be94_0_106"/>
          <p:cNvCxnSpPr>
            <a:stCxn id="530" idx="3"/>
            <a:endCxn id="532" idx="1"/>
          </p:cNvCxnSpPr>
          <p:nvPr/>
        </p:nvCxnSpPr>
        <p:spPr>
          <a:xfrm>
            <a:off x="2577250" y="488982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3" name="Google Shape;533;g640357be94_0_106"/>
          <p:cNvSpPr/>
          <p:nvPr/>
        </p:nvSpPr>
        <p:spPr>
          <a:xfrm>
            <a:off x="1543125" y="517505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Octave Switch</a:t>
            </a:r>
            <a:endParaRPr/>
          </a:p>
        </p:txBody>
      </p:sp>
      <p:cxnSp>
        <p:nvCxnSpPr>
          <p:cNvPr id="534" name="Google Shape;534;g640357be94_0_106"/>
          <p:cNvCxnSpPr>
            <a:stCxn id="533" idx="3"/>
            <a:endCxn id="535" idx="1"/>
          </p:cNvCxnSpPr>
          <p:nvPr/>
        </p:nvCxnSpPr>
        <p:spPr>
          <a:xfrm>
            <a:off x="2577225" y="5363750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6" name="Google Shape;536;g640357be94_0_106"/>
          <p:cNvSpPr/>
          <p:nvPr/>
        </p:nvSpPr>
        <p:spPr>
          <a:xfrm>
            <a:off x="9614800" y="12433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Clear Button</a:t>
            </a:r>
            <a:endParaRPr/>
          </a:p>
        </p:txBody>
      </p:sp>
      <p:cxnSp>
        <p:nvCxnSpPr>
          <p:cNvPr id="537" name="Google Shape;537;g640357be94_0_106"/>
          <p:cNvCxnSpPr>
            <a:stCxn id="536" idx="1"/>
            <a:endCxn id="538" idx="3"/>
          </p:cNvCxnSpPr>
          <p:nvPr/>
        </p:nvCxnSpPr>
        <p:spPr>
          <a:xfrm rot="10800000">
            <a:off x="7896100" y="143202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640357be94_0_106"/>
          <p:cNvSpPr/>
          <p:nvPr/>
        </p:nvSpPr>
        <p:spPr>
          <a:xfrm>
            <a:off x="9614774" y="2156875"/>
            <a:ext cx="17187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Potentiometers</a:t>
            </a:r>
            <a:endParaRPr dirty="0"/>
          </a:p>
        </p:txBody>
      </p:sp>
      <p:cxnSp>
        <p:nvCxnSpPr>
          <p:cNvPr id="540" name="Google Shape;540;g640357be94_0_106"/>
          <p:cNvCxnSpPr>
            <a:cxnSpLocks/>
            <a:stCxn id="539" idx="1"/>
            <a:endCxn id="559" idx="3"/>
          </p:cNvCxnSpPr>
          <p:nvPr/>
        </p:nvCxnSpPr>
        <p:spPr>
          <a:xfrm flipH="1">
            <a:off x="7896150" y="2345575"/>
            <a:ext cx="17186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2" name="Google Shape;542;g640357be94_0_106"/>
          <p:cNvSpPr/>
          <p:nvPr/>
        </p:nvSpPr>
        <p:spPr>
          <a:xfrm>
            <a:off x="9614775" y="30704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LED</a:t>
            </a:r>
            <a:endParaRPr/>
          </a:p>
        </p:txBody>
      </p:sp>
      <p:cxnSp>
        <p:nvCxnSpPr>
          <p:cNvPr id="543" name="Google Shape;543;g640357be94_0_106"/>
          <p:cNvCxnSpPr>
            <a:stCxn id="542" idx="1"/>
            <a:endCxn id="544" idx="3"/>
          </p:cNvCxnSpPr>
          <p:nvPr/>
        </p:nvCxnSpPr>
        <p:spPr>
          <a:xfrm rot="10800000">
            <a:off x="7896075" y="325912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5" name="Google Shape;545;g640357be94_0_106"/>
          <p:cNvSpPr txBox="1"/>
          <p:nvPr/>
        </p:nvSpPr>
        <p:spPr>
          <a:xfrm>
            <a:off x="8290163" y="2077500"/>
            <a:ext cx="9174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1.8V</a:t>
            </a:r>
            <a:endParaRPr dirty="0"/>
          </a:p>
        </p:txBody>
      </p:sp>
      <p:sp>
        <p:nvSpPr>
          <p:cNvPr id="546" name="Google Shape;546;g640357be94_0_106"/>
          <p:cNvSpPr txBox="1"/>
          <p:nvPr/>
        </p:nvSpPr>
        <p:spPr>
          <a:xfrm>
            <a:off x="2753875" y="2865250"/>
            <a:ext cx="10341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V, 2 200 mA</a:t>
            </a:r>
            <a:endParaRPr/>
          </a:p>
        </p:txBody>
      </p:sp>
      <p:sp>
        <p:nvSpPr>
          <p:cNvPr id="547" name="Google Shape;547;g640357be94_0_106"/>
          <p:cNvSpPr txBox="1"/>
          <p:nvPr/>
        </p:nvSpPr>
        <p:spPr>
          <a:xfrm>
            <a:off x="2753875" y="3268625"/>
            <a:ext cx="10341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V, 200 mA</a:t>
            </a:r>
            <a:endParaRPr/>
          </a:p>
        </p:txBody>
      </p:sp>
      <p:sp>
        <p:nvSpPr>
          <p:cNvPr id="548" name="Google Shape;548;g640357be94_0_106"/>
          <p:cNvSpPr txBox="1"/>
          <p:nvPr/>
        </p:nvSpPr>
        <p:spPr>
          <a:xfrm>
            <a:off x="2753875" y="1115525"/>
            <a:ext cx="1408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V, 140 mA</a:t>
            </a:r>
            <a:endParaRPr/>
          </a:p>
        </p:txBody>
      </p:sp>
      <p:sp>
        <p:nvSpPr>
          <p:cNvPr id="549" name="Google Shape;549;g640357be94_0_106"/>
          <p:cNvSpPr txBox="1"/>
          <p:nvPr/>
        </p:nvSpPr>
        <p:spPr>
          <a:xfrm>
            <a:off x="2753875" y="1593100"/>
            <a:ext cx="1408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V, 140 mA</a:t>
            </a:r>
            <a:endParaRPr/>
          </a:p>
        </p:txBody>
      </p:sp>
      <p:sp>
        <p:nvSpPr>
          <p:cNvPr id="550" name="Google Shape;550;g640357be94_0_106"/>
          <p:cNvSpPr txBox="1"/>
          <p:nvPr/>
        </p:nvSpPr>
        <p:spPr>
          <a:xfrm>
            <a:off x="2753875" y="2070675"/>
            <a:ext cx="1408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V, 140 mA</a:t>
            </a:r>
            <a:endParaRPr/>
          </a:p>
        </p:txBody>
      </p:sp>
      <p:sp>
        <p:nvSpPr>
          <p:cNvPr id="551" name="Google Shape;551;g640357be94_0_106"/>
          <p:cNvSpPr/>
          <p:nvPr/>
        </p:nvSpPr>
        <p:spPr>
          <a:xfrm>
            <a:off x="4295850" y="1700100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PWM</a:t>
            </a:r>
            <a:endParaRPr dirty="0"/>
          </a:p>
        </p:txBody>
      </p:sp>
      <p:sp>
        <p:nvSpPr>
          <p:cNvPr id="552" name="Google Shape;552;g640357be94_0_106"/>
          <p:cNvSpPr txBox="1"/>
          <p:nvPr/>
        </p:nvSpPr>
        <p:spPr>
          <a:xfrm>
            <a:off x="4295950" y="3152350"/>
            <a:ext cx="1260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SYS_VOUT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3" name="Google Shape;553;g640357be94_0_106"/>
          <p:cNvSpPr/>
          <p:nvPr/>
        </p:nvSpPr>
        <p:spPr>
          <a:xfrm>
            <a:off x="4295850" y="4701125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3.3V_OUT</a:t>
            </a:r>
            <a:endParaRPr/>
          </a:p>
        </p:txBody>
      </p:sp>
      <p:sp>
        <p:nvSpPr>
          <p:cNvPr id="554" name="Google Shape;554;g640357be94_0_106"/>
          <p:cNvSpPr txBox="1"/>
          <p:nvPr/>
        </p:nvSpPr>
        <p:spPr>
          <a:xfrm>
            <a:off x="2676050" y="4137363"/>
            <a:ext cx="1408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V, Current Unsure</a:t>
            </a:r>
            <a:endParaRPr/>
          </a:p>
        </p:txBody>
      </p:sp>
      <p:sp>
        <p:nvSpPr>
          <p:cNvPr id="555" name="Google Shape;555;g640357be94_0_106"/>
          <p:cNvSpPr txBox="1"/>
          <p:nvPr/>
        </p:nvSpPr>
        <p:spPr>
          <a:xfrm>
            <a:off x="2732150" y="4614963"/>
            <a:ext cx="1408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V, Current Unsure</a:t>
            </a:r>
            <a:endParaRPr/>
          </a:p>
        </p:txBody>
      </p:sp>
      <p:sp>
        <p:nvSpPr>
          <p:cNvPr id="556" name="Google Shape;556;g640357be94_0_106"/>
          <p:cNvSpPr txBox="1"/>
          <p:nvPr/>
        </p:nvSpPr>
        <p:spPr>
          <a:xfrm>
            <a:off x="2676050" y="5078513"/>
            <a:ext cx="1408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V, Current Unsure</a:t>
            </a:r>
            <a:endParaRPr/>
          </a:p>
        </p:txBody>
      </p:sp>
      <p:sp>
        <p:nvSpPr>
          <p:cNvPr id="557" name="Google Shape;557;g640357be94_0_106"/>
          <p:cNvSpPr txBox="1"/>
          <p:nvPr/>
        </p:nvSpPr>
        <p:spPr>
          <a:xfrm>
            <a:off x="8093150" y="2955763"/>
            <a:ext cx="1408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V, Current Unsure</a:t>
            </a:r>
            <a:endParaRPr/>
          </a:p>
        </p:txBody>
      </p:sp>
      <p:sp>
        <p:nvSpPr>
          <p:cNvPr id="558" name="Google Shape;558;g640357be94_0_106"/>
          <p:cNvSpPr/>
          <p:nvPr/>
        </p:nvSpPr>
        <p:spPr>
          <a:xfrm>
            <a:off x="6701550" y="1243325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3.3V_OUT</a:t>
            </a:r>
            <a:endParaRPr/>
          </a:p>
        </p:txBody>
      </p:sp>
      <p:sp>
        <p:nvSpPr>
          <p:cNvPr id="559" name="Google Shape;559;g640357be94_0_106"/>
          <p:cNvSpPr/>
          <p:nvPr/>
        </p:nvSpPr>
        <p:spPr>
          <a:xfrm>
            <a:off x="6701550" y="2156875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1.8V A ref</a:t>
            </a:r>
            <a:endParaRPr dirty="0"/>
          </a:p>
        </p:txBody>
      </p:sp>
      <p:sp>
        <p:nvSpPr>
          <p:cNvPr id="560" name="Google Shape;560;g640357be94_0_106"/>
          <p:cNvSpPr/>
          <p:nvPr/>
        </p:nvSpPr>
        <p:spPr>
          <a:xfrm>
            <a:off x="6701550" y="3098050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PWM</a:t>
            </a:r>
            <a:endParaRPr dirty="0"/>
          </a:p>
        </p:txBody>
      </p:sp>
      <p:sp>
        <p:nvSpPr>
          <p:cNvPr id="561" name="Google Shape;561;g640357be94_0_106"/>
          <p:cNvSpPr txBox="1"/>
          <p:nvPr/>
        </p:nvSpPr>
        <p:spPr>
          <a:xfrm>
            <a:off x="8061649" y="1115525"/>
            <a:ext cx="15531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3.3V, non-continuous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 dirty="0"/>
              <a:t>New System Block Diagram</a:t>
            </a:r>
            <a:endParaRPr dirty="0"/>
          </a:p>
        </p:txBody>
      </p:sp>
      <p:sp>
        <p:nvSpPr>
          <p:cNvPr id="472" name="Google Shape;472;p3"/>
          <p:cNvSpPr/>
          <p:nvPr/>
        </p:nvSpPr>
        <p:spPr>
          <a:xfrm>
            <a:off x="4295850" y="914400"/>
            <a:ext cx="3600300" cy="5231400"/>
          </a:xfrm>
          <a:prstGeom prst="roundRect">
            <a:avLst>
              <a:gd name="adj" fmla="val 1140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Pocket Beagle</a:t>
            </a:r>
            <a:endParaRPr/>
          </a:p>
        </p:txBody>
      </p:sp>
      <p:sp>
        <p:nvSpPr>
          <p:cNvPr id="473" name="Google Shape;473;p3"/>
          <p:cNvSpPr/>
          <p:nvPr/>
        </p:nvSpPr>
        <p:spPr>
          <a:xfrm>
            <a:off x="1543100" y="215687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Speaker 3</a:t>
            </a:r>
            <a:endParaRPr/>
          </a:p>
        </p:txBody>
      </p:sp>
      <p:sp>
        <p:nvSpPr>
          <p:cNvPr id="474" name="Google Shape;474;p3"/>
          <p:cNvSpPr/>
          <p:nvPr/>
        </p:nvSpPr>
        <p:spPr>
          <a:xfrm>
            <a:off x="1543100" y="12433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Speaker 1</a:t>
            </a:r>
            <a:endParaRPr/>
          </a:p>
        </p:txBody>
      </p:sp>
      <p:sp>
        <p:nvSpPr>
          <p:cNvPr id="475" name="Google Shape;475;p3"/>
          <p:cNvSpPr/>
          <p:nvPr/>
        </p:nvSpPr>
        <p:spPr>
          <a:xfrm>
            <a:off x="1543100" y="170010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Speaker 2</a:t>
            </a:r>
            <a:endParaRPr/>
          </a:p>
        </p:txBody>
      </p:sp>
      <p:sp>
        <p:nvSpPr>
          <p:cNvPr id="476" name="Google Shape;476;p3"/>
          <p:cNvSpPr/>
          <p:nvPr/>
        </p:nvSpPr>
        <p:spPr>
          <a:xfrm>
            <a:off x="4295850" y="1243325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PWM</a:t>
            </a:r>
            <a:endParaRPr dirty="0"/>
          </a:p>
        </p:txBody>
      </p:sp>
      <p:sp>
        <p:nvSpPr>
          <p:cNvPr id="477" name="Google Shape;477;p3"/>
          <p:cNvSpPr/>
          <p:nvPr/>
        </p:nvSpPr>
        <p:spPr>
          <a:xfrm>
            <a:off x="4295850" y="1700100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PWM</a:t>
            </a:r>
            <a:endParaRPr dirty="0"/>
          </a:p>
        </p:txBody>
      </p:sp>
      <p:sp>
        <p:nvSpPr>
          <p:cNvPr id="478" name="Google Shape;478;p3"/>
          <p:cNvSpPr/>
          <p:nvPr/>
        </p:nvSpPr>
        <p:spPr>
          <a:xfrm>
            <a:off x="4295850" y="2156875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PWM</a:t>
            </a:r>
            <a:endParaRPr dirty="0"/>
          </a:p>
        </p:txBody>
      </p:sp>
      <p:cxnSp>
        <p:nvCxnSpPr>
          <p:cNvPr id="479" name="Google Shape;479;p3"/>
          <p:cNvCxnSpPr>
            <a:stCxn id="474" idx="3"/>
            <a:endCxn id="476" idx="1"/>
          </p:cNvCxnSpPr>
          <p:nvPr/>
        </p:nvCxnSpPr>
        <p:spPr>
          <a:xfrm>
            <a:off x="2577200" y="143202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3"/>
          <p:cNvCxnSpPr>
            <a:stCxn id="475" idx="3"/>
            <a:endCxn id="477" idx="1"/>
          </p:cNvCxnSpPr>
          <p:nvPr/>
        </p:nvCxnSpPr>
        <p:spPr>
          <a:xfrm>
            <a:off x="2577200" y="1888800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3"/>
          <p:cNvCxnSpPr>
            <a:stCxn id="473" idx="3"/>
            <a:endCxn id="478" idx="1"/>
          </p:cNvCxnSpPr>
          <p:nvPr/>
        </p:nvCxnSpPr>
        <p:spPr>
          <a:xfrm>
            <a:off x="2577200" y="234557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Google Shape;488;p3"/>
          <p:cNvSpPr/>
          <p:nvPr/>
        </p:nvSpPr>
        <p:spPr>
          <a:xfrm>
            <a:off x="1543125" y="422720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 Keys</a:t>
            </a:r>
            <a:endParaRPr/>
          </a:p>
        </p:txBody>
      </p:sp>
      <p:sp>
        <p:nvSpPr>
          <p:cNvPr id="489" name="Google Shape;489;p3"/>
          <p:cNvSpPr/>
          <p:nvPr/>
        </p:nvSpPr>
        <p:spPr>
          <a:xfrm>
            <a:off x="4295875" y="4227200"/>
            <a:ext cx="14649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 GPIO_INs</a:t>
            </a:r>
            <a:endParaRPr/>
          </a:p>
        </p:txBody>
      </p:sp>
      <p:cxnSp>
        <p:nvCxnSpPr>
          <p:cNvPr id="490" name="Google Shape;490;p3"/>
          <p:cNvCxnSpPr>
            <a:stCxn id="488" idx="3"/>
            <a:endCxn id="489" idx="1"/>
          </p:cNvCxnSpPr>
          <p:nvPr/>
        </p:nvCxnSpPr>
        <p:spPr>
          <a:xfrm>
            <a:off x="2577225" y="4415900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3"/>
          <p:cNvSpPr/>
          <p:nvPr/>
        </p:nvSpPr>
        <p:spPr>
          <a:xfrm>
            <a:off x="1543150" y="47011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 Switch</a:t>
            </a:r>
            <a:endParaRPr/>
          </a:p>
        </p:txBody>
      </p:sp>
      <p:sp>
        <p:nvSpPr>
          <p:cNvPr id="492" name="Google Shape;492;p3"/>
          <p:cNvSpPr/>
          <p:nvPr/>
        </p:nvSpPr>
        <p:spPr>
          <a:xfrm>
            <a:off x="4295900" y="47011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GPIO_IN</a:t>
            </a:r>
            <a:endParaRPr/>
          </a:p>
        </p:txBody>
      </p:sp>
      <p:cxnSp>
        <p:nvCxnSpPr>
          <p:cNvPr id="493" name="Google Shape;493;p3"/>
          <p:cNvCxnSpPr>
            <a:stCxn id="491" idx="3"/>
            <a:endCxn id="492" idx="1"/>
          </p:cNvCxnSpPr>
          <p:nvPr/>
        </p:nvCxnSpPr>
        <p:spPr>
          <a:xfrm>
            <a:off x="2577250" y="488982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0" name="Google Shape;500;p3"/>
          <p:cNvSpPr/>
          <p:nvPr/>
        </p:nvSpPr>
        <p:spPr>
          <a:xfrm>
            <a:off x="9614774" y="2156875"/>
            <a:ext cx="1627991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Potentiometers</a:t>
            </a:r>
            <a:endParaRPr dirty="0"/>
          </a:p>
        </p:txBody>
      </p:sp>
      <p:sp>
        <p:nvSpPr>
          <p:cNvPr id="501" name="Google Shape;501;p3"/>
          <p:cNvSpPr/>
          <p:nvPr/>
        </p:nvSpPr>
        <p:spPr>
          <a:xfrm>
            <a:off x="6339840" y="2156875"/>
            <a:ext cx="1556285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ANALOG_IN</a:t>
            </a:r>
            <a:endParaRPr dirty="0"/>
          </a:p>
        </p:txBody>
      </p:sp>
      <p:cxnSp>
        <p:nvCxnSpPr>
          <p:cNvPr id="502" name="Google Shape;502;p3"/>
          <p:cNvCxnSpPr>
            <a:cxnSpLocks/>
            <a:stCxn id="500" idx="1"/>
            <a:endCxn id="501" idx="3"/>
          </p:cNvCxnSpPr>
          <p:nvPr/>
        </p:nvCxnSpPr>
        <p:spPr>
          <a:xfrm flipH="1">
            <a:off x="7896125" y="2345575"/>
            <a:ext cx="171864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768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40357be94_0_106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 dirty="0"/>
              <a:t>New Power Block Diagram</a:t>
            </a:r>
            <a:endParaRPr dirty="0"/>
          </a:p>
        </p:txBody>
      </p:sp>
      <p:sp>
        <p:nvSpPr>
          <p:cNvPr id="511" name="Google Shape;511;g640357be94_0_106"/>
          <p:cNvSpPr/>
          <p:nvPr/>
        </p:nvSpPr>
        <p:spPr>
          <a:xfrm>
            <a:off x="4295850" y="914400"/>
            <a:ext cx="3600300" cy="5231400"/>
          </a:xfrm>
          <a:prstGeom prst="roundRect">
            <a:avLst>
              <a:gd name="adj" fmla="val 1140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Pocket Beagle</a:t>
            </a:r>
            <a:endParaRPr/>
          </a:p>
        </p:txBody>
      </p:sp>
      <p:sp>
        <p:nvSpPr>
          <p:cNvPr id="512" name="Google Shape;512;g640357be94_0_106"/>
          <p:cNvSpPr/>
          <p:nvPr/>
        </p:nvSpPr>
        <p:spPr>
          <a:xfrm>
            <a:off x="1543100" y="215687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Speaker 3</a:t>
            </a:r>
            <a:endParaRPr/>
          </a:p>
        </p:txBody>
      </p:sp>
      <p:sp>
        <p:nvSpPr>
          <p:cNvPr id="513" name="Google Shape;513;g640357be94_0_106"/>
          <p:cNvSpPr/>
          <p:nvPr/>
        </p:nvSpPr>
        <p:spPr>
          <a:xfrm>
            <a:off x="1543100" y="12433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Speaker 1</a:t>
            </a:r>
            <a:endParaRPr/>
          </a:p>
        </p:txBody>
      </p:sp>
      <p:sp>
        <p:nvSpPr>
          <p:cNvPr id="514" name="Google Shape;514;g640357be94_0_106"/>
          <p:cNvSpPr/>
          <p:nvPr/>
        </p:nvSpPr>
        <p:spPr>
          <a:xfrm>
            <a:off x="1543100" y="170010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Speaker 2</a:t>
            </a:r>
            <a:endParaRPr/>
          </a:p>
        </p:txBody>
      </p:sp>
      <p:cxnSp>
        <p:nvCxnSpPr>
          <p:cNvPr id="515" name="Google Shape;515;g640357be94_0_106"/>
          <p:cNvCxnSpPr>
            <a:stCxn id="513" idx="3"/>
            <a:endCxn id="516" idx="1"/>
          </p:cNvCxnSpPr>
          <p:nvPr/>
        </p:nvCxnSpPr>
        <p:spPr>
          <a:xfrm>
            <a:off x="2577200" y="143202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" name="Google Shape;517;g640357be94_0_106"/>
          <p:cNvCxnSpPr>
            <a:stCxn id="514" idx="3"/>
            <a:endCxn id="518" idx="1"/>
          </p:cNvCxnSpPr>
          <p:nvPr/>
        </p:nvCxnSpPr>
        <p:spPr>
          <a:xfrm>
            <a:off x="2577200" y="1888800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" name="Google Shape;519;g640357be94_0_106"/>
          <p:cNvCxnSpPr>
            <a:stCxn id="512" idx="3"/>
            <a:endCxn id="520" idx="1"/>
          </p:cNvCxnSpPr>
          <p:nvPr/>
        </p:nvCxnSpPr>
        <p:spPr>
          <a:xfrm>
            <a:off x="2577200" y="234557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7" name="Google Shape;527;g640357be94_0_106"/>
          <p:cNvSpPr/>
          <p:nvPr/>
        </p:nvSpPr>
        <p:spPr>
          <a:xfrm>
            <a:off x="1543125" y="4227200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 Keys</a:t>
            </a:r>
            <a:endParaRPr/>
          </a:p>
        </p:txBody>
      </p:sp>
      <p:cxnSp>
        <p:nvCxnSpPr>
          <p:cNvPr id="528" name="Google Shape;528;g640357be94_0_106"/>
          <p:cNvCxnSpPr>
            <a:stCxn id="527" idx="3"/>
            <a:endCxn id="529" idx="1"/>
          </p:cNvCxnSpPr>
          <p:nvPr/>
        </p:nvCxnSpPr>
        <p:spPr>
          <a:xfrm>
            <a:off x="2577225" y="4415900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0" name="Google Shape;530;g640357be94_0_106"/>
          <p:cNvSpPr/>
          <p:nvPr/>
        </p:nvSpPr>
        <p:spPr>
          <a:xfrm>
            <a:off x="1543150" y="4701125"/>
            <a:ext cx="10341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 Switch</a:t>
            </a:r>
            <a:endParaRPr/>
          </a:p>
        </p:txBody>
      </p:sp>
      <p:cxnSp>
        <p:nvCxnSpPr>
          <p:cNvPr id="531" name="Google Shape;531;g640357be94_0_106"/>
          <p:cNvCxnSpPr>
            <a:stCxn id="530" idx="3"/>
            <a:endCxn id="532" idx="1"/>
          </p:cNvCxnSpPr>
          <p:nvPr/>
        </p:nvCxnSpPr>
        <p:spPr>
          <a:xfrm>
            <a:off x="2577250" y="4889825"/>
            <a:ext cx="171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640357be94_0_106"/>
          <p:cNvSpPr/>
          <p:nvPr/>
        </p:nvSpPr>
        <p:spPr>
          <a:xfrm>
            <a:off x="9614774" y="2156875"/>
            <a:ext cx="17187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Potentiometers</a:t>
            </a:r>
            <a:endParaRPr dirty="0"/>
          </a:p>
        </p:txBody>
      </p:sp>
      <p:cxnSp>
        <p:nvCxnSpPr>
          <p:cNvPr id="540" name="Google Shape;540;g640357be94_0_106"/>
          <p:cNvCxnSpPr>
            <a:cxnSpLocks/>
            <a:stCxn id="539" idx="1"/>
            <a:endCxn id="559" idx="3"/>
          </p:cNvCxnSpPr>
          <p:nvPr/>
        </p:nvCxnSpPr>
        <p:spPr>
          <a:xfrm flipH="1">
            <a:off x="7896150" y="2345575"/>
            <a:ext cx="171862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5" name="Google Shape;545;g640357be94_0_106"/>
          <p:cNvSpPr txBox="1"/>
          <p:nvPr/>
        </p:nvSpPr>
        <p:spPr>
          <a:xfrm>
            <a:off x="8290163" y="2077500"/>
            <a:ext cx="9174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1.8V</a:t>
            </a:r>
            <a:endParaRPr dirty="0"/>
          </a:p>
        </p:txBody>
      </p:sp>
      <p:sp>
        <p:nvSpPr>
          <p:cNvPr id="548" name="Google Shape;548;g640357be94_0_106"/>
          <p:cNvSpPr txBox="1"/>
          <p:nvPr/>
        </p:nvSpPr>
        <p:spPr>
          <a:xfrm>
            <a:off x="2753875" y="1115525"/>
            <a:ext cx="1408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V, 140 mA</a:t>
            </a:r>
            <a:endParaRPr/>
          </a:p>
        </p:txBody>
      </p:sp>
      <p:sp>
        <p:nvSpPr>
          <p:cNvPr id="549" name="Google Shape;549;g640357be94_0_106"/>
          <p:cNvSpPr txBox="1"/>
          <p:nvPr/>
        </p:nvSpPr>
        <p:spPr>
          <a:xfrm>
            <a:off x="2753875" y="1593100"/>
            <a:ext cx="1408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V, 140 mA</a:t>
            </a:r>
            <a:endParaRPr/>
          </a:p>
        </p:txBody>
      </p:sp>
      <p:sp>
        <p:nvSpPr>
          <p:cNvPr id="550" name="Google Shape;550;g640357be94_0_106"/>
          <p:cNvSpPr txBox="1"/>
          <p:nvPr/>
        </p:nvSpPr>
        <p:spPr>
          <a:xfrm>
            <a:off x="2753875" y="2070675"/>
            <a:ext cx="1408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V, 140 mA</a:t>
            </a:r>
            <a:endParaRPr/>
          </a:p>
        </p:txBody>
      </p:sp>
      <p:sp>
        <p:nvSpPr>
          <p:cNvPr id="551" name="Google Shape;551;g640357be94_0_106"/>
          <p:cNvSpPr/>
          <p:nvPr/>
        </p:nvSpPr>
        <p:spPr>
          <a:xfrm>
            <a:off x="4295850" y="1700100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PWM</a:t>
            </a:r>
            <a:endParaRPr dirty="0"/>
          </a:p>
        </p:txBody>
      </p:sp>
      <p:sp>
        <p:nvSpPr>
          <p:cNvPr id="553" name="Google Shape;553;g640357be94_0_106"/>
          <p:cNvSpPr/>
          <p:nvPr/>
        </p:nvSpPr>
        <p:spPr>
          <a:xfrm>
            <a:off x="4295850" y="4701125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3.3V_OUT</a:t>
            </a:r>
            <a:endParaRPr/>
          </a:p>
        </p:txBody>
      </p:sp>
      <p:sp>
        <p:nvSpPr>
          <p:cNvPr id="554" name="Google Shape;554;g640357be94_0_106"/>
          <p:cNvSpPr txBox="1"/>
          <p:nvPr/>
        </p:nvSpPr>
        <p:spPr>
          <a:xfrm>
            <a:off x="2676050" y="4137363"/>
            <a:ext cx="1408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V, Current Unsure</a:t>
            </a:r>
            <a:endParaRPr/>
          </a:p>
        </p:txBody>
      </p:sp>
      <p:sp>
        <p:nvSpPr>
          <p:cNvPr id="555" name="Google Shape;555;g640357be94_0_106"/>
          <p:cNvSpPr txBox="1"/>
          <p:nvPr/>
        </p:nvSpPr>
        <p:spPr>
          <a:xfrm>
            <a:off x="2732150" y="4614963"/>
            <a:ext cx="14088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V, Current Unsure</a:t>
            </a:r>
            <a:endParaRPr/>
          </a:p>
        </p:txBody>
      </p:sp>
      <p:sp>
        <p:nvSpPr>
          <p:cNvPr id="559" name="Google Shape;559;g640357be94_0_106"/>
          <p:cNvSpPr/>
          <p:nvPr/>
        </p:nvSpPr>
        <p:spPr>
          <a:xfrm>
            <a:off x="6701550" y="2156875"/>
            <a:ext cx="1194600" cy="37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1.8V A 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815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528</Words>
  <Application>Microsoft Office PowerPoint</Application>
  <PresentationFormat>Widescreen</PresentationFormat>
  <Paragraphs>148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Orbitron</vt:lpstr>
      <vt:lpstr>Arial</vt:lpstr>
      <vt:lpstr>Diamond Grid 16x9</vt:lpstr>
      <vt:lpstr>ENGI 301  Synthesizer Proposal</vt:lpstr>
      <vt:lpstr>Background Information</vt:lpstr>
      <vt:lpstr>Background Information</vt:lpstr>
      <vt:lpstr>Background Information</vt:lpstr>
      <vt:lpstr>Display/Controls Layout (Not to scale)</vt:lpstr>
      <vt:lpstr>Old System Block Diagram</vt:lpstr>
      <vt:lpstr>Old Power Block Diagram</vt:lpstr>
      <vt:lpstr>New System Block Diagram</vt:lpstr>
      <vt:lpstr>New 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 301  Synthesizer Proposal</dc:title>
  <dc:creator>Erik Welsh</dc:creator>
  <cp:lastModifiedBy>Joshua Stelling</cp:lastModifiedBy>
  <cp:revision>4</cp:revision>
  <dcterms:created xsi:type="dcterms:W3CDTF">2018-01-09T20:24:50Z</dcterms:created>
  <dcterms:modified xsi:type="dcterms:W3CDTF">2019-11-19T03:59:47Z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