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 id="268" r:id="rId12"/>
    <p:sldId id="266" r:id="rId13"/>
    <p:sldId id="269"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4660"/>
  </p:normalViewPr>
  <p:slideViewPr>
    <p:cSldViewPr snapToGrid="0">
      <p:cViewPr>
        <p:scale>
          <a:sx n="125" d="100"/>
          <a:sy n="125" d="100"/>
        </p:scale>
        <p:origin x="56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F0F0-6828-46BB-87C5-D57255A20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B1A0E73-2C58-4A09-9522-62E6AD99B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0756742-601C-4771-991E-BDCD09107804}"/>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90A101F6-AA7C-445C-8E59-16515D0D63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FA888E-624E-439F-987C-0B1236AD5059}"/>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306939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7A5C-9971-4434-843D-99718FDD6D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07613AA-951B-4522-8FCF-CBFD6C4857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306257-8344-4214-9C68-FBF91E63BF87}"/>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361000F6-390B-45B9-A43E-C8DFE58B07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B73E5D-8F31-40D6-B88B-7D94A960581F}"/>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182176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7B6FE-7ABF-45F5-B10E-0E2CCF5BE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275FF9-B4E5-4539-9A06-AC8053911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FC7636-7999-42EC-A151-4C2D4D2AFCF9}"/>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449AA53C-BD29-42F8-82FE-2CA1F41AE8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0274F5-0FA0-4E28-A882-D53BD10FB19B}"/>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63785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4E6B-1D23-43F0-8CA3-C0B4582961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B0ED79A-5CAA-447A-B92C-4C6134911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FFE36C-20B6-4027-A0D8-4A9BC0148456}"/>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E20C7F4C-8BBF-4ADB-9B8A-D938CE1E81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CC22FF-875E-4DFA-BA53-B44DB419CD01}"/>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261593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0CB6-01D6-43B3-9103-83BBDBE35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100EBB-2B44-4E30-90D1-B9DE41EE9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A9EFB-3BBE-4CCC-B57B-0D73A5C6A18E}"/>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DA8556D6-D26D-4FFB-A568-1B1AF10B84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38928A-D4E7-4652-B5D5-93BEBBABDDC4}"/>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51488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5277-4BB7-4800-A6BD-32E5FCB6B0E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D02C3C-E890-4BBF-9883-AF18AFA86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1AC082B-3343-4B9A-A56A-4C5BFB343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52D827E-6016-4575-8990-BB8E3623CE8F}"/>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6" name="Footer Placeholder 5">
            <a:extLst>
              <a:ext uri="{FF2B5EF4-FFF2-40B4-BE49-F238E27FC236}">
                <a16:creationId xmlns:a16="http://schemas.microsoft.com/office/drawing/2014/main" id="{9AE03AE9-2B84-49A9-8D10-68789E0A51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616351-5A59-4B1C-8F33-EE71F7DFEC70}"/>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291667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B141-32BB-4DD4-B236-CB7401E8F42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A0EB9A-1FEC-48C1-A640-0E6D6C006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6BF3C-1356-412E-BC74-6F3AEBA41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9BC092C-0A6E-4AA3-B25E-7B6C47FCA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E9A2FA-AA2B-4AB0-9FB7-502422FF57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EA155B9-52CF-4295-8009-5EC167403E48}"/>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8" name="Footer Placeholder 7">
            <a:extLst>
              <a:ext uri="{FF2B5EF4-FFF2-40B4-BE49-F238E27FC236}">
                <a16:creationId xmlns:a16="http://schemas.microsoft.com/office/drawing/2014/main" id="{8231B9A0-2D32-46F0-A209-06AC3674643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934A8F-AE60-49E6-A9E6-451A0AAD8D90}"/>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192065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B568-BCD5-478C-84B4-FE3ABF9CBFB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C5CE9C-94A1-49EA-B18E-CAFD4F171D38}"/>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4" name="Footer Placeholder 3">
            <a:extLst>
              <a:ext uri="{FF2B5EF4-FFF2-40B4-BE49-F238E27FC236}">
                <a16:creationId xmlns:a16="http://schemas.microsoft.com/office/drawing/2014/main" id="{D7AC6DDD-9A0A-414E-A97D-3B8DBAFDAB2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06FE1A2-3B6E-4EDF-840A-EDCB394B416F}"/>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59738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C96CF-7F32-41B6-A4CB-1053DF92AF50}"/>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3" name="Footer Placeholder 2">
            <a:extLst>
              <a:ext uri="{FF2B5EF4-FFF2-40B4-BE49-F238E27FC236}">
                <a16:creationId xmlns:a16="http://schemas.microsoft.com/office/drawing/2014/main" id="{E5737AD7-71B2-4395-B531-09D806996DD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134581-5646-4D38-94E3-3312A2F63628}"/>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3635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7224-C72C-40EB-B6C7-C3CF647E9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1C35E99-A07E-44C6-88BD-C915C8C5B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1F9D0E5-4C02-4491-A6C4-C29C2D400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E7559-EF82-4B8F-B4FF-A40D22F3CD5A}"/>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6" name="Footer Placeholder 5">
            <a:extLst>
              <a:ext uri="{FF2B5EF4-FFF2-40B4-BE49-F238E27FC236}">
                <a16:creationId xmlns:a16="http://schemas.microsoft.com/office/drawing/2014/main" id="{91DDAD38-B600-4F6A-9A65-598D9559C7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8FC424-9C97-4976-A014-DBAE63C259A0}"/>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13515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1056-4D93-4E7F-A20C-CCF0A48E4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A0D78A6-158D-466F-922B-1938F26BB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B090C9-D13E-400D-B286-2A36B7546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E7A47-368E-43D1-A52A-6FF75FCD846C}"/>
              </a:ext>
            </a:extLst>
          </p:cNvPr>
          <p:cNvSpPr>
            <a:spLocks noGrp="1"/>
          </p:cNvSpPr>
          <p:nvPr>
            <p:ph type="dt" sz="half" idx="10"/>
          </p:nvPr>
        </p:nvSpPr>
        <p:spPr/>
        <p:txBody>
          <a:bodyPr/>
          <a:lstStyle/>
          <a:p>
            <a:fld id="{79F38B71-3032-47B2-B259-3B59B67A5990}" type="datetimeFigureOut">
              <a:rPr lang="en-CA" smtClean="0"/>
              <a:t>2024-05-21</a:t>
            </a:fld>
            <a:endParaRPr lang="en-CA"/>
          </a:p>
        </p:txBody>
      </p:sp>
      <p:sp>
        <p:nvSpPr>
          <p:cNvPr id="6" name="Footer Placeholder 5">
            <a:extLst>
              <a:ext uri="{FF2B5EF4-FFF2-40B4-BE49-F238E27FC236}">
                <a16:creationId xmlns:a16="http://schemas.microsoft.com/office/drawing/2014/main" id="{B1490FF5-4B9D-4F75-9648-528F9D7C24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FC12BC1-60EA-4626-99D7-9CBD8ADC41C9}"/>
              </a:ext>
            </a:extLst>
          </p:cNvPr>
          <p:cNvSpPr>
            <a:spLocks noGrp="1"/>
          </p:cNvSpPr>
          <p:nvPr>
            <p:ph type="sldNum" sz="quarter" idx="12"/>
          </p:nvPr>
        </p:nvSpPr>
        <p:spPr/>
        <p:txBody>
          <a:bodyPr/>
          <a:lstStyle/>
          <a:p>
            <a:fld id="{F92092ED-9BB9-4334-BB9E-5E0542CC40F3}" type="slidenum">
              <a:rPr lang="en-CA" smtClean="0"/>
              <a:t>‹#›</a:t>
            </a:fld>
            <a:endParaRPr lang="en-CA"/>
          </a:p>
        </p:txBody>
      </p:sp>
    </p:spTree>
    <p:extLst>
      <p:ext uri="{BB962C8B-B14F-4D97-AF65-F5344CB8AC3E}">
        <p14:creationId xmlns:p14="http://schemas.microsoft.com/office/powerpoint/2010/main" val="199461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EFC82-F975-4E68-A165-3C8857EC5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A0F90D-B947-4D5F-8438-2609AF864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9C2A19-70CB-4B2C-9F01-67196060D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8B71-3032-47B2-B259-3B59B67A5990}" type="datetimeFigureOut">
              <a:rPr lang="en-CA" smtClean="0"/>
              <a:t>2024-05-21</a:t>
            </a:fld>
            <a:endParaRPr lang="en-CA"/>
          </a:p>
        </p:txBody>
      </p:sp>
      <p:sp>
        <p:nvSpPr>
          <p:cNvPr id="5" name="Footer Placeholder 4">
            <a:extLst>
              <a:ext uri="{FF2B5EF4-FFF2-40B4-BE49-F238E27FC236}">
                <a16:creationId xmlns:a16="http://schemas.microsoft.com/office/drawing/2014/main" id="{04119CAB-443A-4B44-99B9-787245AED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8C07585-124C-4769-975A-152ACBC3D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092ED-9BB9-4334-BB9E-5E0542CC40F3}" type="slidenum">
              <a:rPr lang="en-CA" smtClean="0"/>
              <a:t>‹#›</a:t>
            </a:fld>
            <a:endParaRPr lang="en-CA"/>
          </a:p>
        </p:txBody>
      </p:sp>
    </p:spTree>
    <p:extLst>
      <p:ext uri="{BB962C8B-B14F-4D97-AF65-F5344CB8AC3E}">
        <p14:creationId xmlns:p14="http://schemas.microsoft.com/office/powerpoint/2010/main" val="223216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sz2EM-gkEs0" TargetMode="External"/><Relationship Id="rId3" Type="http://schemas.openxmlformats.org/officeDocument/2006/relationships/hyperlink" Target="https://unito.io/blog/guide-to-github-for-project-managers/" TargetMode="External"/><Relationship Id="rId7" Type="http://schemas.openxmlformats.org/officeDocument/2006/relationships/hyperlink" Target="https://www.youtube.com/watch?v=3Tn58KQvWtU" TargetMode="External"/><Relationship Id="rId2" Type="http://schemas.openxmlformats.org/officeDocument/2006/relationships/hyperlink" Target="https://handbook.tts.gsa.gov/intro-to-github/" TargetMode="External"/><Relationship Id="rId1" Type="http://schemas.openxmlformats.org/officeDocument/2006/relationships/slideLayout" Target="../slideLayouts/slideLayout2.xml"/><Relationship Id="rId6" Type="http://schemas.openxmlformats.org/officeDocument/2006/relationships/hyperlink" Target="https://www.markdownguide.org/cheat-sheet/" TargetMode="External"/><Relationship Id="rId5" Type="http://schemas.openxmlformats.org/officeDocument/2006/relationships/hyperlink" Target="https://markdown-helper.18f.gov/#lVRLb9QwEL77V0zVQ+myTdT2gvaGCqWg9gLltEKtk0wSs45nsSdNF/XHM473QZeChKUoGWce33zzUIeHcIkVem1NYLjRflHR4OAK7RK9Uody4IKWK9CugqUOjLCi3kO30SQH3CJYrBmCqTBKDrAyDC16PFDqtjVBTBuE0NIQdqY1+U4zG9cAPupuaTGMYbS1UU/iABOgDsauREMAmQ4dZ3BJfmMxHaOAlmcyKchWWAHjI08mU7gzLGmV5uf67m4K9x05Cktd4v00xQLXd4W4qCAyMFMQj4LTDK5FDgrOMnjrUcF5Bu91WElCo8aTcKSFODiF38729uy5eJ5E9XTy0nn6tyixtoVhXUSaknN4Hvq5qPYutmqRKw2FFOh/rPZE9qZcGPRZshopuSHxXKPm3m8qCUVvLXIe+iJ9jSxvipfYVjCBC/b29RfI4aKr5C1lj9la0tXYXWXvvVT+j66LXbUzb03NOydrSVyVLVHA+BX0g+QednRKI13d3lxHHBN453Uzwq48LQV7bSyCcWLH2xYWYURlONlcRp2SHAu8MFIbY8j/BPDr52sINLZyqZ0MQNRIHb3uIxjHIxjGI3nJaJUSM8BcMvxg+Kovvr1qmZdhlueN4bYvspK6/PRNnW/IOInDRv4YhnEUNrHmCX4IvRRD8vwhbzbkwl8cXu47zJNt7nA4zgQmihfTGKctzEuq8EU/3wt+AZhQrntuKY5ZsYJPuhNMt3plBdesX8zSLErajgYpsnAuT9KNLM53K2oXtN7eZcJG1tDDsUy57jLxGGZKyeSoj/VIR0XuSLYTSvkGgsbrtM6GVliHVtuHyFC97agpDLLIXFp0hZddJBM8GCc5CQ9+JQgXcWnp9Z4TVloeoe8vw5RXQyTbpS8XB+uSy/kF" TargetMode="External"/><Relationship Id="rId4" Type="http://schemas.openxmlformats.org/officeDocument/2006/relationships/hyperlink" Target="https://help.github.com/en/desktop/getting-started-with-github-desktop" TargetMode="External"/><Relationship Id="rId9" Type="http://schemas.openxmlformats.org/officeDocument/2006/relationships/hyperlink" Target="https://www.youtube.com/watch?v=F2DBSH2VoHQ"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GINQkd1Tzw" TargetMode="External"/><Relationship Id="rId2" Type="http://schemas.openxmlformats.org/officeDocument/2006/relationships/hyperlink" Target="https://www.youtube.com/watch?v=F2DBSH2VoHQ" TargetMode="External"/><Relationship Id="rId1" Type="http://schemas.openxmlformats.org/officeDocument/2006/relationships/slideLayout" Target="../slideLayouts/slideLayout2.xml"/><Relationship Id="rId4" Type="http://schemas.openxmlformats.org/officeDocument/2006/relationships/hyperlink" Target="https://sid-500.com/2020/05/04/video-how-to-use-powershell-7-in-visual-studio-cod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490DB-49F4-4072-B1A2-519FB00CAD57}"/>
              </a:ext>
            </a:extLst>
          </p:cNvPr>
          <p:cNvSpPr txBox="1"/>
          <p:nvPr/>
        </p:nvSpPr>
        <p:spPr>
          <a:xfrm>
            <a:off x="424873" y="271146"/>
            <a:ext cx="11342253" cy="6186309"/>
          </a:xfrm>
          <a:prstGeom prst="rect">
            <a:avLst/>
          </a:prstGeom>
          <a:noFill/>
        </p:spPr>
        <p:txBody>
          <a:bodyPr wrap="square">
            <a:spAutoFit/>
          </a:bodyPr>
          <a:lstStyle/>
          <a:p>
            <a:pPr algn="ctr"/>
            <a:r>
              <a:rPr lang="en-US" b="0" i="0" dirty="0">
                <a:effectLst/>
                <a:latin typeface="Public Sans Web"/>
              </a:rPr>
              <a:t>Some of the common terms teams will need to understand when using GitHub. </a:t>
            </a:r>
          </a:p>
          <a:p>
            <a:pPr algn="l"/>
            <a:endParaRPr lang="en-US" dirty="0">
              <a:latin typeface="Public Sans Web"/>
            </a:endParaRPr>
          </a:p>
          <a:p>
            <a:pPr marL="285750" indent="-285750" algn="l">
              <a:buFont typeface="Arial" panose="020B0604020202020204" pitchFamily="34" charset="0"/>
              <a:buChar char="•"/>
            </a:pPr>
            <a:r>
              <a:rPr lang="en-US" b="1" i="0" dirty="0">
                <a:effectLst/>
                <a:latin typeface="Public Sans Web"/>
              </a:rPr>
              <a:t>Repository (repo)</a:t>
            </a:r>
            <a:r>
              <a:rPr lang="en-US" b="0" i="0" dirty="0">
                <a:effectLst/>
                <a:latin typeface="Public Sans Web"/>
              </a:rPr>
              <a:t> — a folder in which all files and their version histories are stored.</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Branch</a:t>
            </a:r>
            <a:r>
              <a:rPr lang="en-US" b="0" i="0" dirty="0">
                <a:effectLst/>
                <a:latin typeface="Public Sans Web"/>
              </a:rPr>
              <a:t> — a workspace in which you can make changes that won’t affect the live site.</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Markdown (.md)</a:t>
            </a:r>
            <a:r>
              <a:rPr lang="en-US" b="0" i="0" dirty="0">
                <a:effectLst/>
                <a:latin typeface="Public Sans Web"/>
              </a:rPr>
              <a:t> — a way to write in Github that converts plain text to GitHub code. Sites such as </a:t>
            </a:r>
            <a:r>
              <a:rPr lang="en-US" b="0" i="0" u="none" strike="noStrike" dirty="0">
                <a:effectLst/>
                <a:latin typeface="Public Sans Web"/>
              </a:rPr>
              <a:t>Atom</a:t>
            </a:r>
            <a:r>
              <a:rPr lang="en-US" b="0" i="0" dirty="0">
                <a:effectLst/>
                <a:latin typeface="Public Sans Web"/>
              </a:rPr>
              <a:t> and </a:t>
            </a:r>
            <a:r>
              <a:rPr lang="en-US" b="0" i="0" u="none" strike="noStrike" dirty="0">
                <a:effectLst/>
                <a:latin typeface="Public Sans Web"/>
              </a:rPr>
              <a:t>Sublime Text</a:t>
            </a:r>
            <a:r>
              <a:rPr lang="en-US" b="0" i="0" dirty="0">
                <a:effectLst/>
                <a:latin typeface="Public Sans Web"/>
              </a:rPr>
              <a:t> are examples of free resources for developers using Markdown.</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Commit Changes</a:t>
            </a:r>
            <a:r>
              <a:rPr lang="en-US" b="0" i="0" dirty="0">
                <a:effectLst/>
                <a:latin typeface="Public Sans Web"/>
              </a:rPr>
              <a:t> — a saved record of a change made to a file within the repo.</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Pull Request (PR)</a:t>
            </a:r>
            <a:r>
              <a:rPr lang="en-US" b="0" i="0" dirty="0">
                <a:effectLst/>
                <a:latin typeface="Public Sans Web"/>
              </a:rPr>
              <a:t> — the way to ask for changes made to a branch to be merged into another branch that also allows for multiple users to see, discuss and review work being done.</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Merge</a:t>
            </a:r>
            <a:r>
              <a:rPr lang="en-US" b="0" i="0" dirty="0">
                <a:effectLst/>
                <a:latin typeface="Public Sans Web"/>
              </a:rPr>
              <a:t> — after a pull request is approved, the commit will be pulled in (or merged) from one branch to another and then, deployed on the live site</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dirty="0">
                <a:effectLst/>
                <a:latin typeface="Public Sans Web"/>
              </a:rPr>
              <a:t>Issues</a:t>
            </a:r>
            <a:r>
              <a:rPr lang="en-US" b="0" i="0" dirty="0">
                <a:effectLst/>
                <a:latin typeface="Public Sans Web"/>
              </a:rPr>
              <a:t> — how work is tracked when using git. Issues allow users to report new tasks and content fixes, as well as allows users to track progress on a project board from beginning to end of a specific project.</a:t>
            </a:r>
          </a:p>
          <a:p>
            <a:pPr marL="285750" indent="-285750" algn="l">
              <a:buFont typeface="Arial" panose="020B0604020202020204" pitchFamily="34" charset="0"/>
              <a:buChar char="•"/>
            </a:pPr>
            <a:endParaRPr lang="en-US" b="0" i="0" dirty="0">
              <a:effectLst/>
              <a:latin typeface="Public Sans Web"/>
            </a:endParaRPr>
          </a:p>
          <a:p>
            <a:pPr marL="285750" indent="-285750" algn="l">
              <a:buFont typeface="Arial" panose="020B0604020202020204" pitchFamily="34" charset="0"/>
              <a:buChar char="•"/>
            </a:pPr>
            <a:r>
              <a:rPr lang="en-US" b="1" i="0" u="none" strike="noStrike" dirty="0">
                <a:effectLst/>
                <a:latin typeface="Public Sans Web"/>
              </a:rPr>
              <a:t>Federalist</a:t>
            </a:r>
            <a:r>
              <a:rPr lang="en-US" b="0" i="0" dirty="0">
                <a:effectLst/>
                <a:latin typeface="Public Sans Web"/>
              </a:rPr>
              <a:t> — a platform that securely deploys a website from a GitHub repository in minutes and lets users preview proposed and published changes.</a:t>
            </a:r>
          </a:p>
        </p:txBody>
      </p:sp>
    </p:spTree>
    <p:extLst>
      <p:ext uri="{BB962C8B-B14F-4D97-AF65-F5344CB8AC3E}">
        <p14:creationId xmlns:p14="http://schemas.microsoft.com/office/powerpoint/2010/main" val="407525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E7EA1-373A-43BC-8FD0-D2BD2D68F71B}"/>
              </a:ext>
            </a:extLst>
          </p:cNvPr>
          <p:cNvPicPr>
            <a:picLocks noChangeAspect="1"/>
          </p:cNvPicPr>
          <p:nvPr/>
        </p:nvPicPr>
        <p:blipFill>
          <a:blip r:embed="rId2"/>
          <a:stretch>
            <a:fillRect/>
          </a:stretch>
        </p:blipFill>
        <p:spPr>
          <a:xfrm>
            <a:off x="1009930" y="828746"/>
            <a:ext cx="10172140" cy="5200507"/>
          </a:xfrm>
          <a:prstGeom prst="rect">
            <a:avLst/>
          </a:prstGeom>
        </p:spPr>
      </p:pic>
    </p:spTree>
    <p:extLst>
      <p:ext uri="{BB962C8B-B14F-4D97-AF65-F5344CB8AC3E}">
        <p14:creationId xmlns:p14="http://schemas.microsoft.com/office/powerpoint/2010/main" val="396594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87A699-AD53-47BB-B921-C92795C049ED}"/>
              </a:ext>
            </a:extLst>
          </p:cNvPr>
          <p:cNvPicPr>
            <a:picLocks noChangeAspect="1"/>
          </p:cNvPicPr>
          <p:nvPr/>
        </p:nvPicPr>
        <p:blipFill>
          <a:blip r:embed="rId2"/>
          <a:stretch>
            <a:fillRect/>
          </a:stretch>
        </p:blipFill>
        <p:spPr>
          <a:xfrm>
            <a:off x="921596" y="868219"/>
            <a:ext cx="10348807" cy="4971948"/>
          </a:xfrm>
          <a:prstGeom prst="rect">
            <a:avLst/>
          </a:prstGeom>
        </p:spPr>
      </p:pic>
    </p:spTree>
    <p:extLst>
      <p:ext uri="{BB962C8B-B14F-4D97-AF65-F5344CB8AC3E}">
        <p14:creationId xmlns:p14="http://schemas.microsoft.com/office/powerpoint/2010/main" val="151487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6DD78C-4563-4717-B0C2-1A7BF99183DE}"/>
              </a:ext>
            </a:extLst>
          </p:cNvPr>
          <p:cNvSpPr txBox="1"/>
          <p:nvPr/>
        </p:nvSpPr>
        <p:spPr>
          <a:xfrm>
            <a:off x="789708" y="751483"/>
            <a:ext cx="10612583" cy="5355312"/>
          </a:xfrm>
          <a:prstGeom prst="rect">
            <a:avLst/>
          </a:prstGeom>
          <a:noFill/>
        </p:spPr>
        <p:txBody>
          <a:bodyPr wrap="square">
            <a:spAutoFit/>
          </a:bodyPr>
          <a:lstStyle/>
          <a:p>
            <a:pPr algn="l"/>
            <a:r>
              <a:rPr lang="en-US" b="1" i="0" dirty="0">
                <a:solidFill>
                  <a:srgbClr val="1B1B1B"/>
                </a:solidFill>
                <a:effectLst/>
                <a:latin typeface="Public Sans Web"/>
              </a:rPr>
              <a:t>How Do I Use GitHub?</a:t>
            </a:r>
          </a:p>
          <a:p>
            <a:pPr algn="l"/>
            <a:endParaRPr lang="en-US" b="1" i="0" dirty="0">
              <a:solidFill>
                <a:srgbClr val="1B1B1B"/>
              </a:solidFill>
              <a:effectLst/>
              <a:latin typeface="Public Sans Web"/>
            </a:endParaRPr>
          </a:p>
          <a:p>
            <a:pPr algn="l"/>
            <a:r>
              <a:rPr lang="en-US" b="0" i="0" dirty="0">
                <a:solidFill>
                  <a:srgbClr val="1B1B1B"/>
                </a:solidFill>
                <a:effectLst/>
                <a:latin typeface="Public Sans Web"/>
              </a:rPr>
              <a:t>How files are changed and merged in GitHub. This can be done by any member on the team, developers and non-developers, that has access to a GitHub repository. </a:t>
            </a:r>
          </a:p>
          <a:p>
            <a:pPr algn="l"/>
            <a:r>
              <a:rPr lang="en-US" b="0" i="0" dirty="0">
                <a:solidFill>
                  <a:srgbClr val="1B1B1B"/>
                </a:solidFill>
                <a:effectLst/>
                <a:latin typeface="Public Sans Web"/>
              </a:rPr>
              <a:t>The following is a step-by-step method in which GitHub users can develop their websites:</a:t>
            </a:r>
          </a:p>
          <a:p>
            <a:pPr algn="l"/>
            <a:endParaRPr lang="en-US" b="0" i="0" dirty="0">
              <a:solidFill>
                <a:srgbClr val="1B1B1B"/>
              </a:solidFill>
              <a:effectLst/>
              <a:latin typeface="Public Sans Web"/>
            </a:endParaRPr>
          </a:p>
          <a:p>
            <a:pPr algn="l"/>
            <a:r>
              <a:rPr lang="en-US" b="1" i="0" dirty="0">
                <a:solidFill>
                  <a:srgbClr val="1B1B1B"/>
                </a:solidFill>
                <a:effectLst/>
                <a:latin typeface="Public Sans Web"/>
              </a:rPr>
              <a:t>Step 1</a:t>
            </a:r>
            <a:r>
              <a:rPr lang="en-US" b="0" i="0" dirty="0">
                <a:solidFill>
                  <a:srgbClr val="1B1B1B"/>
                </a:solidFill>
                <a:effectLst/>
                <a:latin typeface="Public Sans Web"/>
              </a:rPr>
              <a:t> — Team members will open an issue via a project board.</a:t>
            </a:r>
          </a:p>
          <a:p>
            <a:pPr algn="l"/>
            <a:endParaRPr lang="en-US" b="0" i="0" dirty="0">
              <a:solidFill>
                <a:srgbClr val="1B1B1B"/>
              </a:solidFill>
              <a:effectLst/>
              <a:latin typeface="Public Sans Web"/>
            </a:endParaRPr>
          </a:p>
          <a:p>
            <a:pPr algn="l"/>
            <a:r>
              <a:rPr lang="en-US" b="1" i="0" dirty="0">
                <a:solidFill>
                  <a:srgbClr val="1B1B1B"/>
                </a:solidFill>
                <a:effectLst/>
                <a:latin typeface="Public Sans Web"/>
              </a:rPr>
              <a:t>Step 2</a:t>
            </a:r>
            <a:r>
              <a:rPr lang="en-US" b="0" i="0" dirty="0">
                <a:solidFill>
                  <a:srgbClr val="1B1B1B"/>
                </a:solidFill>
                <a:effectLst/>
                <a:latin typeface="Public Sans Web"/>
              </a:rPr>
              <a:t> — Team members will create a new branch from the most recent version of the main branch in the repository where the entire team works to avoid conflicts.</a:t>
            </a:r>
          </a:p>
          <a:p>
            <a:pPr algn="l"/>
            <a:endParaRPr lang="en-US" b="0" i="0" dirty="0">
              <a:solidFill>
                <a:srgbClr val="1B1B1B"/>
              </a:solidFill>
              <a:effectLst/>
              <a:latin typeface="Public Sans Web"/>
            </a:endParaRPr>
          </a:p>
          <a:p>
            <a:pPr algn="l"/>
            <a:r>
              <a:rPr lang="en-US" b="1" i="0" dirty="0">
                <a:solidFill>
                  <a:srgbClr val="1B1B1B"/>
                </a:solidFill>
                <a:effectLst/>
                <a:latin typeface="Public Sans Web"/>
              </a:rPr>
              <a:t>Step 3</a:t>
            </a:r>
            <a:r>
              <a:rPr lang="en-US" b="0" i="0" dirty="0">
                <a:solidFill>
                  <a:srgbClr val="1B1B1B"/>
                </a:solidFill>
                <a:effectLst/>
                <a:latin typeface="Public Sans Web"/>
              </a:rPr>
              <a:t> — Team members will add commits (edits/ changes) to their respective branches.</a:t>
            </a:r>
          </a:p>
          <a:p>
            <a:pPr algn="l"/>
            <a:endParaRPr lang="en-US" b="0" i="0" dirty="0">
              <a:solidFill>
                <a:srgbClr val="1B1B1B"/>
              </a:solidFill>
              <a:effectLst/>
              <a:latin typeface="Public Sans Web"/>
            </a:endParaRPr>
          </a:p>
          <a:p>
            <a:pPr algn="l"/>
            <a:r>
              <a:rPr lang="en-US" b="1" i="0" dirty="0">
                <a:solidFill>
                  <a:srgbClr val="1B1B1B"/>
                </a:solidFill>
                <a:effectLst/>
                <a:latin typeface="Public Sans Web"/>
              </a:rPr>
              <a:t>Step 4</a:t>
            </a:r>
            <a:r>
              <a:rPr lang="en-US" b="0" i="0" dirty="0">
                <a:solidFill>
                  <a:srgbClr val="1B1B1B"/>
                </a:solidFill>
                <a:effectLst/>
                <a:latin typeface="Public Sans Web"/>
              </a:rPr>
              <a:t> — Team members will open a pull request in which users can assign other team members to review content changes and internally discuss the details of the commits.</a:t>
            </a:r>
          </a:p>
          <a:p>
            <a:pPr algn="l"/>
            <a:endParaRPr lang="en-US" b="0" i="0" dirty="0">
              <a:solidFill>
                <a:srgbClr val="1B1B1B"/>
              </a:solidFill>
              <a:effectLst/>
              <a:latin typeface="Public Sans Web"/>
            </a:endParaRPr>
          </a:p>
          <a:p>
            <a:pPr algn="l"/>
            <a:r>
              <a:rPr lang="en-US" b="1" i="0" dirty="0">
                <a:solidFill>
                  <a:srgbClr val="1B1B1B"/>
                </a:solidFill>
                <a:effectLst/>
                <a:latin typeface="Public Sans Web"/>
              </a:rPr>
              <a:t>Step 5</a:t>
            </a:r>
            <a:r>
              <a:rPr lang="en-US" b="0" i="0" dirty="0">
                <a:solidFill>
                  <a:srgbClr val="1B1B1B"/>
                </a:solidFill>
                <a:effectLst/>
                <a:latin typeface="Public Sans Web"/>
              </a:rPr>
              <a:t> — After waiting for the Federalist build to complete, team members can preview the change on a test version of the website and request reviewers to approve or comment on the change. Once the reviewers approve the pull request, the commits merge into the main branch and are published on the live site.</a:t>
            </a:r>
          </a:p>
        </p:txBody>
      </p:sp>
    </p:spTree>
    <p:extLst>
      <p:ext uri="{BB962C8B-B14F-4D97-AF65-F5344CB8AC3E}">
        <p14:creationId xmlns:p14="http://schemas.microsoft.com/office/powerpoint/2010/main" val="202304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02E4B3-9CCF-46D2-A916-40588703A4DA}"/>
              </a:ext>
            </a:extLst>
          </p:cNvPr>
          <p:cNvPicPr>
            <a:picLocks noChangeAspect="1"/>
          </p:cNvPicPr>
          <p:nvPr/>
        </p:nvPicPr>
        <p:blipFill>
          <a:blip r:embed="rId2"/>
          <a:stretch>
            <a:fillRect/>
          </a:stretch>
        </p:blipFill>
        <p:spPr>
          <a:xfrm>
            <a:off x="1011730" y="842818"/>
            <a:ext cx="10168539" cy="5172363"/>
          </a:xfrm>
          <a:prstGeom prst="rect">
            <a:avLst/>
          </a:prstGeom>
        </p:spPr>
      </p:pic>
    </p:spTree>
    <p:extLst>
      <p:ext uri="{BB962C8B-B14F-4D97-AF65-F5344CB8AC3E}">
        <p14:creationId xmlns:p14="http://schemas.microsoft.com/office/powerpoint/2010/main" val="197932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78978-0406-4142-8295-FDCEAB5ABD7D}"/>
              </a:ext>
            </a:extLst>
          </p:cNvPr>
          <p:cNvSpPr txBox="1"/>
          <p:nvPr/>
        </p:nvSpPr>
        <p:spPr>
          <a:xfrm>
            <a:off x="826654" y="474345"/>
            <a:ext cx="10538692" cy="5909310"/>
          </a:xfrm>
          <a:prstGeom prst="rect">
            <a:avLst/>
          </a:prstGeom>
          <a:noFill/>
        </p:spPr>
        <p:txBody>
          <a:bodyPr wrap="square">
            <a:spAutoFit/>
          </a:bodyPr>
          <a:lstStyle/>
          <a:p>
            <a:pPr algn="l"/>
            <a:r>
              <a:rPr lang="en-US" b="1" i="0" dirty="0">
                <a:solidFill>
                  <a:srgbClr val="1B1B1B"/>
                </a:solidFill>
                <a:effectLst/>
                <a:latin typeface="Public Sans Web"/>
              </a:rPr>
              <a:t>Additional Resources</a:t>
            </a:r>
          </a:p>
          <a:p>
            <a:pPr algn="l"/>
            <a:endParaRPr lang="en-US" b="1" i="0" dirty="0">
              <a:solidFill>
                <a:srgbClr val="1B1B1B"/>
              </a:solidFill>
              <a:effectLst/>
              <a:latin typeface="Public Sans Web"/>
            </a:endParaRPr>
          </a:p>
          <a:p>
            <a:pPr algn="l">
              <a:buFont typeface="Arial" panose="020B0604020202020204" pitchFamily="34" charset="0"/>
              <a:buChar char="•"/>
            </a:pPr>
            <a:r>
              <a:rPr lang="en-US" b="0" i="0" u="sng" dirty="0">
                <a:solidFill>
                  <a:srgbClr val="252F3E"/>
                </a:solidFill>
                <a:effectLst/>
                <a:latin typeface="Public Sans Web"/>
                <a:hlinkClick r:id="rId2"/>
              </a:rPr>
              <a:t>Intro to GitHub | TTS Handbook</a:t>
            </a:r>
            <a:r>
              <a:rPr lang="en-US" b="0" i="0" dirty="0">
                <a:solidFill>
                  <a:srgbClr val="1B1B1B"/>
                </a:solidFill>
                <a:effectLst/>
                <a:latin typeface="Public Sans Web"/>
              </a:rPr>
              <a:t> - a guide on how to use GitHub from understanding basic level terminology to understanding more complicated concepts</a:t>
            </a:r>
            <a:br>
              <a:rPr lang="en-US" b="0" i="0" dirty="0">
                <a:solidFill>
                  <a:srgbClr val="1B1B1B"/>
                </a:solidFill>
                <a:effectLst/>
                <a:latin typeface="Public Sans Web"/>
              </a:rPr>
            </a:br>
            <a:endParaRPr lang="en-US" b="0" i="0" dirty="0">
              <a:solidFill>
                <a:srgbClr val="1B1B1B"/>
              </a:solidFill>
              <a:effectLst/>
              <a:latin typeface="Public Sans Web"/>
            </a:endParaRPr>
          </a:p>
          <a:p>
            <a:pPr algn="l">
              <a:buFont typeface="Arial" panose="020B0604020202020204" pitchFamily="34" charset="0"/>
              <a:buChar char="•"/>
            </a:pPr>
            <a:r>
              <a:rPr lang="en-US" b="0" i="0" u="none" strike="noStrike" dirty="0">
                <a:solidFill>
                  <a:srgbClr val="0050D8"/>
                </a:solidFill>
                <a:effectLst/>
                <a:latin typeface="Public Sans Web"/>
                <a:hlinkClick r:id="rId3"/>
              </a:rPr>
              <a:t>Simple Guide to GitHub for Non-Developers</a:t>
            </a:r>
            <a:r>
              <a:rPr lang="en-US" b="0" i="0" dirty="0">
                <a:solidFill>
                  <a:srgbClr val="1B1B1B"/>
                </a:solidFill>
                <a:effectLst/>
                <a:latin typeface="Public Sans Web"/>
              </a:rPr>
              <a:t> - a resource that explains the basics of GitHub language</a:t>
            </a:r>
          </a:p>
          <a:p>
            <a:pPr algn="l"/>
            <a:endParaRPr lang="en-US" b="0" i="0" dirty="0">
              <a:solidFill>
                <a:srgbClr val="1B1B1B"/>
              </a:solidFill>
              <a:effectLst/>
              <a:latin typeface="Public Sans Web"/>
            </a:endParaRPr>
          </a:p>
          <a:p>
            <a:pPr algn="l">
              <a:buFont typeface="Arial" panose="020B0604020202020204" pitchFamily="34" charset="0"/>
              <a:buChar char="•"/>
            </a:pPr>
            <a:r>
              <a:rPr lang="en-US" b="0" i="0" u="none" strike="noStrike" dirty="0">
                <a:solidFill>
                  <a:srgbClr val="0050D8"/>
                </a:solidFill>
                <a:effectLst/>
                <a:latin typeface="Public Sans Web"/>
                <a:hlinkClick r:id="rId4"/>
              </a:rPr>
              <a:t>Getting Started with GitHub Desktop</a:t>
            </a:r>
            <a:r>
              <a:rPr lang="en-US" b="0" i="0" dirty="0">
                <a:solidFill>
                  <a:srgbClr val="1B1B1B"/>
                </a:solidFill>
                <a:effectLst/>
                <a:latin typeface="Public Sans Web"/>
              </a:rPr>
              <a:t> - a guide to help GitHub Desktop users understand how to work from a local computer</a:t>
            </a:r>
          </a:p>
          <a:p>
            <a:pPr algn="l"/>
            <a:endParaRPr lang="en-US" b="0" i="0" dirty="0">
              <a:solidFill>
                <a:srgbClr val="1B1B1B"/>
              </a:solidFill>
              <a:effectLst/>
              <a:latin typeface="Public Sans Web"/>
            </a:endParaRPr>
          </a:p>
          <a:p>
            <a:pPr algn="l">
              <a:buFont typeface="Arial" panose="020B0604020202020204" pitchFamily="34" charset="0"/>
              <a:buChar char="•"/>
            </a:pPr>
            <a:r>
              <a:rPr lang="en-US" b="0" i="0" u="none" strike="noStrike" dirty="0">
                <a:solidFill>
                  <a:srgbClr val="0050D8"/>
                </a:solidFill>
                <a:effectLst/>
                <a:latin typeface="Public Sans Web"/>
                <a:hlinkClick r:id="rId5"/>
              </a:rPr>
              <a:t>18F Markdown Helper</a:t>
            </a:r>
            <a:r>
              <a:rPr lang="en-US" b="0" i="0" dirty="0">
                <a:solidFill>
                  <a:srgbClr val="1B1B1B"/>
                </a:solidFill>
                <a:effectLst/>
                <a:latin typeface="Public Sans Web"/>
              </a:rPr>
              <a:t> and </a:t>
            </a:r>
            <a:r>
              <a:rPr lang="en-US" b="0" i="0" u="none" strike="noStrike" dirty="0">
                <a:solidFill>
                  <a:srgbClr val="0050D8"/>
                </a:solidFill>
                <a:effectLst/>
                <a:latin typeface="Public Sans Web"/>
                <a:hlinkClick r:id="rId6"/>
              </a:rPr>
              <a:t>Markdown Cheat Sheet</a:t>
            </a:r>
            <a:r>
              <a:rPr lang="en-US" b="0" i="0" dirty="0">
                <a:solidFill>
                  <a:srgbClr val="1B1B1B"/>
                </a:solidFill>
                <a:effectLst/>
                <a:latin typeface="Public Sans Web"/>
              </a:rPr>
              <a:t> - are tools to help users transcribe plain text language into GitHub code</a:t>
            </a:r>
          </a:p>
          <a:p>
            <a:pPr algn="l">
              <a:buFont typeface="Arial" panose="020B0604020202020204" pitchFamily="34" charset="0"/>
              <a:buChar char="•"/>
            </a:pPr>
            <a:endParaRPr lang="en-US" dirty="0">
              <a:solidFill>
                <a:srgbClr val="1B1B1B"/>
              </a:solidFill>
              <a:latin typeface="Public Sans Web"/>
            </a:endParaRPr>
          </a:p>
          <a:p>
            <a:pPr>
              <a:buFont typeface="Arial" panose="020B0604020202020204" pitchFamily="34" charset="0"/>
              <a:buChar char="•"/>
            </a:pPr>
            <a:r>
              <a:rPr lang="en-US" b="0" i="0" dirty="0">
                <a:solidFill>
                  <a:srgbClr val="1B1B1B"/>
                </a:solidFill>
                <a:effectLst/>
                <a:latin typeface="Public Sans Web"/>
                <a:hlinkClick r:id="rId7"/>
              </a:rPr>
              <a:t>https://www.youtube.com/watch?v=3Tn58KQvWtU</a:t>
            </a:r>
            <a:r>
              <a:rPr lang="en-US" b="0" i="0" dirty="0">
                <a:solidFill>
                  <a:srgbClr val="1B1B1B"/>
                </a:solidFill>
                <a:effectLst/>
                <a:latin typeface="Public Sans Web"/>
              </a:rPr>
              <a:t> </a:t>
            </a:r>
            <a:r>
              <a:rPr lang="en-US" b="0" i="0" dirty="0">
                <a:effectLst/>
                <a:latin typeface="Roboto" panose="02000000000000000000" pitchFamily="2" charset="0"/>
              </a:rPr>
              <a:t>How To Use GitHub with VS Code in 2020 | Commit &amp; Push | Part 1</a:t>
            </a:r>
          </a:p>
          <a:p>
            <a:pPr>
              <a:buFont typeface="Arial" panose="020B0604020202020204" pitchFamily="34" charset="0"/>
              <a:buChar char="•"/>
            </a:pPr>
            <a:endParaRPr lang="en-US" dirty="0">
              <a:latin typeface="Roboto" panose="02000000000000000000" pitchFamily="2" charset="0"/>
            </a:endParaRPr>
          </a:p>
          <a:p>
            <a:pPr>
              <a:buFont typeface="Arial" panose="020B0604020202020204" pitchFamily="34" charset="0"/>
              <a:buChar char="•"/>
            </a:pPr>
            <a:r>
              <a:rPr lang="en-US" b="0" i="0" dirty="0">
                <a:effectLst/>
                <a:latin typeface="Roboto" panose="02000000000000000000" pitchFamily="2" charset="0"/>
                <a:hlinkClick r:id="rId8"/>
              </a:rPr>
              <a:t>https://www.youtube.com/watch?v=sz2EM-gkEs0</a:t>
            </a:r>
            <a:r>
              <a:rPr lang="en-US" b="0" i="0" dirty="0">
                <a:effectLst/>
                <a:latin typeface="Roboto" panose="02000000000000000000" pitchFamily="2" charset="0"/>
              </a:rPr>
              <a:t> How To Use GitHub with VS Code in 2020 | Clone | Part 2</a:t>
            </a:r>
          </a:p>
          <a:p>
            <a:pPr algn="l"/>
            <a:endParaRPr lang="en-US" dirty="0">
              <a:solidFill>
                <a:srgbClr val="1B1B1B"/>
              </a:solidFill>
              <a:latin typeface="Public Sans Web"/>
            </a:endParaRPr>
          </a:p>
          <a:p>
            <a:pPr>
              <a:buFont typeface="Arial" panose="020B0604020202020204" pitchFamily="34" charset="0"/>
              <a:buChar char="•"/>
            </a:pPr>
            <a:r>
              <a:rPr lang="en-US" b="0" i="0" dirty="0">
                <a:solidFill>
                  <a:srgbClr val="1B1B1B"/>
                </a:solidFill>
                <a:effectLst/>
                <a:latin typeface="Public Sans Web"/>
                <a:hlinkClick r:id="rId9"/>
              </a:rPr>
              <a:t>https://www.youtube.com/watch?v=F2DBSH2VoHQ</a:t>
            </a:r>
            <a:r>
              <a:rPr lang="en-US" b="0" i="0" dirty="0">
                <a:solidFill>
                  <a:srgbClr val="1B1B1B"/>
                </a:solidFill>
                <a:effectLst/>
                <a:latin typeface="Public Sans Web"/>
              </a:rPr>
              <a:t> </a:t>
            </a:r>
            <a:r>
              <a:rPr lang="en-US" b="0" i="0" dirty="0">
                <a:effectLst/>
                <a:latin typeface="Roboto" panose="02000000000000000000" pitchFamily="2" charset="0"/>
              </a:rPr>
              <a:t>How to use Git inside of VSCode - 2020</a:t>
            </a:r>
          </a:p>
          <a:p>
            <a:pPr algn="l"/>
            <a:endParaRPr lang="en-US" b="0" i="0" dirty="0">
              <a:solidFill>
                <a:srgbClr val="1B1B1B"/>
              </a:solidFill>
              <a:effectLst/>
              <a:latin typeface="Public Sans Web"/>
            </a:endParaRPr>
          </a:p>
        </p:txBody>
      </p:sp>
    </p:spTree>
    <p:extLst>
      <p:ext uri="{BB962C8B-B14F-4D97-AF65-F5344CB8AC3E}">
        <p14:creationId xmlns:p14="http://schemas.microsoft.com/office/powerpoint/2010/main" val="69072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4056-69AC-4186-9999-F41C1985DF04}"/>
              </a:ext>
            </a:extLst>
          </p:cNvPr>
          <p:cNvSpPr>
            <a:spLocks noGrp="1"/>
          </p:cNvSpPr>
          <p:nvPr>
            <p:ph type="title"/>
          </p:nvPr>
        </p:nvSpPr>
        <p:spPr/>
        <p:txBody>
          <a:bodyPr/>
          <a:lstStyle/>
          <a:p>
            <a:r>
              <a:rPr lang="en-CA" dirty="0"/>
              <a:t>Git in VSCode videos </a:t>
            </a:r>
          </a:p>
        </p:txBody>
      </p:sp>
      <p:sp>
        <p:nvSpPr>
          <p:cNvPr id="3" name="Content Placeholder 2">
            <a:extLst>
              <a:ext uri="{FF2B5EF4-FFF2-40B4-BE49-F238E27FC236}">
                <a16:creationId xmlns:a16="http://schemas.microsoft.com/office/drawing/2014/main" id="{18097B6C-94BA-4BC1-A31D-5A5D985839AF}"/>
              </a:ext>
            </a:extLst>
          </p:cNvPr>
          <p:cNvSpPr>
            <a:spLocks noGrp="1"/>
          </p:cNvSpPr>
          <p:nvPr>
            <p:ph idx="1"/>
          </p:nvPr>
        </p:nvSpPr>
        <p:spPr>
          <a:xfrm>
            <a:off x="581891" y="1825625"/>
            <a:ext cx="11046691" cy="4351338"/>
          </a:xfrm>
        </p:spPr>
        <p:txBody>
          <a:bodyPr>
            <a:normAutofit/>
          </a:bodyPr>
          <a:lstStyle/>
          <a:p>
            <a:r>
              <a:rPr lang="en-CA" sz="2000" dirty="0">
                <a:hlinkClick r:id="rId2"/>
              </a:rPr>
              <a:t>https://www.youtube.com/watch?v=F2DBSH2VoHQ</a:t>
            </a:r>
            <a:r>
              <a:rPr lang="en-CA" sz="2000" dirty="0"/>
              <a:t>   		</a:t>
            </a:r>
            <a:r>
              <a:rPr lang="en-CA" sz="2000" dirty="0" smtClean="0"/>
              <a:t>  	12 </a:t>
            </a:r>
            <a:r>
              <a:rPr lang="en-CA" sz="2000" dirty="0"/>
              <a:t>minutes</a:t>
            </a:r>
          </a:p>
          <a:p>
            <a:endParaRPr lang="en-CA" sz="2000" dirty="0"/>
          </a:p>
          <a:p>
            <a:r>
              <a:rPr lang="en-CA" sz="2000" dirty="0">
                <a:hlinkClick r:id="rId3"/>
              </a:rPr>
              <a:t>https://www.youtube.com/watch?v=QGINQkd1Tzw</a:t>
            </a:r>
            <a:r>
              <a:rPr lang="en-CA" sz="2000" dirty="0"/>
              <a:t>    		  </a:t>
            </a:r>
            <a:r>
              <a:rPr lang="en-CA" sz="2000" dirty="0"/>
              <a:t>	</a:t>
            </a:r>
            <a:r>
              <a:rPr lang="en-CA" sz="2000" dirty="0" smtClean="0"/>
              <a:t>7  </a:t>
            </a:r>
            <a:r>
              <a:rPr lang="en-CA" sz="2000" dirty="0"/>
              <a:t>minutes</a:t>
            </a:r>
          </a:p>
          <a:p>
            <a:endParaRPr lang="en-CA" sz="2000" dirty="0"/>
          </a:p>
          <a:p>
            <a:r>
              <a:rPr lang="en-US" sz="2000" dirty="0">
                <a:hlinkClick r:id="rId4"/>
              </a:rPr>
              <a:t>Video: How to use PowerShell 7 in Visual Studio Code – SID-500.COM</a:t>
            </a:r>
            <a:r>
              <a:rPr lang="en-US" sz="2000" dirty="0"/>
              <a:t> </a:t>
            </a:r>
            <a:r>
              <a:rPr lang="en-US" sz="2000" dirty="0" smtClean="0"/>
              <a:t>	5 </a:t>
            </a:r>
            <a:r>
              <a:rPr lang="en-US" sz="2000" dirty="0"/>
              <a:t>minutes</a:t>
            </a:r>
            <a:endParaRPr lang="en-CA" sz="2000" dirty="0"/>
          </a:p>
        </p:txBody>
      </p:sp>
    </p:spTree>
    <p:extLst>
      <p:ext uri="{BB962C8B-B14F-4D97-AF65-F5344CB8AC3E}">
        <p14:creationId xmlns:p14="http://schemas.microsoft.com/office/powerpoint/2010/main" val="289345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F9746-6C69-4D99-A503-535B168D402F}"/>
              </a:ext>
            </a:extLst>
          </p:cNvPr>
          <p:cNvPicPr>
            <a:picLocks noChangeAspect="1"/>
          </p:cNvPicPr>
          <p:nvPr/>
        </p:nvPicPr>
        <p:blipFill>
          <a:blip r:embed="rId2"/>
          <a:stretch>
            <a:fillRect/>
          </a:stretch>
        </p:blipFill>
        <p:spPr>
          <a:xfrm>
            <a:off x="1831108" y="520769"/>
            <a:ext cx="8529783" cy="5552160"/>
          </a:xfrm>
          <a:prstGeom prst="rect">
            <a:avLst/>
          </a:prstGeom>
        </p:spPr>
      </p:pic>
      <p:sp>
        <p:nvSpPr>
          <p:cNvPr id="7" name="TextBox 6">
            <a:extLst>
              <a:ext uri="{FF2B5EF4-FFF2-40B4-BE49-F238E27FC236}">
                <a16:creationId xmlns:a16="http://schemas.microsoft.com/office/drawing/2014/main" id="{0B62A4F4-1F54-4BB2-9B56-572A78CC2D9A}"/>
              </a:ext>
            </a:extLst>
          </p:cNvPr>
          <p:cNvSpPr txBox="1"/>
          <p:nvPr/>
        </p:nvSpPr>
        <p:spPr>
          <a:xfrm>
            <a:off x="3047999" y="6193043"/>
            <a:ext cx="6096000" cy="369332"/>
          </a:xfrm>
          <a:prstGeom prst="rect">
            <a:avLst/>
          </a:prstGeom>
          <a:noFill/>
        </p:spPr>
        <p:txBody>
          <a:bodyPr wrap="square">
            <a:spAutoFit/>
          </a:bodyPr>
          <a:lstStyle/>
          <a:p>
            <a:r>
              <a:rPr lang="en-CA" dirty="0"/>
              <a:t>https://digital.gov/resources/an-introduction-github/</a:t>
            </a:r>
          </a:p>
        </p:txBody>
      </p:sp>
    </p:spTree>
    <p:extLst>
      <p:ext uri="{BB962C8B-B14F-4D97-AF65-F5344CB8AC3E}">
        <p14:creationId xmlns:p14="http://schemas.microsoft.com/office/powerpoint/2010/main" val="160650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2D7041-9FD7-426B-B39D-C6C89B93DF32}"/>
              </a:ext>
            </a:extLst>
          </p:cNvPr>
          <p:cNvPicPr>
            <a:picLocks noGrp="1" noChangeAspect="1"/>
          </p:cNvPicPr>
          <p:nvPr>
            <p:ph idx="1"/>
          </p:nvPr>
        </p:nvPicPr>
        <p:blipFill>
          <a:blip r:embed="rId2"/>
          <a:stretch>
            <a:fillRect/>
          </a:stretch>
        </p:blipFill>
        <p:spPr>
          <a:xfrm>
            <a:off x="805753" y="855874"/>
            <a:ext cx="10580494" cy="5146252"/>
          </a:xfrm>
        </p:spPr>
      </p:pic>
    </p:spTree>
    <p:extLst>
      <p:ext uri="{BB962C8B-B14F-4D97-AF65-F5344CB8AC3E}">
        <p14:creationId xmlns:p14="http://schemas.microsoft.com/office/powerpoint/2010/main" val="219724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2B40E8-9118-471E-A054-0D18E0AABBF7}"/>
              </a:ext>
            </a:extLst>
          </p:cNvPr>
          <p:cNvPicPr>
            <a:picLocks noGrp="1" noChangeAspect="1"/>
          </p:cNvPicPr>
          <p:nvPr>
            <p:ph idx="1"/>
          </p:nvPr>
        </p:nvPicPr>
        <p:blipFill>
          <a:blip r:embed="rId2"/>
          <a:stretch>
            <a:fillRect/>
          </a:stretch>
        </p:blipFill>
        <p:spPr>
          <a:xfrm>
            <a:off x="933591" y="766618"/>
            <a:ext cx="10563611" cy="5206351"/>
          </a:xfrm>
        </p:spPr>
      </p:pic>
    </p:spTree>
    <p:extLst>
      <p:ext uri="{BB962C8B-B14F-4D97-AF65-F5344CB8AC3E}">
        <p14:creationId xmlns:p14="http://schemas.microsoft.com/office/powerpoint/2010/main" val="1139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0F1BDD-CFB4-4F48-B08F-E43CC1E34623}"/>
              </a:ext>
            </a:extLst>
          </p:cNvPr>
          <p:cNvPicPr>
            <a:picLocks noChangeAspect="1"/>
          </p:cNvPicPr>
          <p:nvPr/>
        </p:nvPicPr>
        <p:blipFill>
          <a:blip r:embed="rId2"/>
          <a:stretch>
            <a:fillRect/>
          </a:stretch>
        </p:blipFill>
        <p:spPr>
          <a:xfrm>
            <a:off x="585787" y="928687"/>
            <a:ext cx="11020425" cy="5000625"/>
          </a:xfrm>
          <a:prstGeom prst="rect">
            <a:avLst/>
          </a:prstGeom>
        </p:spPr>
      </p:pic>
    </p:spTree>
    <p:extLst>
      <p:ext uri="{BB962C8B-B14F-4D97-AF65-F5344CB8AC3E}">
        <p14:creationId xmlns:p14="http://schemas.microsoft.com/office/powerpoint/2010/main" val="17166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58D3A0-D88C-4469-96E9-98BA487E1A5E}"/>
              </a:ext>
            </a:extLst>
          </p:cNvPr>
          <p:cNvPicPr>
            <a:picLocks noGrp="1" noChangeAspect="1"/>
          </p:cNvPicPr>
          <p:nvPr>
            <p:ph idx="1"/>
          </p:nvPr>
        </p:nvPicPr>
        <p:blipFill>
          <a:blip r:embed="rId2"/>
          <a:stretch>
            <a:fillRect/>
          </a:stretch>
        </p:blipFill>
        <p:spPr>
          <a:xfrm>
            <a:off x="938849" y="865828"/>
            <a:ext cx="10314301" cy="5126343"/>
          </a:xfrm>
        </p:spPr>
      </p:pic>
    </p:spTree>
    <p:extLst>
      <p:ext uri="{BB962C8B-B14F-4D97-AF65-F5344CB8AC3E}">
        <p14:creationId xmlns:p14="http://schemas.microsoft.com/office/powerpoint/2010/main" val="163778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332264-FA92-4790-B6E5-B88269C0D441}"/>
              </a:ext>
            </a:extLst>
          </p:cNvPr>
          <p:cNvPicPr>
            <a:picLocks noGrp="1" noChangeAspect="1"/>
          </p:cNvPicPr>
          <p:nvPr>
            <p:ph idx="1"/>
          </p:nvPr>
        </p:nvPicPr>
        <p:blipFill>
          <a:blip r:embed="rId2"/>
          <a:stretch>
            <a:fillRect/>
          </a:stretch>
        </p:blipFill>
        <p:spPr>
          <a:xfrm>
            <a:off x="823668" y="715531"/>
            <a:ext cx="10544663" cy="5234492"/>
          </a:xfrm>
        </p:spPr>
      </p:pic>
    </p:spTree>
    <p:extLst>
      <p:ext uri="{BB962C8B-B14F-4D97-AF65-F5344CB8AC3E}">
        <p14:creationId xmlns:p14="http://schemas.microsoft.com/office/powerpoint/2010/main" val="261822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4CAF2-6878-4BC6-9BBA-B0517EA3F78A}"/>
              </a:ext>
            </a:extLst>
          </p:cNvPr>
          <p:cNvPicPr>
            <a:picLocks noChangeAspect="1"/>
          </p:cNvPicPr>
          <p:nvPr/>
        </p:nvPicPr>
        <p:blipFill>
          <a:blip r:embed="rId2"/>
          <a:stretch>
            <a:fillRect/>
          </a:stretch>
        </p:blipFill>
        <p:spPr>
          <a:xfrm>
            <a:off x="1029431" y="840508"/>
            <a:ext cx="10133138" cy="5006109"/>
          </a:xfrm>
          <a:prstGeom prst="rect">
            <a:avLst/>
          </a:prstGeom>
        </p:spPr>
      </p:pic>
    </p:spTree>
    <p:extLst>
      <p:ext uri="{BB962C8B-B14F-4D97-AF65-F5344CB8AC3E}">
        <p14:creationId xmlns:p14="http://schemas.microsoft.com/office/powerpoint/2010/main" val="15809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9476BE-C559-42CD-A8F4-15A03E8138BE}"/>
              </a:ext>
            </a:extLst>
          </p:cNvPr>
          <p:cNvPicPr>
            <a:picLocks noChangeAspect="1"/>
          </p:cNvPicPr>
          <p:nvPr/>
        </p:nvPicPr>
        <p:blipFill>
          <a:blip r:embed="rId2"/>
          <a:stretch>
            <a:fillRect/>
          </a:stretch>
        </p:blipFill>
        <p:spPr>
          <a:xfrm>
            <a:off x="828268" y="823523"/>
            <a:ext cx="10535463" cy="5210954"/>
          </a:xfrm>
          <a:prstGeom prst="rect">
            <a:avLst/>
          </a:prstGeom>
        </p:spPr>
      </p:pic>
    </p:spTree>
    <p:extLst>
      <p:ext uri="{BB962C8B-B14F-4D97-AF65-F5344CB8AC3E}">
        <p14:creationId xmlns:p14="http://schemas.microsoft.com/office/powerpoint/2010/main" val="284298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641</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Public Sans Web</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in VSCode videos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Wheeler</dc:creator>
  <cp:lastModifiedBy>hp</cp:lastModifiedBy>
  <cp:revision>38</cp:revision>
  <dcterms:created xsi:type="dcterms:W3CDTF">2021-12-09T17:58:21Z</dcterms:created>
  <dcterms:modified xsi:type="dcterms:W3CDTF">2024-05-21T21:51:28Z</dcterms:modified>
</cp:coreProperties>
</file>