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handoutMasterIdLst>
    <p:handoutMasterId r:id="rId9"/>
  </p:handoutMasterIdLst>
  <p:sldIdLst>
    <p:sldId id="334" r:id="rId2"/>
    <p:sldId id="329" r:id="rId3"/>
    <p:sldId id="325" r:id="rId4"/>
    <p:sldId id="326" r:id="rId5"/>
    <p:sldId id="295" r:id="rId6"/>
    <p:sldId id="333" r:id="rId7"/>
  </p:sldIdLst>
  <p:sldSz cx="9144000" cy="5143500" type="screen16x9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9" autoAdjust="0"/>
    <p:restoredTop sz="85180" autoAdjust="0"/>
  </p:normalViewPr>
  <p:slideViewPr>
    <p:cSldViewPr>
      <p:cViewPr varScale="1">
        <p:scale>
          <a:sx n="126" d="100"/>
          <a:sy n="126" d="100"/>
        </p:scale>
        <p:origin x="8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276" y="-96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smtClean="0"/>
              <a:t>Barb Oakley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E1E0AF7B-6022-4EF3-98D0-B85915C22AC7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CCEB6748-2FDD-49CE-9A2D-05AFE873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2636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smtClean="0"/>
              <a:t>Barb Oakley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11520024-DAD8-4300-A4CB-13896BA45DA5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18CFF30C-5795-49CC-A739-0656543C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0946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Barb Oakley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79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Barb Oakley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7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Barb Oakley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8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704850"/>
            <a:ext cx="6257925" cy="3519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Barb Oakley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0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7DC681-46C5-4E08-A432-96D355F566D5}" type="datetime1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Mind for Numbers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43A8C4-4194-474A-A5B9-EA3865E6F921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83346" y="2857500"/>
            <a:ext cx="6777317" cy="923330"/>
            <a:chOff x="1174377" y="1763375"/>
            <a:chExt cx="6777317" cy="1231103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763375"/>
              <a:ext cx="877163" cy="12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4377" y="2227729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2225041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040805"/>
            <a:ext cx="6777318" cy="1298987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25897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75EC-D04A-41C3-A849-35ACE3B300B3}" type="datetime1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Mind for Numbers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3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12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1" y="419550"/>
            <a:ext cx="1678193" cy="41750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93" y="637392"/>
            <a:ext cx="5507917" cy="37678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4970-A794-45D2-BCCC-E4575C8451E2}" type="datetime1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Mind for Numbers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4594071" y="2045201"/>
            <a:ext cx="4110116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000882" y="1381459"/>
              <a:ext cx="11695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365760">
              <a:buFont typeface="Wingdings" pitchFamily="2" charset="2"/>
              <a:buChar char="§"/>
              <a:defRPr/>
            </a:lvl1pPr>
            <a:lvl2pPr marL="777240" indent="-365760">
              <a:buFont typeface="Wingdings" pitchFamily="2" charset="2"/>
              <a:buChar char="§"/>
              <a:defRPr/>
            </a:lvl2pPr>
            <a:lvl3pPr marL="1143000" indent="-365760">
              <a:buFont typeface="Wingdings" pitchFamily="2" charset="2"/>
              <a:buChar char="§"/>
              <a:defRPr/>
            </a:lvl3pPr>
            <a:lvl4pPr marL="1508760" indent="-320040">
              <a:buFont typeface="Wingdings" pitchFamily="2" charset="2"/>
              <a:buChar char="§"/>
              <a:defRPr/>
            </a:lvl4pPr>
            <a:lvl5pPr marL="1828800" indent="-32004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7E3-C114-4866-9704-22FADD40F313}" type="datetime1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0"/>
            <a:ext cx="2196548" cy="273844"/>
          </a:xfrm>
        </p:spPr>
        <p:txBody>
          <a:bodyPr/>
          <a:lstStyle>
            <a:lvl1pPr>
              <a:defRPr i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5" y="903644"/>
            <a:ext cx="7754713" cy="1433037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53" y="2825488"/>
            <a:ext cx="7734747" cy="112514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6BDA-CF29-4301-A196-08851E042EF1}" type="datetime1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Mind for Numbers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46B5-DBFA-4E4D-B78A-7FA5B8E37061}" type="datetime1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Mind for Numbers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3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12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680210"/>
            <a:ext cx="3803904" cy="29077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680210"/>
            <a:ext cx="3803904" cy="29077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1680210"/>
            <a:ext cx="3442446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210696"/>
            <a:ext cx="3803904" cy="2379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1680210"/>
            <a:ext cx="3447288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08276"/>
            <a:ext cx="3799728" cy="2379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475A-01E1-4003-922A-A4B681DE0DA0}" type="datetime1">
              <a:rPr lang="en-US" smtClean="0"/>
              <a:t>7/16/2014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Mind for Numbers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3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12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8187-6832-464C-B362-54E63057F73C}" type="datetime1">
              <a:rPr lang="en-US" smtClean="0"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Mind for Numbers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3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12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63AF-7846-4EFC-A466-7D5B880827B2}" type="datetime1">
              <a:rPr lang="en-US" smtClean="0"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467600" y="7454"/>
            <a:ext cx="1692964" cy="273844"/>
          </a:xfrm>
        </p:spPr>
        <p:txBody>
          <a:bodyPr/>
          <a:lstStyle/>
          <a:p>
            <a:r>
              <a:rPr lang="en-US" smtClean="0"/>
              <a:t>A Mind for Numbers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82" y="1258649"/>
            <a:ext cx="3422483" cy="141519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6" y="419550"/>
            <a:ext cx="4116667" cy="4175074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84" y="2702861"/>
            <a:ext cx="3411725" cy="188796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8BD6-7C64-4F95-9C09-1B87779DDF40}" type="datetime1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Mind for Numbers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6" y="3501616"/>
            <a:ext cx="7767021" cy="483547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500224"/>
            <a:ext cx="4772156" cy="2698512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3993231"/>
            <a:ext cx="7756264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0A0A-546A-463C-8489-32EC5228A641}" type="datetime1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Mind for Numbers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5" y="427618"/>
            <a:ext cx="7756263" cy="79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52" y="1686263"/>
            <a:ext cx="7745505" cy="290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46210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657D3B2-1E47-455F-A550-F97E08DBFD89}" type="datetime1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2108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A Mind for Numbers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46210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343A8C4-4194-474A-A5B9-EA3865E6F9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52" y="2800350"/>
            <a:ext cx="7745505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Barbara Oakley, PhD</a:t>
            </a:r>
          </a:p>
          <a:p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68772" y="1657350"/>
            <a:ext cx="7756263" cy="790688"/>
          </a:xfrm>
        </p:spPr>
        <p:txBody>
          <a:bodyPr/>
          <a:lstStyle/>
          <a:p>
            <a:r>
              <a:rPr lang="en-US" sz="3200" b="1" dirty="0" smtClean="0"/>
              <a:t>Introduction to the </a:t>
            </a:r>
            <a:br>
              <a:rPr lang="en-US" sz="3200" b="1" dirty="0" smtClean="0"/>
            </a:br>
            <a:r>
              <a:rPr lang="en-US" sz="3200" b="1" dirty="0" smtClean="0"/>
              <a:t>focused and diffuse mode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1923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95350"/>
            <a:ext cx="1775903" cy="256519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047750"/>
            <a:ext cx="1981200" cy="195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343400" y="3398072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http://en.wikipedia.org/wiki/File:Parasagittal_MRI_of_human_head_in_patient_with_benign_familial_macrocephaly_prior_to_brain_injury_(ANIMATED).gif</a:t>
            </a:r>
          </a:p>
        </p:txBody>
      </p:sp>
    </p:spTree>
    <p:extLst>
      <p:ext uri="{BB962C8B-B14F-4D97-AF65-F5344CB8AC3E}">
        <p14:creationId xmlns:p14="http://schemas.microsoft.com/office/powerpoint/2010/main" val="7819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Barbara Oakley\AppData\Local\Microsoft\Windows\Temporary Internet Files\Content.Outlook\SQVK4DFE\brain-solo-3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6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904" y="1141402"/>
            <a:ext cx="2709041" cy="302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16" y="195233"/>
            <a:ext cx="1207113" cy="137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35242"/>
            <a:ext cx="3428572" cy="4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7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sut-2brai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242" y="94100"/>
            <a:ext cx="8153400" cy="4549107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H="1" flipV="1">
            <a:off x="2681964" y="1358138"/>
            <a:ext cx="254000" cy="275167"/>
          </a:xfrm>
          <a:prstGeom prst="line">
            <a:avLst/>
          </a:prstGeom>
          <a:ln>
            <a:solidFill>
              <a:srgbClr val="FAAD5A"/>
            </a:solidFill>
          </a:ln>
          <a:effectLst>
            <a:glow rad="101600">
              <a:srgbClr val="FF7F19">
                <a:alpha val="75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2669264" y="1633307"/>
            <a:ext cx="266700" cy="93133"/>
          </a:xfrm>
          <a:prstGeom prst="line">
            <a:avLst/>
          </a:prstGeom>
          <a:ln>
            <a:solidFill>
              <a:srgbClr val="FAAD5A"/>
            </a:solidFill>
          </a:ln>
          <a:effectLst>
            <a:glow rad="101600">
              <a:srgbClr val="FF7F19">
                <a:alpha val="75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0800000">
            <a:off x="2669269" y="1726441"/>
            <a:ext cx="275167" cy="249767"/>
          </a:xfrm>
          <a:prstGeom prst="line">
            <a:avLst/>
          </a:prstGeom>
          <a:ln>
            <a:solidFill>
              <a:srgbClr val="FAAD5A"/>
            </a:solidFill>
          </a:ln>
          <a:effectLst>
            <a:glow rad="101600">
              <a:srgbClr val="FF7F19">
                <a:alpha val="75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>
            <a:off x="2601531" y="1955041"/>
            <a:ext cx="342902" cy="21169"/>
          </a:xfrm>
          <a:prstGeom prst="line">
            <a:avLst/>
          </a:prstGeom>
          <a:ln>
            <a:solidFill>
              <a:srgbClr val="FAAD5A"/>
            </a:solidFill>
          </a:ln>
          <a:effectLst>
            <a:glow rad="101600">
              <a:srgbClr val="FF7F19">
                <a:alpha val="75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V="1">
            <a:off x="2439874" y="1793377"/>
            <a:ext cx="283633" cy="39690"/>
          </a:xfrm>
          <a:prstGeom prst="line">
            <a:avLst/>
          </a:prstGeom>
          <a:ln>
            <a:solidFill>
              <a:srgbClr val="FAAD5A"/>
            </a:solidFill>
          </a:ln>
          <a:effectLst>
            <a:glow rad="101600">
              <a:srgbClr val="FF7F19">
                <a:alpha val="75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2258635" y="1717975"/>
            <a:ext cx="258233" cy="258233"/>
          </a:xfrm>
          <a:prstGeom prst="line">
            <a:avLst/>
          </a:prstGeom>
          <a:ln>
            <a:solidFill>
              <a:srgbClr val="FAAD5A"/>
            </a:solidFill>
          </a:ln>
          <a:effectLst>
            <a:glow rad="101600">
              <a:srgbClr val="FF7F19">
                <a:alpha val="75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2106232" y="1823806"/>
            <a:ext cx="304802" cy="1588"/>
          </a:xfrm>
          <a:prstGeom prst="line">
            <a:avLst/>
          </a:prstGeom>
          <a:ln>
            <a:solidFill>
              <a:srgbClr val="FAAD5A"/>
            </a:solidFill>
          </a:ln>
          <a:effectLst>
            <a:glow rad="101600">
              <a:srgbClr val="FF7F19">
                <a:alpha val="75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271335" y="1290405"/>
            <a:ext cx="287071" cy="385234"/>
          </a:xfrm>
          <a:prstGeom prst="line">
            <a:avLst/>
          </a:prstGeom>
          <a:ln>
            <a:solidFill>
              <a:srgbClr val="FAAD5A"/>
            </a:solidFill>
            <a:tailEnd type="none" w="lg" len="lg"/>
          </a:ln>
          <a:effectLst>
            <a:glow rad="101600">
              <a:srgbClr val="FF7F19">
                <a:alpha val="75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268949" y="1442805"/>
            <a:ext cx="141288" cy="232834"/>
          </a:xfrm>
          <a:prstGeom prst="line">
            <a:avLst/>
          </a:prstGeom>
          <a:ln w="63500">
            <a:solidFill>
              <a:srgbClr val="FF0000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2105437" y="1823806"/>
            <a:ext cx="304802" cy="1588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257440" y="1671803"/>
            <a:ext cx="304802" cy="304006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rot="16200000" flipV="1">
            <a:off x="2439476" y="1793775"/>
            <a:ext cx="283634" cy="38897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2600736" y="1955041"/>
            <a:ext cx="342902" cy="21169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2668472" y="1726441"/>
            <a:ext cx="275167" cy="249767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668469" y="1633307"/>
            <a:ext cx="266700" cy="93133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681169" y="1358138"/>
            <a:ext cx="254000" cy="275167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2681169" y="1358139"/>
            <a:ext cx="702734" cy="270934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V="1">
            <a:off x="2456806" y="2556174"/>
            <a:ext cx="1871133" cy="16933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6490374" y="1442805"/>
            <a:ext cx="1007534" cy="194734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V="1">
            <a:off x="6570811" y="2564641"/>
            <a:ext cx="1871133" cy="16933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233074" y="2090505"/>
            <a:ext cx="1905000" cy="609600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 flipV="1">
            <a:off x="5880774" y="2738205"/>
            <a:ext cx="1143000" cy="609600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718974" y="3043005"/>
            <a:ext cx="609600" cy="1588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956974" y="2662005"/>
            <a:ext cx="1066800" cy="685800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956974" y="1976205"/>
            <a:ext cx="1066800" cy="685800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V="1">
            <a:off x="6795179" y="1747607"/>
            <a:ext cx="228601" cy="228601"/>
          </a:xfrm>
          <a:prstGeom prst="line">
            <a:avLst/>
          </a:prstGeom>
          <a:ln w="63500">
            <a:solidFill>
              <a:srgbClr val="FF0000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4996" y="285750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Focused Mode</a:t>
            </a:r>
            <a:endParaRPr lang="en-US" sz="2800" b="1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810377" y="2738205"/>
            <a:ext cx="446669" cy="317524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38100" dist="12700" dir="540000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180846" y="2714995"/>
            <a:ext cx="455683" cy="2321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38100" dist="12700" dir="540000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99842" y="3043005"/>
            <a:ext cx="457200" cy="3048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38100" dist="12700" dir="540000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257042" y="2738205"/>
            <a:ext cx="381000" cy="3048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38100" dist="12700" dir="540000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2103850" y="3195405"/>
            <a:ext cx="305594" cy="794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38100" dist="12700" dir="540000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brain-2pinball.png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041" y="37677"/>
            <a:ext cx="8247888" cy="459943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452274" y="126630"/>
            <a:ext cx="2489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Diffuse Mode</a:t>
            </a:r>
            <a:endParaRPr lang="en-US" sz="2800" b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13" y="415639"/>
            <a:ext cx="1129983" cy="112998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3815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00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500"/>
                            </p:stCondLst>
                            <p:childTnLst>
                              <p:par>
                                <p:cTn id="1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5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500"/>
                            </p:stCondLst>
                            <p:childTnLst>
                              <p:par>
                                <p:cTn id="1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le:Salvador Dali NYW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5329" y="666750"/>
            <a:ext cx="2119249" cy="281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25314" y="349781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Salvador </a:t>
            </a:r>
            <a:r>
              <a:rPr lang="en-US" dirty="0" err="1" smtClean="0"/>
              <a:t>Dalí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7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609600" y="285750"/>
            <a:ext cx="7745505" cy="434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solidFill>
                  <a:schemeClr val="tx2"/>
                </a:solidFill>
                <a:latin typeface="Gadugi" panose="020B0502040204020203" pitchFamily="34" charset="0"/>
                <a:ea typeface="+mj-ea"/>
                <a:cs typeface="+mj-cs"/>
              </a:rPr>
              <a:t>Image Credits</a:t>
            </a:r>
          </a:p>
          <a:p>
            <a:r>
              <a:rPr lang="de-DE" sz="3400" dirty="0">
                <a:latin typeface="Gadugi" panose="020B0502040204020203" pitchFamily="34" charset="0"/>
              </a:rPr>
              <a:t>Brain from the top, image © Kevin Mendez, 2014.</a:t>
            </a:r>
          </a:p>
          <a:p>
            <a:r>
              <a:rPr lang="de-DE" sz="3400" dirty="0">
                <a:latin typeface="Gadugi" panose="020B0502040204020203" pitchFamily="34" charset="0"/>
              </a:rPr>
              <a:t>Pinball machine, image © Kevin Mendez, 2014.</a:t>
            </a:r>
            <a:endParaRPr lang="en-US" sz="3400" dirty="0">
              <a:latin typeface="Gadugi" panose="020B0502040204020203" pitchFamily="34" charset="0"/>
            </a:endParaRPr>
          </a:p>
          <a:p>
            <a:r>
              <a:rPr lang="en-US" sz="3400" dirty="0">
                <a:latin typeface="Gadugi" panose="020B0502040204020203" pitchFamily="34" charset="0"/>
              </a:rPr>
              <a:t>Focused and diffuse thinking, image © Kevin Mendez, 2014.</a:t>
            </a:r>
          </a:p>
          <a:p>
            <a:r>
              <a:rPr lang="en-US" sz="3400" dirty="0">
                <a:latin typeface="Gadugi" panose="020B0502040204020203" pitchFamily="34" charset="0"/>
              </a:rPr>
              <a:t>Zombie ©Kevin Mendez, 2014.</a:t>
            </a:r>
          </a:p>
          <a:p>
            <a:r>
              <a:rPr lang="en-US" sz="3400" dirty="0">
                <a:latin typeface="Gadugi" panose="020B0502040204020203" pitchFamily="34" charset="0"/>
              </a:rPr>
              <a:t>Salvador </a:t>
            </a:r>
            <a:r>
              <a:rPr lang="en-US" sz="3400" dirty="0" err="1">
                <a:latin typeface="Gadugi" panose="020B0502040204020203" pitchFamily="34" charset="0"/>
              </a:rPr>
              <a:t>Dalí</a:t>
            </a:r>
            <a:r>
              <a:rPr lang="en-US" sz="3400" dirty="0">
                <a:latin typeface="Gadugi" panose="020B0502040204020203" pitchFamily="34" charset="0"/>
              </a:rPr>
              <a:t> with ocelot and cane, 1965; http://en.wikipedia.org/wiki/ File:Salvador_Dali_NYWTS.jpg From the Library of Congress. New York World- Telegram &amp; Sun collection. http://hdl.loc.gov/loc.pnp/cph.3c14985; Author: Roger Higgins, World Telegram staff photographer; no copyright restriction known. Staff photographer reproduction rights transferred to Library of Congress through Instrument of Gift.</a:t>
            </a:r>
          </a:p>
          <a:p>
            <a:endParaRPr lang="en-US" sz="4400" dirty="0">
              <a:latin typeface="Gadugi" panose="020B0502040204020203" pitchFamily="34" charset="0"/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US" sz="4200" dirty="0" smtClean="0">
                <a:solidFill>
                  <a:schemeClr val="tx2"/>
                </a:solidFill>
                <a:latin typeface="Gadugi" panose="020B0502040204020203" pitchFamily="34" charset="0"/>
                <a:ea typeface="+mj-ea"/>
                <a:cs typeface="+mj-cs"/>
              </a:rPr>
              <a:t>Relevant Readings</a:t>
            </a:r>
          </a:p>
          <a:p>
            <a:endParaRPr lang="en-US" dirty="0" smtClean="0"/>
          </a:p>
          <a:p>
            <a:r>
              <a:rPr lang="en-US" sz="3500" dirty="0" smtClean="0">
                <a:latin typeface="Gadugi" panose="020B0502040204020203" pitchFamily="34" charset="0"/>
              </a:rPr>
              <a:t>Andrews-Hanna, J. R. "The Brain's Default Network and Its Adaptive Role in Internal Mentation." </a:t>
            </a:r>
            <a:r>
              <a:rPr lang="en-US" sz="3500" i="1" dirty="0" smtClean="0">
                <a:latin typeface="Gadugi" panose="020B0502040204020203" pitchFamily="34" charset="0"/>
              </a:rPr>
              <a:t>Neuroscientist </a:t>
            </a:r>
            <a:r>
              <a:rPr lang="en-US" sz="3500" dirty="0" smtClean="0">
                <a:latin typeface="Gadugi" panose="020B0502040204020203" pitchFamily="34" charset="0"/>
              </a:rPr>
              <a:t>18, no. 3 (Jun 2012): 251-70.</a:t>
            </a:r>
          </a:p>
          <a:p>
            <a:r>
              <a:rPr lang="en-US" sz="3500" dirty="0" err="1" smtClean="0">
                <a:latin typeface="Gadugi" panose="020B0502040204020203" pitchFamily="34" charset="0"/>
              </a:rPr>
              <a:t>Immordino</a:t>
            </a:r>
            <a:r>
              <a:rPr lang="en-US" sz="3500" dirty="0" smtClean="0">
                <a:latin typeface="Gadugi" panose="020B0502040204020203" pitchFamily="34" charset="0"/>
              </a:rPr>
              <a:t>-Yang, M. H., J. A. Christodoulou, and V. Singh. "Rest Is Not Idleness: Implications of the Brain's Default Mode for Human Development and Education." </a:t>
            </a:r>
            <a:r>
              <a:rPr lang="en-US" sz="3500" i="1" dirty="0" smtClean="0">
                <a:latin typeface="Gadugi" panose="020B0502040204020203" pitchFamily="34" charset="0"/>
              </a:rPr>
              <a:t>Perspectives on Psychological Science </a:t>
            </a:r>
            <a:r>
              <a:rPr lang="en-US" sz="3500" dirty="0" smtClean="0">
                <a:latin typeface="Gadugi" panose="020B0502040204020203" pitchFamily="34" charset="0"/>
              </a:rPr>
              <a:t>7, no. 4 (2012): 352-64.</a:t>
            </a:r>
          </a:p>
          <a:p>
            <a:r>
              <a:rPr lang="en-US" sz="3500" dirty="0" smtClean="0">
                <a:latin typeface="Gadugi" panose="020B0502040204020203" pitchFamily="34" charset="0"/>
              </a:rPr>
              <a:t>Moussa MN, Steen MR, </a:t>
            </a:r>
            <a:r>
              <a:rPr lang="en-US" sz="3500" dirty="0" err="1" smtClean="0">
                <a:latin typeface="Gadugi" panose="020B0502040204020203" pitchFamily="34" charset="0"/>
              </a:rPr>
              <a:t>Laurienti</a:t>
            </a:r>
            <a:r>
              <a:rPr lang="en-US" sz="3500" dirty="0" smtClean="0">
                <a:latin typeface="Gadugi" panose="020B0502040204020203" pitchFamily="34" charset="0"/>
              </a:rPr>
              <a:t> PJ, </a:t>
            </a:r>
            <a:r>
              <a:rPr lang="en-US" sz="3500" dirty="0" err="1" smtClean="0">
                <a:latin typeface="Gadugi" panose="020B0502040204020203" pitchFamily="34" charset="0"/>
              </a:rPr>
              <a:t>Hayasaka</a:t>
            </a:r>
            <a:r>
              <a:rPr lang="en-US" sz="3500" dirty="0" smtClean="0">
                <a:latin typeface="Gadugi" panose="020B0502040204020203" pitchFamily="34" charset="0"/>
              </a:rPr>
              <a:t> S (2012) Consistency of Network Modules in Resting-State fMRI </a:t>
            </a:r>
            <a:r>
              <a:rPr lang="en-US" sz="3500" dirty="0" err="1" smtClean="0">
                <a:latin typeface="Gadugi" panose="020B0502040204020203" pitchFamily="34" charset="0"/>
              </a:rPr>
              <a:t>Connectome</a:t>
            </a:r>
            <a:r>
              <a:rPr lang="en-US" sz="3500" dirty="0" smtClean="0">
                <a:latin typeface="Gadugi" panose="020B0502040204020203" pitchFamily="34" charset="0"/>
              </a:rPr>
              <a:t> Data. </a:t>
            </a:r>
            <a:r>
              <a:rPr lang="en-US" sz="3500" dirty="0" err="1" smtClean="0">
                <a:latin typeface="Gadugi" panose="020B0502040204020203" pitchFamily="34" charset="0"/>
              </a:rPr>
              <a:t>PLoS</a:t>
            </a:r>
            <a:r>
              <a:rPr lang="en-US" sz="3500" dirty="0" smtClean="0">
                <a:latin typeface="Gadugi" panose="020B0502040204020203" pitchFamily="34" charset="0"/>
              </a:rPr>
              <a:t> ONE 7(8): e44428. doi:10.1371/journal.pone.0044428.</a:t>
            </a:r>
          </a:p>
          <a:p>
            <a:r>
              <a:rPr lang="en-US" sz="3500" dirty="0" err="1" smtClean="0">
                <a:latin typeface="Gadugi" panose="020B0502040204020203" pitchFamily="34" charset="0"/>
              </a:rPr>
              <a:t>Raichle</a:t>
            </a:r>
            <a:r>
              <a:rPr lang="en-US" sz="3500" dirty="0" smtClean="0">
                <a:latin typeface="Gadugi" panose="020B0502040204020203" pitchFamily="34" charset="0"/>
              </a:rPr>
              <a:t>, Marcus E, and Abraham Z Snyder. "A Default Mode of Brain Function: A Brief History of an Evolving Idea." </a:t>
            </a:r>
            <a:r>
              <a:rPr lang="en-US" sz="3500" i="1" dirty="0" err="1" smtClean="0">
                <a:latin typeface="Gadugi" panose="020B0502040204020203" pitchFamily="34" charset="0"/>
              </a:rPr>
              <a:t>NeuroImage</a:t>
            </a:r>
            <a:r>
              <a:rPr lang="en-US" sz="3500" i="1" dirty="0" smtClean="0">
                <a:latin typeface="Gadugi" panose="020B0502040204020203" pitchFamily="34" charset="0"/>
              </a:rPr>
              <a:t> </a:t>
            </a:r>
            <a:r>
              <a:rPr lang="en-US" sz="3500" dirty="0" smtClean="0">
                <a:latin typeface="Gadugi" panose="020B0502040204020203" pitchFamily="34" charset="0"/>
              </a:rPr>
              <a:t>37, no. 4 (2007): 1083-90.</a:t>
            </a:r>
          </a:p>
          <a:p>
            <a:pPr marL="0" indent="0">
              <a:buFont typeface="Wingdings" pitchFamily="2" charset="2"/>
              <a:buNone/>
            </a:pPr>
            <a:endParaRPr lang="en-US" dirty="0" smtClean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1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52486</TotalTime>
  <Words>283</Words>
  <Application>Microsoft Office PowerPoint</Application>
  <PresentationFormat>On-screen Show (16:9)</PresentationFormat>
  <Paragraphs>23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Book Antiqua</vt:lpstr>
      <vt:lpstr>Calibri</vt:lpstr>
      <vt:lpstr>Gadugi</vt:lpstr>
      <vt:lpstr>Wingdings</vt:lpstr>
      <vt:lpstr>Hardcover</vt:lpstr>
      <vt:lpstr>Introduction to the  focused and diffuse mode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Developmental  “Good Luck”</dc:title>
  <dc:creator>Barbara Oakley</dc:creator>
  <cp:lastModifiedBy>barbaraOak</cp:lastModifiedBy>
  <cp:revision>350</cp:revision>
  <cp:lastPrinted>2013-12-16T18:17:27Z</cp:lastPrinted>
  <dcterms:created xsi:type="dcterms:W3CDTF">2012-08-31T21:40:44Z</dcterms:created>
  <dcterms:modified xsi:type="dcterms:W3CDTF">2014-07-16T13:39:19Z</dcterms:modified>
</cp:coreProperties>
</file>