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54" d="100"/>
          <a:sy n="54" d="100"/>
        </p:scale>
        <p:origin x="9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FF429F-910F-4409-906C-8F3A9C046C31}" type="datetimeFigureOut">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162000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429F-910F-4409-906C-8F3A9C046C31}" type="datetimeFigureOut">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18946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429F-910F-4409-906C-8F3A9C046C31}" type="datetimeFigureOut">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279939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F429F-910F-4409-906C-8F3A9C046C31}" type="datetimeFigureOut">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4862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F429F-910F-4409-906C-8F3A9C046C31}" type="datetimeFigureOut">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285959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FF429F-910F-4409-906C-8F3A9C046C31}" type="datetimeFigureOut">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19587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FF429F-910F-4409-906C-8F3A9C046C31}" type="datetimeFigureOut">
              <a:rPr lang="en-US" smtClean="0"/>
              <a:t>7/31/2014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91566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FF429F-910F-4409-906C-8F3A9C046C31}" type="datetimeFigureOut">
              <a:rPr lang="en-US" smtClean="0"/>
              <a:t>7/31/2014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226152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F429F-910F-4409-906C-8F3A9C046C31}" type="datetimeFigureOut">
              <a:rPr lang="en-US" smtClean="0"/>
              <a:t>7/31/2014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9010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F429F-910F-4409-906C-8F3A9C046C31}" type="datetimeFigureOut">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4951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F429F-910F-4409-906C-8F3A9C046C31}" type="datetimeFigureOut">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55327-5232-4716-92C6-60D0811FD2FE}" type="slidenum">
              <a:rPr lang="en-US" smtClean="0"/>
              <a:t>‹#›</a:t>
            </a:fld>
            <a:endParaRPr lang="en-US"/>
          </a:p>
        </p:txBody>
      </p:sp>
    </p:spTree>
    <p:extLst>
      <p:ext uri="{BB962C8B-B14F-4D97-AF65-F5344CB8AC3E}">
        <p14:creationId xmlns:p14="http://schemas.microsoft.com/office/powerpoint/2010/main" val="37975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F429F-910F-4409-906C-8F3A9C046C31}" type="datetimeFigureOut">
              <a:rPr lang="en-US" smtClean="0"/>
              <a:t>7/31/2014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55327-5232-4716-92C6-60D0811FD2FE}" type="slidenum">
              <a:rPr lang="en-US" smtClean="0"/>
              <a:t>‹#›</a:t>
            </a:fld>
            <a:endParaRPr lang="en-US"/>
          </a:p>
        </p:txBody>
      </p:sp>
    </p:spTree>
    <p:extLst>
      <p:ext uri="{BB962C8B-B14F-4D97-AF65-F5344CB8AC3E}">
        <p14:creationId xmlns:p14="http://schemas.microsoft.com/office/powerpoint/2010/main" val="45797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7836"/>
            <a:ext cx="9144000" cy="1519798"/>
          </a:xfrm>
        </p:spPr>
        <p:txBody>
          <a:bodyPr/>
          <a:lstStyle/>
          <a:p>
            <a:r>
              <a:rPr lang="en-US" b="1" dirty="0" smtClean="0"/>
              <a:t>Week 1.   What is learning? </a:t>
            </a:r>
            <a:endParaRPr lang="en-US" b="1" dirty="0"/>
          </a:p>
        </p:txBody>
      </p:sp>
      <p:sp>
        <p:nvSpPr>
          <p:cNvPr id="3" name="Subtitle 2"/>
          <p:cNvSpPr>
            <a:spLocks noGrp="1"/>
          </p:cNvSpPr>
          <p:nvPr>
            <p:ph type="subTitle" idx="1"/>
          </p:nvPr>
        </p:nvSpPr>
        <p:spPr/>
        <p:txBody>
          <a:bodyPr>
            <a:normAutofit/>
          </a:bodyPr>
          <a:lstStyle/>
          <a:p>
            <a:r>
              <a:rPr lang="en-US" sz="4000" b="1" dirty="0" smtClean="0"/>
              <a:t>Dr. Terrence Sejnowski</a:t>
            </a:r>
            <a:endParaRPr lang="en-US" sz="4000" b="1" dirty="0"/>
          </a:p>
        </p:txBody>
      </p:sp>
    </p:spTree>
    <p:extLst>
      <p:ext uri="{BB962C8B-B14F-4D97-AF65-F5344CB8AC3E}">
        <p14:creationId xmlns:p14="http://schemas.microsoft.com/office/powerpoint/2010/main" val="310422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571" y="465417"/>
            <a:ext cx="6223000" cy="4241800"/>
          </a:xfrm>
          <a:prstGeom prst="rect">
            <a:avLst/>
          </a:prstGeom>
        </p:spPr>
      </p:pic>
      <p:sp>
        <p:nvSpPr>
          <p:cNvPr id="9" name="Rectangle 8"/>
          <p:cNvSpPr/>
          <p:nvPr/>
        </p:nvSpPr>
        <p:spPr>
          <a:xfrm>
            <a:off x="914400" y="4707217"/>
            <a:ext cx="10327341" cy="2031325"/>
          </a:xfrm>
          <a:prstGeom prst="rect">
            <a:avLst/>
          </a:prstGeom>
        </p:spPr>
        <p:txBody>
          <a:bodyPr wrap="square">
            <a:spAutoFit/>
          </a:bodyPr>
          <a:lstStyle/>
          <a:p>
            <a:pPr algn="ctr"/>
            <a:endParaRPr lang="en-US" sz="1400" b="1" dirty="0" smtClean="0">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latin typeface="Calibri" panose="020F0502020204030204" pitchFamily="34" charset="0"/>
                <a:ea typeface="Calibri" panose="020F0502020204030204" pitchFamily="34" charset="0"/>
                <a:cs typeface="Times New Roman" panose="02020603050405020304" pitchFamily="18" charset="0"/>
              </a:rPr>
              <a:t>Fox, M. D., Snyder, A. Z., Vincent, J. L.,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Corbetta</a:t>
            </a:r>
            <a:r>
              <a:rPr lang="en-US" sz="1400" dirty="0" smtClean="0">
                <a:latin typeface="Calibri" panose="020F0502020204030204" pitchFamily="34" charset="0"/>
                <a:ea typeface="Calibri" panose="020F0502020204030204" pitchFamily="34" charset="0"/>
                <a:cs typeface="Times New Roman" panose="02020603050405020304" pitchFamily="18" charset="0"/>
              </a:rPr>
              <a:t>, M., Van Essen, D. C., and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Raichle</a:t>
            </a:r>
            <a:r>
              <a:rPr lang="en-US" sz="1400" dirty="0" smtClean="0">
                <a:latin typeface="Calibri" panose="020F0502020204030204" pitchFamily="34" charset="0"/>
                <a:ea typeface="Calibri" panose="020F0502020204030204" pitchFamily="34" charset="0"/>
                <a:cs typeface="Times New Roman" panose="02020603050405020304" pitchFamily="18" charset="0"/>
              </a:rPr>
              <a:t>, M. E. (2005). The human brain is intrinsically organized into dynamic,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anticorrelated</a:t>
            </a:r>
            <a:r>
              <a:rPr lang="en-US" sz="1400" dirty="0" smtClean="0">
                <a:latin typeface="Calibri" panose="020F0502020204030204" pitchFamily="34" charset="0"/>
                <a:ea typeface="Calibri" panose="020F0502020204030204" pitchFamily="34" charset="0"/>
                <a:cs typeface="Times New Roman" panose="02020603050405020304" pitchFamily="18" charset="0"/>
              </a:rPr>
              <a:t> functional networks. </a:t>
            </a:r>
            <a:r>
              <a:rPr lang="en-US" sz="1400" i="1" dirty="0" smtClean="0">
                <a:latin typeface="Calibri" panose="020F0502020204030204" pitchFamily="34" charset="0"/>
                <a:ea typeface="Calibri" panose="020F0502020204030204" pitchFamily="34" charset="0"/>
                <a:cs typeface="Times New Roman" panose="02020603050405020304" pitchFamily="18" charset="0"/>
              </a:rPr>
              <a:t>Proc. Natl. Acad. Sci. U.S.A.</a:t>
            </a:r>
          </a:p>
          <a:p>
            <a:r>
              <a:rPr lang="en-US" sz="1400" dirty="0" smtClean="0">
                <a:latin typeface="Calibri" panose="020F0502020204030204" pitchFamily="34" charset="0"/>
                <a:ea typeface="Calibri" panose="020F0502020204030204" pitchFamily="34" charset="0"/>
                <a:cs typeface="Times New Roman" panose="02020603050405020304" pitchFamily="18" charset="0"/>
              </a:rPr>
              <a:t>102, 9673-9678  </a:t>
            </a:r>
          </a:p>
          <a:p>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smtClean="0">
                <a:latin typeface="Calibri" panose="020F0502020204030204" pitchFamily="34" charset="0"/>
                <a:ea typeface="Calibri" panose="020F0502020204030204" pitchFamily="34" charset="0"/>
                <a:cs typeface="Times New Roman" panose="02020603050405020304" pitchFamily="18" charset="0"/>
              </a:rPr>
              <a:t>Fig. 1. Intrinsic correlations between a seed region in the PCC and all other voxels in the brain for a single subject during resting fixation. The spatial distribution of correlation coefficients shows both correlations (positive values) and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anticorrelations</a:t>
            </a:r>
            <a:r>
              <a:rPr lang="en-US" sz="1400" dirty="0" smtClean="0">
                <a:latin typeface="Calibri" panose="020F0502020204030204" pitchFamily="34" charset="0"/>
                <a:ea typeface="Calibri" panose="020F0502020204030204" pitchFamily="34" charset="0"/>
                <a:cs typeface="Times New Roman" panose="02020603050405020304" pitchFamily="18" charset="0"/>
              </a:rPr>
              <a:t> (negative values),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thresholded</a:t>
            </a:r>
            <a:r>
              <a:rPr lang="en-US" sz="1400" dirty="0" smtClean="0">
                <a:latin typeface="Calibri" panose="020F0502020204030204" pitchFamily="34" charset="0"/>
                <a:ea typeface="Calibri" panose="020F0502020204030204" pitchFamily="34" charset="0"/>
                <a:cs typeface="Times New Roman" panose="02020603050405020304" pitchFamily="18" charset="0"/>
              </a:rPr>
              <a:t> at R _ 0.3. The time course for a single run is shown for the seed region (PCC, yellow), a region positively correlated with this seed region in the MPF (orange), and a region negatively correlated with the seed region in the IPS (blue).</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710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260" y="795140"/>
            <a:ext cx="6477904" cy="2829320"/>
          </a:xfrm>
          <a:prstGeom prst="rect">
            <a:avLst/>
          </a:prstGeom>
        </p:spPr>
      </p:pic>
      <p:sp>
        <p:nvSpPr>
          <p:cNvPr id="7" name="Rectangle 6"/>
          <p:cNvSpPr/>
          <p:nvPr/>
        </p:nvSpPr>
        <p:spPr>
          <a:xfrm>
            <a:off x="1057835" y="4080773"/>
            <a:ext cx="9233647" cy="1384995"/>
          </a:xfrm>
          <a:prstGeom prst="rect">
            <a:avLst/>
          </a:prstGeom>
        </p:spPr>
        <p:txBody>
          <a:bodyPr wrap="square">
            <a:spAutoFit/>
          </a:bodyPr>
          <a:lstStyle/>
          <a:p>
            <a:r>
              <a:rPr lang="en-US" sz="1400" dirty="0" err="1" smtClean="0">
                <a:latin typeface="Calibri" panose="020F0502020204030204" pitchFamily="34" charset="0"/>
                <a:ea typeface="Calibri" panose="020F0502020204030204" pitchFamily="34" charset="0"/>
                <a:cs typeface="Times New Roman" panose="02020603050405020304" pitchFamily="18" charset="0"/>
              </a:rPr>
              <a:t>Guang</a:t>
            </a:r>
            <a:r>
              <a:rPr lang="en-US" sz="1400" dirty="0" smtClean="0">
                <a:latin typeface="Calibri" panose="020F0502020204030204" pitchFamily="34" charset="0"/>
                <a:ea typeface="Calibri" panose="020F0502020204030204" pitchFamily="34" charset="0"/>
                <a:cs typeface="Times New Roman" panose="02020603050405020304" pitchFamily="18" charset="0"/>
              </a:rPr>
              <a:t> Yang et al. Sleep promotes branch-specific formation of dendritic spines after learning, </a:t>
            </a:r>
            <a:r>
              <a:rPr lang="en-US" sz="1400" i="1" dirty="0" smtClean="0">
                <a:latin typeface="Calibri" panose="020F0502020204030204" pitchFamily="34" charset="0"/>
                <a:ea typeface="Calibri" panose="020F0502020204030204" pitchFamily="34" charset="0"/>
                <a:cs typeface="Times New Roman" panose="02020603050405020304" pitchFamily="18" charset="0"/>
              </a:rPr>
              <a:t>Science</a:t>
            </a:r>
            <a:r>
              <a:rPr lang="en-US" sz="1400" dirty="0" smtClean="0">
                <a:latin typeface="Calibri" panose="020F0502020204030204" pitchFamily="34" charset="0"/>
                <a:ea typeface="Calibri" panose="020F0502020204030204" pitchFamily="34" charset="0"/>
                <a:cs typeface="Times New Roman" panose="02020603050405020304" pitchFamily="18" charset="0"/>
              </a:rPr>
              <a:t> 344, 1173 (2014) </a:t>
            </a:r>
          </a:p>
          <a:p>
            <a:r>
              <a:rPr lang="en-US" sz="1400" dirty="0" smtClean="0">
                <a:latin typeface="Calibri" panose="020F0502020204030204" pitchFamily="34" charset="0"/>
                <a:ea typeface="Calibri" panose="020F0502020204030204" pitchFamily="34" charset="0"/>
                <a:cs typeface="Times New Roman" panose="02020603050405020304" pitchFamily="18" charset="0"/>
              </a:rPr>
              <a:t> </a:t>
            </a:r>
          </a:p>
          <a:p>
            <a:pPr lvl="1"/>
            <a:r>
              <a:rPr lang="en-US" sz="1400" dirty="0" smtClean="0">
                <a:latin typeface="Calibri" panose="020F0502020204030204" pitchFamily="34" charset="0"/>
                <a:ea typeface="Calibri" panose="020F0502020204030204" pitchFamily="34" charset="0"/>
                <a:cs typeface="Times New Roman" panose="02020603050405020304" pitchFamily="18" charset="0"/>
              </a:rPr>
              <a:t>Fig. 1. Motor learning induces branch-specific spine formation. Transcranial two photon imaging in the primary motor cortex of awake, head restrained mice before and after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rotarod</a:t>
            </a:r>
            <a:r>
              <a:rPr lang="en-US" sz="1400" dirty="0" smtClean="0">
                <a:latin typeface="Calibri" panose="020F0502020204030204" pitchFamily="34" charset="0"/>
                <a:ea typeface="Calibri" panose="020F0502020204030204" pitchFamily="34" charset="0"/>
                <a:cs typeface="Times New Roman" panose="02020603050405020304" pitchFamily="18" charset="0"/>
              </a:rPr>
              <a:t> motor training. An example of an apical tuft branch with high spine formation 24 hours after training. Filled arrowheads indicate newly formed dendritic spines and open ones indicate eliminated spines over a 24-hour interval.  Asterisks indicate dendritic </a:t>
            </a:r>
            <a:r>
              <a:rPr lang="en-US" sz="1400" dirty="0" err="1" smtClean="0">
                <a:latin typeface="Calibri" panose="020F0502020204030204" pitchFamily="34" charset="0"/>
                <a:ea typeface="Calibri" panose="020F0502020204030204" pitchFamily="34" charset="0"/>
                <a:cs typeface="Times New Roman" panose="02020603050405020304" pitchFamily="18" charset="0"/>
              </a:rPr>
              <a:t>filopodia</a:t>
            </a:r>
            <a:r>
              <a:rPr lang="en-US" sz="1400" dirty="0" smtClean="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343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82" y="754716"/>
            <a:ext cx="6108607" cy="34764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012" y="968937"/>
            <a:ext cx="3306295" cy="4232058"/>
          </a:xfrm>
          <a:prstGeom prst="rect">
            <a:avLst/>
          </a:prstGeom>
        </p:spPr>
      </p:pic>
      <p:sp>
        <p:nvSpPr>
          <p:cNvPr id="6" name="Rectangle 5"/>
          <p:cNvSpPr/>
          <p:nvPr/>
        </p:nvSpPr>
        <p:spPr>
          <a:xfrm>
            <a:off x="650782" y="4231159"/>
            <a:ext cx="6096000" cy="1200329"/>
          </a:xfrm>
          <a:prstGeom prst="rect">
            <a:avLst/>
          </a:prstGeom>
        </p:spPr>
        <p:txBody>
          <a:bodyPr>
            <a:spAutoFit/>
          </a:bodyPr>
          <a:lstStyle/>
          <a:p>
            <a:r>
              <a:rPr lang="en-US" dirty="0" smtClean="0"/>
              <a:t>A 6 </a:t>
            </a:r>
            <a:r>
              <a:rPr lang="en-US" dirty="0" err="1" smtClean="0"/>
              <a:t>μm</a:t>
            </a:r>
            <a:r>
              <a:rPr lang="en-US" dirty="0" smtClean="0"/>
              <a:t> diameter carbon filament (running from bottom left to top right) compared to a human hair, </a:t>
            </a:r>
            <a:r>
              <a:rPr lang="en-US" dirty="0" err="1" smtClean="0"/>
              <a:t>Cfaser</a:t>
            </a:r>
            <a:r>
              <a:rPr lang="en-US" dirty="0" smtClean="0"/>
              <a:t> </a:t>
            </a:r>
            <a:r>
              <a:rPr lang="en-US" dirty="0" err="1" smtClean="0"/>
              <a:t>haarrp</a:t>
            </a:r>
            <a:r>
              <a:rPr lang="en-US" dirty="0" smtClean="0"/>
              <a:t> http://en.wikipedia.org/wiki/Carbon_(fiber)#mediaviewer/File:Cfaser_haarrp.jpg</a:t>
            </a:r>
            <a:endParaRPr lang="en-US" dirty="0"/>
          </a:p>
        </p:txBody>
      </p:sp>
      <p:sp>
        <p:nvSpPr>
          <p:cNvPr id="7" name="Rectangle 6"/>
          <p:cNvSpPr/>
          <p:nvPr/>
        </p:nvSpPr>
        <p:spPr>
          <a:xfrm>
            <a:off x="7051582" y="5431488"/>
            <a:ext cx="4692183" cy="1200329"/>
          </a:xfrm>
          <a:prstGeom prst="rect">
            <a:avLst/>
          </a:prstGeom>
        </p:spPr>
        <p:txBody>
          <a:bodyPr wrap="square">
            <a:spAutoFit/>
          </a:bodyPr>
          <a:lstStyle/>
          <a:p>
            <a:r>
              <a:rPr lang="en-US" dirty="0" smtClean="0"/>
              <a:t>The </a:t>
            </a:r>
            <a:r>
              <a:rPr lang="en-US" dirty="0" err="1" smtClean="0"/>
              <a:t>Chandos</a:t>
            </a:r>
            <a:r>
              <a:rPr lang="en-US" dirty="0" smtClean="0"/>
              <a:t> portrait of William Shakespeare, thought to be by painter John Taylor, http://en.wikipedia.org/wiki/William_Shakespeare</a:t>
            </a:r>
            <a:endParaRPr lang="en-US" dirty="0"/>
          </a:p>
        </p:txBody>
      </p:sp>
    </p:spTree>
    <p:extLst>
      <p:ext uri="{BB962C8B-B14F-4D97-AF65-F5344CB8AC3E}">
        <p14:creationId xmlns:p14="http://schemas.microsoft.com/office/powerpoint/2010/main" val="224905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9572"/>
            <a:ext cx="10515600" cy="1158875"/>
          </a:xfrm>
        </p:spPr>
        <p:txBody>
          <a:bodyPr>
            <a:normAutofit fontScale="90000"/>
          </a:bodyPr>
          <a:lstStyle/>
          <a:p>
            <a:pPr algn="ctr"/>
            <a:r>
              <a:rPr lang="en-US" dirty="0">
                <a:solidFill>
                  <a:schemeClr val="tx2"/>
                </a:solidFill>
              </a:rPr>
              <a:t>Other Relevant </a:t>
            </a:r>
            <a:r>
              <a:rPr lang="en-US" dirty="0" smtClean="0">
                <a:solidFill>
                  <a:schemeClr val="tx2"/>
                </a:solidFill>
              </a:rPr>
              <a:t>Readings</a:t>
            </a:r>
            <a:r>
              <a:rPr lang="en-US" dirty="0">
                <a:solidFill>
                  <a:schemeClr val="tx2"/>
                </a:solidFill>
              </a:rPr>
              <a:t/>
            </a:r>
            <a:br>
              <a:rPr lang="en-US" dirty="0">
                <a:solidFill>
                  <a:schemeClr val="tx2"/>
                </a:solidFill>
              </a:rPr>
            </a:br>
            <a:endParaRPr lang="en-US" dirty="0"/>
          </a:p>
        </p:txBody>
      </p:sp>
      <p:sp>
        <p:nvSpPr>
          <p:cNvPr id="3" name="Content Placeholder 2"/>
          <p:cNvSpPr>
            <a:spLocks noGrp="1"/>
          </p:cNvSpPr>
          <p:nvPr>
            <p:ph idx="1"/>
          </p:nvPr>
        </p:nvSpPr>
        <p:spPr>
          <a:xfrm>
            <a:off x="838200" y="1524000"/>
            <a:ext cx="10515600" cy="4351338"/>
          </a:xfrm>
        </p:spPr>
        <p:txBody>
          <a:bodyPr/>
          <a:lstStyle/>
          <a:p>
            <a:endParaRPr lang="en-US" dirty="0" smtClean="0"/>
          </a:p>
          <a:p>
            <a:r>
              <a:rPr lang="en-US" dirty="0" smtClean="0"/>
              <a:t>Michael D. Fox  and Michael </a:t>
            </a:r>
            <a:r>
              <a:rPr lang="en-US" dirty="0" err="1" smtClean="0"/>
              <a:t>Greicius</a:t>
            </a:r>
            <a:r>
              <a:rPr lang="en-US" dirty="0" smtClean="0"/>
              <a:t>, Clinical applications of resting state functional connectivity , Front. Syst. </a:t>
            </a:r>
            <a:r>
              <a:rPr lang="en-US" dirty="0" err="1" smtClean="0"/>
              <a:t>Neurosci</a:t>
            </a:r>
            <a:r>
              <a:rPr lang="en-US" dirty="0" smtClean="0"/>
              <a:t>., 16 June 2010</a:t>
            </a:r>
          </a:p>
          <a:p>
            <a:r>
              <a:rPr lang="en-US" dirty="0" smtClean="0"/>
              <a:t>Fox, M. D., </a:t>
            </a:r>
            <a:r>
              <a:rPr lang="en-US" dirty="0" err="1" smtClean="0"/>
              <a:t>Corbetta</a:t>
            </a:r>
            <a:r>
              <a:rPr lang="en-US" dirty="0" smtClean="0"/>
              <a:t>, M., Snyder, A. Z., Vincent, J. L., and </a:t>
            </a:r>
            <a:r>
              <a:rPr lang="en-US" dirty="0" err="1" smtClean="0"/>
              <a:t>Raichle</a:t>
            </a:r>
            <a:r>
              <a:rPr lang="en-US" dirty="0" smtClean="0"/>
              <a:t>, M. E. (2006a). Spontaneous neuronal activity distinguishes human dorsal and ventral attention systems. </a:t>
            </a:r>
            <a:r>
              <a:rPr lang="en-US" i="1" dirty="0" smtClean="0"/>
              <a:t>Proc. Natl. Acad. Sci. U.S.A.</a:t>
            </a:r>
            <a:r>
              <a:rPr lang="en-US" dirty="0" smtClean="0"/>
              <a:t> 103, 10046–10051.</a:t>
            </a:r>
          </a:p>
          <a:p>
            <a:endParaRPr lang="en-US" dirty="0"/>
          </a:p>
        </p:txBody>
      </p:sp>
    </p:spTree>
    <p:extLst>
      <p:ext uri="{BB962C8B-B14F-4D97-AF65-F5344CB8AC3E}">
        <p14:creationId xmlns:p14="http://schemas.microsoft.com/office/powerpoint/2010/main" val="337176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231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Week 1.   What is learning? </vt:lpstr>
      <vt:lpstr>PowerPoint Presentation</vt:lpstr>
      <vt:lpstr>PowerPoint Presentation</vt:lpstr>
      <vt:lpstr>PowerPoint Presentation</vt:lpstr>
      <vt:lpstr>Other Relevant Readings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barbaraOak</dc:creator>
  <cp:lastModifiedBy>barbaraOak</cp:lastModifiedBy>
  <cp:revision>3</cp:revision>
  <dcterms:created xsi:type="dcterms:W3CDTF">2014-07-31T14:18:49Z</dcterms:created>
  <dcterms:modified xsi:type="dcterms:W3CDTF">2014-07-31T19:56:32Z</dcterms:modified>
</cp:coreProperties>
</file>