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9"/>
  </p:notesMasterIdLst>
  <p:handoutMasterIdLst>
    <p:handoutMasterId r:id="rId10"/>
  </p:handoutMasterIdLst>
  <p:sldIdLst>
    <p:sldId id="336" r:id="rId3"/>
    <p:sldId id="337" r:id="rId4"/>
    <p:sldId id="338" r:id="rId5"/>
    <p:sldId id="333" r:id="rId6"/>
    <p:sldId id="339" r:id="rId7"/>
    <p:sldId id="335" r:id="rId8"/>
  </p:sldIdLst>
  <p:sldSz cx="9144000" cy="5143500" type="screen16x9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9" autoAdjust="0"/>
    <p:restoredTop sz="85180" autoAdjust="0"/>
  </p:normalViewPr>
  <p:slideViewPr>
    <p:cSldViewPr>
      <p:cViewPr varScale="1">
        <p:scale>
          <a:sx n="72" d="100"/>
          <a:sy n="72" d="100"/>
        </p:scale>
        <p:origin x="72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276" y="-96"/>
      </p:cViewPr>
      <p:guideLst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r>
              <a:rPr lang="en-US" smtClean="0"/>
              <a:t>Barb Oakley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E1E0AF7B-6022-4EF3-98D0-B85915C22AC7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CCEB6748-2FDD-49CE-9A2D-05AFE873B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2636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r>
              <a:rPr lang="en-US" smtClean="0"/>
              <a:t>Barb Oakley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11520024-DAD8-4300-A4CB-13896BA45DA5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18CFF30C-5795-49CC-A739-0656543C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0946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Barbara Oakley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343A8C4-4194-474A-A5B9-EA3865E6F92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83346" y="2857500"/>
            <a:ext cx="6777317" cy="923330"/>
            <a:chOff x="1174377" y="1763375"/>
            <a:chExt cx="6777317" cy="1231103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763375"/>
              <a:ext cx="877163" cy="12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4377" y="2227729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2225041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040805"/>
            <a:ext cx="6777318" cy="1298987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25897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Barbara Oakley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A8C4-4194-474A-A5B9-EA3865E6F921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044163"/>
            <a:ext cx="6779110" cy="923330"/>
            <a:chOff x="1172584" y="1381459"/>
            <a:chExt cx="6779110" cy="1231103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12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1" y="419550"/>
            <a:ext cx="1678193" cy="41750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93" y="637392"/>
            <a:ext cx="5507917" cy="37678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Barbara Oakley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A8C4-4194-474A-A5B9-EA3865E6F921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4594071" y="2045201"/>
            <a:ext cx="4110116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000882" y="1381459"/>
              <a:ext cx="116955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ECE9C6"/>
                </a:solidFill>
              </a:rPr>
              <a:t>© Barbara Oakley 2014</a:t>
            </a:r>
            <a:endParaRPr lang="en-US">
              <a:solidFill>
                <a:srgbClr val="ECE9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ECE9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43A8C4-4194-474A-A5B9-EA3865E6F921}" type="slidenum">
              <a:rPr lang="en-US" smtClean="0">
                <a:solidFill>
                  <a:srgbClr val="ECE9C6"/>
                </a:solidFill>
              </a:rPr>
              <a:pPr/>
              <a:t>‹#›</a:t>
            </a:fld>
            <a:endParaRPr lang="en-US">
              <a:solidFill>
                <a:srgbClr val="ECE9C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83346" y="2857500"/>
            <a:ext cx="6777317" cy="923330"/>
            <a:chOff x="1174377" y="1763375"/>
            <a:chExt cx="6777317" cy="1231103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763375"/>
              <a:ext cx="877163" cy="12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rgbClr val="ECE9C6">
                        <a:alpha val="60000"/>
                      </a:srgbClr>
                    </a:solidFill>
                  </a:ln>
                  <a:solidFill>
                    <a:srgbClr val="ECE9C6">
                      <a:lumMod val="90000"/>
                    </a:srgb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rgbClr val="ECE9C6">
                      <a:alpha val="60000"/>
                    </a:srgbClr>
                  </a:solidFill>
                </a:ln>
                <a:solidFill>
                  <a:srgbClr val="ECE9C6">
                    <a:lumMod val="90000"/>
                  </a:srgb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4377" y="2227729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2225041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040805"/>
            <a:ext cx="6777318" cy="1298987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25897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216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5760" indent="-365760">
              <a:buFont typeface="Wingdings" panose="05000000000000000000" pitchFamily="2" charset="2"/>
              <a:buChar char="§"/>
              <a:defRPr>
                <a:ln>
                  <a:solidFill>
                    <a:schemeClr val="tx2"/>
                  </a:solidFill>
                </a:ln>
                <a:solidFill>
                  <a:schemeClr val="tx1"/>
                </a:solidFill>
              </a:defRPr>
            </a:lvl1pPr>
            <a:lvl2pPr marL="777240" indent="-365760">
              <a:buFont typeface="Wingdings" panose="05000000000000000000" pitchFamily="2" charset="2"/>
              <a:buChar char="§"/>
              <a:defRPr>
                <a:ln>
                  <a:solidFill>
                    <a:schemeClr val="tx2"/>
                  </a:solidFill>
                </a:ln>
                <a:solidFill>
                  <a:schemeClr val="tx1"/>
                </a:solidFill>
              </a:defRPr>
            </a:lvl2pPr>
            <a:lvl3pPr marL="1143000" indent="-365760">
              <a:buFont typeface="Wingdings" panose="05000000000000000000" pitchFamily="2" charset="2"/>
              <a:buChar char="§"/>
              <a:defRPr>
                <a:ln>
                  <a:solidFill>
                    <a:schemeClr val="tx2"/>
                  </a:solidFill>
                </a:ln>
                <a:solidFill>
                  <a:schemeClr val="tx1"/>
                </a:solidFill>
              </a:defRPr>
            </a:lvl3pPr>
            <a:lvl4pPr marL="1508760" indent="-320040">
              <a:buFont typeface="Wingdings" panose="05000000000000000000" pitchFamily="2" charset="2"/>
              <a:buChar char="§"/>
              <a:defRPr>
                <a:ln>
                  <a:solidFill>
                    <a:schemeClr val="tx2"/>
                  </a:solidFill>
                </a:ln>
                <a:solidFill>
                  <a:schemeClr val="tx1"/>
                </a:solidFill>
              </a:defRPr>
            </a:lvl4pPr>
            <a:lvl5pPr marL="1828800" indent="-320040">
              <a:buFont typeface="Wingdings" panose="05000000000000000000" pitchFamily="2" charset="2"/>
              <a:buChar char="§"/>
              <a:defRPr>
                <a:ln>
                  <a:solidFill>
                    <a:schemeClr val="tx2"/>
                  </a:solidFill>
                </a:ln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Barbara Oakley 2014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343A8C4-4194-474A-A5B9-EA3865E6F92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53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0160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5" y="903644"/>
            <a:ext cx="7754713" cy="1433037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53" y="2825488"/>
            <a:ext cx="7734747" cy="112514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Barbara Oakley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343A8C4-4194-474A-A5B9-EA3865E6F9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87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" y="4629150"/>
            <a:ext cx="2895600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</a:t>
            </a:r>
            <a:r>
              <a:rPr lang="en-US" i="0" dirty="0" smtClean="0"/>
              <a:t>Barbara Oakley 2014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3623B0-E1E4-4C39-8C29-345648CAF9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044163"/>
            <a:ext cx="6779110" cy="923330"/>
            <a:chOff x="1172584" y="1381459"/>
            <a:chExt cx="6779110" cy="1231103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12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ECE9C6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ECE9C6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680210"/>
            <a:ext cx="3803904" cy="29077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680210"/>
            <a:ext cx="3803904" cy="29077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16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1680210"/>
            <a:ext cx="3442446" cy="493776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210696"/>
            <a:ext cx="3803904" cy="23797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1680210"/>
            <a:ext cx="3447288" cy="493776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208276"/>
            <a:ext cx="3799728" cy="23797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ECE9C6"/>
                </a:solidFill>
              </a:rPr>
              <a:t>© Barbara Oakley 2014</a:t>
            </a:r>
            <a:endParaRPr lang="en-US">
              <a:solidFill>
                <a:srgbClr val="ECE9C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CE9C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A8C4-4194-474A-A5B9-EA3865E6F921}" type="slidenum">
              <a:rPr lang="en-US" smtClean="0">
                <a:solidFill>
                  <a:srgbClr val="ECE9C6"/>
                </a:solidFill>
              </a:rPr>
              <a:pPr/>
              <a:t>‹#›</a:t>
            </a:fld>
            <a:endParaRPr lang="en-US">
              <a:solidFill>
                <a:srgbClr val="ECE9C6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72584" y="1044163"/>
            <a:ext cx="6779110" cy="923330"/>
            <a:chOff x="1172584" y="1381459"/>
            <a:chExt cx="6779110" cy="1231103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12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ECE9C6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ECE9C6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8976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Barbara Oakley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CE9C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343A8C4-4194-474A-A5B9-EA3865E6F92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044163"/>
            <a:ext cx="6779110" cy="923330"/>
            <a:chOff x="1172584" y="1381459"/>
            <a:chExt cx="6779110" cy="1231103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12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ECE9C6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ECE9C6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3099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60378" y="4621083"/>
            <a:ext cx="2306622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Barbara Oakley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467600" y="7454"/>
            <a:ext cx="1692964" cy="273844"/>
          </a:xfrm>
        </p:spPr>
        <p:txBody>
          <a:bodyPr/>
          <a:lstStyle/>
          <a:p>
            <a:endParaRPr lang="en-US">
              <a:solidFill>
                <a:srgbClr val="ECE9C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343A8C4-4194-474A-A5B9-EA3865E6F9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1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82" y="1258649"/>
            <a:ext cx="3422483" cy="141519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6" y="419550"/>
            <a:ext cx="4116667" cy="4175074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84" y="2702861"/>
            <a:ext cx="3411725" cy="188796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ECE9C6"/>
                </a:solidFill>
              </a:rPr>
              <a:t>© Barbara Oakley 2014</a:t>
            </a:r>
            <a:endParaRPr lang="en-US">
              <a:solidFill>
                <a:srgbClr val="ECE9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CE9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A8C4-4194-474A-A5B9-EA3865E6F921}" type="slidenum">
              <a:rPr lang="en-US" smtClean="0">
                <a:solidFill>
                  <a:srgbClr val="ECE9C6"/>
                </a:solidFill>
              </a:rPr>
              <a:pPr/>
              <a:t>‹#›</a:t>
            </a:fld>
            <a:endParaRPr lang="en-US">
              <a:solidFill>
                <a:srgbClr val="ECE9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452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5760" indent="-365760">
              <a:buFont typeface="Wingdings" pitchFamily="2" charset="2"/>
              <a:buChar char="§"/>
              <a:defRPr/>
            </a:lvl1pPr>
            <a:lvl2pPr marL="777240" indent="-365760">
              <a:buFont typeface="Wingdings" pitchFamily="2" charset="2"/>
              <a:buChar char="§"/>
              <a:defRPr/>
            </a:lvl2pPr>
            <a:lvl3pPr marL="1143000" indent="-365760">
              <a:buFont typeface="Wingdings" pitchFamily="2" charset="2"/>
              <a:buChar char="§"/>
              <a:defRPr/>
            </a:lvl3pPr>
            <a:lvl4pPr marL="1508760" indent="-320040">
              <a:buFont typeface="Wingdings" pitchFamily="2" charset="2"/>
              <a:buChar char="§"/>
              <a:defRPr/>
            </a:lvl4pPr>
            <a:lvl5pPr marL="1828800" indent="-32004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Barbara Oakley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0"/>
            <a:ext cx="2196548" cy="273844"/>
          </a:xfrm>
        </p:spPr>
        <p:txBody>
          <a:bodyPr/>
          <a:lstStyle>
            <a:lvl1pPr>
              <a:defRPr i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A8C4-4194-474A-A5B9-EA3865E6F9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6" y="3501616"/>
            <a:ext cx="7767021" cy="483547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500224"/>
            <a:ext cx="4772156" cy="2698512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3993231"/>
            <a:ext cx="7756264" cy="603647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ECE9C6"/>
                </a:solidFill>
              </a:rPr>
              <a:t>© Barbara Oakley 2014</a:t>
            </a:r>
            <a:endParaRPr lang="en-US">
              <a:solidFill>
                <a:srgbClr val="ECE9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CE9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A8C4-4194-474A-A5B9-EA3865E6F921}" type="slidenum">
              <a:rPr lang="en-US" smtClean="0">
                <a:solidFill>
                  <a:srgbClr val="ECE9C6"/>
                </a:solidFill>
              </a:rPr>
              <a:pPr/>
              <a:t>‹#›</a:t>
            </a:fld>
            <a:endParaRPr lang="en-US">
              <a:solidFill>
                <a:srgbClr val="ECE9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075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ECE9C6"/>
                </a:solidFill>
              </a:rPr>
              <a:t>© Barbara Oakley 2014</a:t>
            </a:r>
            <a:endParaRPr lang="en-US">
              <a:solidFill>
                <a:srgbClr val="ECE9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CE9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A8C4-4194-474A-A5B9-EA3865E6F921}" type="slidenum">
              <a:rPr lang="en-US" smtClean="0">
                <a:solidFill>
                  <a:srgbClr val="ECE9C6"/>
                </a:solidFill>
              </a:rPr>
              <a:pPr/>
              <a:t>‹#›</a:t>
            </a:fld>
            <a:endParaRPr lang="en-US">
              <a:solidFill>
                <a:srgbClr val="ECE9C6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72584" y="1044163"/>
            <a:ext cx="6779110" cy="923330"/>
            <a:chOff x="1172584" y="1381459"/>
            <a:chExt cx="6779110" cy="1231103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12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ECE9C6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ECE9C6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2180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1" y="419550"/>
            <a:ext cx="1678193" cy="41750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93" y="637392"/>
            <a:ext cx="5507917" cy="37678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ECE9C6"/>
                </a:solidFill>
              </a:rPr>
              <a:t>© Barbara Oakley 2014</a:t>
            </a:r>
            <a:endParaRPr lang="en-US">
              <a:solidFill>
                <a:srgbClr val="ECE9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CE9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A8C4-4194-474A-A5B9-EA3865E6F921}" type="slidenum">
              <a:rPr lang="en-US" smtClean="0">
                <a:solidFill>
                  <a:srgbClr val="ECE9C6"/>
                </a:solidFill>
              </a:rPr>
              <a:pPr/>
              <a:t>‹#›</a:t>
            </a:fld>
            <a:endParaRPr lang="en-US">
              <a:solidFill>
                <a:srgbClr val="ECE9C6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4594071" y="2045201"/>
            <a:ext cx="4110116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000882" y="1381459"/>
              <a:ext cx="116955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ECE9C6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ECE9C6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027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5" y="903644"/>
            <a:ext cx="7754713" cy="1433037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53" y="2825488"/>
            <a:ext cx="7734747" cy="112514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Barbara Oakley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A8C4-4194-474A-A5B9-EA3865E6F9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Barbara Oakley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A8C4-4194-474A-A5B9-EA3865E6F92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044163"/>
            <a:ext cx="6779110" cy="923330"/>
            <a:chOff x="1172584" y="1381459"/>
            <a:chExt cx="6779110" cy="1231103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12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680210"/>
            <a:ext cx="3803904" cy="29077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680210"/>
            <a:ext cx="3803904" cy="29077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1680210"/>
            <a:ext cx="3442446" cy="493776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210696"/>
            <a:ext cx="3803904" cy="23797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1680210"/>
            <a:ext cx="3447288" cy="493776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208276"/>
            <a:ext cx="3799728" cy="23797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Barbara Oakley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A8C4-4194-474A-A5B9-EA3865E6F921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044163"/>
            <a:ext cx="6779110" cy="923330"/>
            <a:chOff x="1172584" y="1381459"/>
            <a:chExt cx="6779110" cy="1231103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12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Barbara Oakley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A8C4-4194-474A-A5B9-EA3865E6F921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044163"/>
            <a:ext cx="6779110" cy="923330"/>
            <a:chOff x="1172584" y="1381459"/>
            <a:chExt cx="6779110" cy="1231103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12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Barbara Oakley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467600" y="7454"/>
            <a:ext cx="1692964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A8C4-4194-474A-A5B9-EA3865E6F9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82" y="1258649"/>
            <a:ext cx="3422483" cy="141519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6" y="419550"/>
            <a:ext cx="4116667" cy="4175074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84" y="2702861"/>
            <a:ext cx="3411725" cy="188796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Barbara Oakley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A8C4-4194-474A-A5B9-EA3865E6F9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6" y="3501616"/>
            <a:ext cx="7767021" cy="483547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500224"/>
            <a:ext cx="4772156" cy="2698512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3993231"/>
            <a:ext cx="7756264" cy="603647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Barbara Oakley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A8C4-4194-474A-A5B9-EA3865E6F9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5" y="427618"/>
            <a:ext cx="7756263" cy="79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52" y="1686263"/>
            <a:ext cx="7745505" cy="2908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462108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Barbara Oakley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2108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462108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43A8C4-4194-474A-A5B9-EA3865E6F9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5" y="427618"/>
            <a:ext cx="7756263" cy="79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52" y="1686263"/>
            <a:ext cx="7745505" cy="2908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462108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ECE9C6"/>
                </a:solidFill>
              </a:rPr>
              <a:t>© Barbara Oakley 2014</a:t>
            </a:r>
            <a:endParaRPr lang="en-US">
              <a:solidFill>
                <a:srgbClr val="ECE9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2108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ECE9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462108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343A8C4-4194-474A-A5B9-EA3865E6F921}" type="slidenum">
              <a:rPr lang="en-US" smtClean="0">
                <a:solidFill>
                  <a:srgbClr val="ECE9C6"/>
                </a:solidFill>
              </a:rPr>
              <a:pPr/>
              <a:t>‹#›</a:t>
            </a:fld>
            <a:endParaRPr lang="en-US">
              <a:solidFill>
                <a:srgbClr val="ECE9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38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cid:A270A474-FC88-48DF-B264-92FF7DC611C9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971550"/>
            <a:ext cx="7756263" cy="1295400"/>
          </a:xfrm>
        </p:spPr>
        <p:txBody>
          <a:bodyPr/>
          <a:lstStyle/>
          <a:p>
            <a:r>
              <a:rPr lang="en-US" dirty="0" smtClean="0"/>
              <a:t>A procrastination preview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A8C4-4194-474A-A5B9-EA3865E6F921}" type="slidenum">
              <a:rPr lang="en-US" smtClean="0">
                <a:solidFill>
                  <a:srgbClr val="ECE9C6"/>
                </a:solidFill>
              </a:rPr>
              <a:pPr/>
              <a:t>1</a:t>
            </a:fld>
            <a:endParaRPr lang="en-US">
              <a:solidFill>
                <a:srgbClr val="ECE9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74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90550"/>
            <a:ext cx="4287781" cy="37813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A8C4-4194-474A-A5B9-EA3865E6F921}" type="slidenum">
              <a:rPr lang="en-US" smtClean="0">
                <a:solidFill>
                  <a:srgbClr val="ECE9C6"/>
                </a:solidFill>
              </a:rPr>
              <a:pPr/>
              <a:t>2</a:t>
            </a:fld>
            <a:endParaRPr lang="en-US">
              <a:solidFill>
                <a:srgbClr val="ECE9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6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38150"/>
            <a:ext cx="6477876" cy="3276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A8C4-4194-474A-A5B9-EA3865E6F921}" type="slidenum">
              <a:rPr lang="en-US" smtClean="0">
                <a:solidFill>
                  <a:srgbClr val="ECE9C6"/>
                </a:solidFill>
              </a:rPr>
              <a:pPr/>
              <a:t>3</a:t>
            </a:fld>
            <a:endParaRPr lang="en-US">
              <a:solidFill>
                <a:srgbClr val="ECE9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60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4245" y="1282223"/>
            <a:ext cx="7745505" cy="2908361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29" b="2746"/>
          <a:stretch/>
        </p:blipFill>
        <p:spPr bwMode="auto">
          <a:xfrm>
            <a:off x="6492281" y="666749"/>
            <a:ext cx="2319547" cy="388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5793" y="666750"/>
            <a:ext cx="3980386" cy="389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id:A270A474-FC88-48DF-B264-92FF7DC611C9"/>
          <p:cNvPicPr/>
          <p:nvPr/>
        </p:nvPicPr>
        <p:blipFill rotWithShape="1">
          <a:blip r:embed="rId4" r:link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26" b="2049"/>
          <a:stretch/>
        </p:blipFill>
        <p:spPr bwMode="auto">
          <a:xfrm>
            <a:off x="6497037" y="666750"/>
            <a:ext cx="2301912" cy="388212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8" name="Picture 7" descr="cid:A270A474-FC88-48DF-B264-92FF7DC611C9"/>
          <p:cNvPicPr/>
          <p:nvPr/>
        </p:nvPicPr>
        <p:blipFill rotWithShape="1">
          <a:blip r:embed="rId6" r:link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523256" y="666750"/>
            <a:ext cx="3977165" cy="388212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9" name="Picture 8" descr="cid:A270A474-FC88-48DF-B264-92FF7DC611C9"/>
          <p:cNvPicPr/>
          <p:nvPr/>
        </p:nvPicPr>
        <p:blipFill rotWithShape="1">
          <a:blip r:embed="rId7" r:link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71"/>
          <a:stretch/>
        </p:blipFill>
        <p:spPr bwMode="auto">
          <a:xfrm>
            <a:off x="286297" y="666748"/>
            <a:ext cx="2259496" cy="389035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0" name="85d72c6e-cb42-4be4-912f-c9ebce7e3201" descr="204319BF-1373-4EBA-967A-EE17132A47E5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78993" y="2779327"/>
            <a:ext cx="1535015" cy="67140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pSp>
        <p:nvGrpSpPr>
          <p:cNvPr id="15" name="Group 14"/>
          <p:cNvGrpSpPr/>
          <p:nvPr/>
        </p:nvGrpSpPr>
        <p:grpSpPr>
          <a:xfrm>
            <a:off x="7725204" y="2472510"/>
            <a:ext cx="1085181" cy="1417650"/>
            <a:chOff x="7790307" y="2876550"/>
            <a:chExt cx="1085181" cy="1417650"/>
          </a:xfrm>
        </p:grpSpPr>
        <p:sp>
          <p:nvSpPr>
            <p:cNvPr id="11" name="Trapezoid 10"/>
            <p:cNvSpPr/>
            <p:nvPr/>
          </p:nvSpPr>
          <p:spPr>
            <a:xfrm rot="10800000">
              <a:off x="8032532" y="3011847"/>
              <a:ext cx="842956" cy="1282353"/>
            </a:xfrm>
            <a:prstGeom prst="trapezoid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 rot="9908633">
              <a:off x="7790307" y="3161866"/>
              <a:ext cx="673172" cy="106381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88605" y="2876550"/>
              <a:ext cx="255351" cy="141764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A8C4-4194-474A-A5B9-EA3865E6F9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1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34994"/>
            <a:ext cx="2526792" cy="23725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590550"/>
            <a:ext cx="1863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Pomodoro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852160"/>
            <a:ext cx="305885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smtClean="0"/>
              <a:t>25 minutes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n</a:t>
            </a:r>
            <a:r>
              <a:rPr lang="en-US" sz="2800" dirty="0" smtClean="0"/>
              <a:t>o interruptions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f</a:t>
            </a:r>
            <a:r>
              <a:rPr lang="en-US" sz="2800" dirty="0" smtClean="0"/>
              <a:t>ocus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r</a:t>
            </a:r>
            <a:r>
              <a:rPr lang="en-US" sz="2800" dirty="0" smtClean="0"/>
              <a:t>eward!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A8C4-4194-474A-A5B9-EA3865E6F921}" type="slidenum">
              <a:rPr lang="en-US" smtClean="0">
                <a:solidFill>
                  <a:srgbClr val="ECE9C6"/>
                </a:solidFill>
              </a:rPr>
              <a:pPr/>
              <a:t>5</a:t>
            </a:fld>
            <a:endParaRPr lang="en-US">
              <a:solidFill>
                <a:srgbClr val="ECE9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02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209550"/>
            <a:ext cx="7239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Illustration Credits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Insular </a:t>
            </a:r>
            <a:r>
              <a:rPr lang="en-US" sz="1400" dirty="0"/>
              <a:t>cortex</a:t>
            </a:r>
            <a:r>
              <a:rPr lang="de-DE" sz="1400" dirty="0"/>
              <a:t>, image © 2014 Kevin Mendez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Procrastination funneling, image </a:t>
            </a:r>
            <a:r>
              <a:rPr lang="en-US" sz="1400"/>
              <a:t>© </a:t>
            </a:r>
            <a:r>
              <a:rPr lang="en-US" sz="1400" smtClean="0"/>
              <a:t>2014 </a:t>
            </a:r>
            <a:r>
              <a:rPr lang="en-US" sz="1400" dirty="0"/>
              <a:t>Kevin Mendez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Pomodoro timer, Autore: Francesco Cirillo rilasciata a Erato nelle sottostanti licenze seguirÃ OTRS, http://en.wikipedia.org/wiki/File:Il_pomodoro.jpg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“Barbara Oakley at age 10 (September 1966) with Earl the lamb.” Photo courtesy Barbara </a:t>
            </a:r>
            <a:r>
              <a:rPr lang="en-US" sz="1400" dirty="0" smtClean="0"/>
              <a:t>Oakley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ctr"/>
            <a:r>
              <a:rPr lang="it-IT" sz="1400" b="1" dirty="0" smtClean="0"/>
              <a:t>Recommended reading</a:t>
            </a:r>
            <a:endParaRPr lang="it-IT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Boice</a:t>
            </a:r>
            <a:r>
              <a:rPr lang="en-US" sz="1400" dirty="0"/>
              <a:t>, Robert. </a:t>
            </a:r>
            <a:r>
              <a:rPr lang="en-US" sz="1400" i="1" dirty="0"/>
              <a:t>Procrastination and Blocking</a:t>
            </a:r>
            <a:r>
              <a:rPr lang="en-US" sz="1400" dirty="0"/>
              <a:t>.  Westport, CT: </a:t>
            </a:r>
            <a:r>
              <a:rPr lang="en-US" sz="1400" dirty="0" err="1"/>
              <a:t>Praeger</a:t>
            </a:r>
            <a:r>
              <a:rPr lang="en-US" sz="1400" dirty="0"/>
              <a:t>, 1996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Lyons</a:t>
            </a:r>
            <a:r>
              <a:rPr lang="en-US" sz="1400" dirty="0"/>
              <a:t>, I.M., and S.L. </a:t>
            </a:r>
            <a:r>
              <a:rPr lang="en-US" sz="1400" dirty="0" err="1"/>
              <a:t>Beilock</a:t>
            </a:r>
            <a:r>
              <a:rPr lang="en-US" sz="1400" dirty="0"/>
              <a:t>. "When Math Hurts: Math Anxiety Predicts Pain Network Activation in Anticipation of Doing Math." </a:t>
            </a:r>
            <a:r>
              <a:rPr lang="en-US" sz="1400" i="1" dirty="0" err="1"/>
              <a:t>PLoS</a:t>
            </a:r>
            <a:r>
              <a:rPr lang="en-US" sz="1400" i="1" dirty="0"/>
              <a:t> ONE </a:t>
            </a:r>
            <a:r>
              <a:rPr lang="en-US" sz="1400" dirty="0"/>
              <a:t>7, no. 10 (2012): e48076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Steel, Piers. </a:t>
            </a:r>
            <a:r>
              <a:rPr lang="en-US" sz="1400" i="1" dirty="0"/>
              <a:t>The Procrastination Equation</a:t>
            </a:r>
            <a:r>
              <a:rPr lang="en-US" sz="1400" dirty="0"/>
              <a:t>.  NY: Random House, 2010.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Steel</a:t>
            </a:r>
            <a:r>
              <a:rPr lang="en-US" sz="1400" dirty="0"/>
              <a:t>, Piers. "The Nature of Procrastination: A Meta-Analytic and Theoretical Review of Quintessential Self-Regulatory Failure." </a:t>
            </a:r>
            <a:r>
              <a:rPr lang="en-US" sz="1400" i="1" dirty="0" smtClean="0"/>
              <a:t>Psychological </a:t>
            </a:r>
            <a:r>
              <a:rPr lang="en-US" sz="1400" i="1" dirty="0"/>
              <a:t>Bulletin </a:t>
            </a:r>
            <a:r>
              <a:rPr lang="en-US" sz="1400" dirty="0"/>
              <a:t>133, no. 1 (Jan 2007): 65-94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Tuckman</a:t>
            </a:r>
            <a:r>
              <a:rPr lang="en-US" sz="1400" dirty="0"/>
              <a:t>, Bruce W., and Henri C. </a:t>
            </a:r>
            <a:r>
              <a:rPr lang="en-US" sz="1400" dirty="0" err="1"/>
              <a:t>Schouwenburg</a:t>
            </a:r>
            <a:r>
              <a:rPr lang="en-US" sz="1400" dirty="0"/>
              <a:t>. "Behavioral Interventions for Reducing Procrastination among University Students." In </a:t>
            </a:r>
            <a:r>
              <a:rPr lang="en-US" sz="1400" i="1" dirty="0"/>
              <a:t>Counseling the Procrastinator in Academic Settings, </a:t>
            </a:r>
            <a:r>
              <a:rPr lang="en-US" sz="1400" dirty="0"/>
              <a:t>edited by H.C. </a:t>
            </a:r>
            <a:r>
              <a:rPr lang="en-US" sz="1400" dirty="0" err="1"/>
              <a:t>Schouwenburg</a:t>
            </a:r>
            <a:r>
              <a:rPr lang="en-US" sz="1400" dirty="0"/>
              <a:t>, CH Lay, TA </a:t>
            </a:r>
            <a:r>
              <a:rPr lang="en-US" sz="1400" dirty="0" err="1"/>
              <a:t>Pychyl</a:t>
            </a:r>
            <a:r>
              <a:rPr lang="en-US" sz="1400" dirty="0"/>
              <a:t> and JR Ferrari Washington, DC: American Psychological Association, 2004</a:t>
            </a:r>
            <a:r>
              <a:rPr lang="en-US" sz="1400" dirty="0" smtClean="0"/>
              <a:t>.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2354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ardcover">
  <a:themeElements>
    <a:clrScheme name="Custom 5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FFFFFF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51613</TotalTime>
  <Words>229</Words>
  <Application>Microsoft Office PowerPoint</Application>
  <PresentationFormat>On-screen Show (16:9)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Book Antiqua</vt:lpstr>
      <vt:lpstr>Calibri</vt:lpstr>
      <vt:lpstr>Trebuchet MS</vt:lpstr>
      <vt:lpstr>Wingdings</vt:lpstr>
      <vt:lpstr>Hardcover</vt:lpstr>
      <vt:lpstr>1_Hardcover</vt:lpstr>
      <vt:lpstr>A procrastination preview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Developmental  “Good Luck”</dc:title>
  <dc:creator>Barbara Oakley</dc:creator>
  <cp:lastModifiedBy>barbaraOak</cp:lastModifiedBy>
  <cp:revision>362</cp:revision>
  <cp:lastPrinted>2013-12-16T18:17:27Z</cp:lastPrinted>
  <dcterms:created xsi:type="dcterms:W3CDTF">2012-08-31T21:40:44Z</dcterms:created>
  <dcterms:modified xsi:type="dcterms:W3CDTF">2014-07-18T19:32:48Z</dcterms:modified>
</cp:coreProperties>
</file>